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2.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3.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92" r:id="rId1"/>
    <p:sldMasterId id="2147483709" r:id="rId2"/>
    <p:sldMasterId id="2147483773" r:id="rId3"/>
    <p:sldMasterId id="2147483784" r:id="rId4"/>
  </p:sldMasterIdLst>
  <p:notesMasterIdLst>
    <p:notesMasterId r:id="rId12"/>
  </p:notesMasterIdLst>
  <p:handoutMasterIdLst>
    <p:handoutMasterId r:id="rId13"/>
  </p:handoutMasterIdLst>
  <p:sldIdLst>
    <p:sldId id="262" r:id="rId5"/>
    <p:sldId id="263" r:id="rId6"/>
    <p:sldId id="264" r:id="rId7"/>
    <p:sldId id="265" r:id="rId8"/>
    <p:sldId id="577" r:id="rId9"/>
    <p:sldId id="268" r:id="rId10"/>
    <p:sldId id="570" r:id="rId11"/>
  </p:sldIdLst>
  <p:sldSz cx="9144000" cy="5143500" type="screen16x9"/>
  <p:notesSz cx="6858000" cy="9144000"/>
  <p:embeddedFontLst>
    <p:embeddedFont>
      <p:font typeface="Lato" panose="020F0502020204030203" pitchFamily="34" charset="0"/>
      <p:regular r:id="rId14"/>
      <p:bold r:id="rId15"/>
      <p:italic r:id="rId16"/>
      <p:boldItalic r:id="rId17"/>
    </p:embeddedFont>
    <p:embeddedFont>
      <p:font typeface="Lato Black" panose="020F0A02020204030203" pitchFamily="34" charset="0"/>
      <p:bold r:id="rId18"/>
      <p:boldItalic r:id="rId19"/>
    </p:embeddedFont>
    <p:embeddedFont>
      <p:font typeface="Lato Light" panose="020F0302020204030203" pitchFamily="34" charset="0"/>
      <p:regular r:id="rId20"/>
      <p:italic r:id="rId2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262"/>
            <p14:sldId id="263"/>
            <p14:sldId id="264"/>
            <p14:sldId id="265"/>
            <p14:sldId id="577"/>
            <p14:sldId id="268"/>
            <p14:sldId id="570"/>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loé Balmes" initials="CB" lastIdx="1" clrIdx="0">
    <p:extLst>
      <p:ext uri="{19B8F6BF-5375-455C-9EA6-DF929625EA0E}">
        <p15:presenceInfo xmlns:p15="http://schemas.microsoft.com/office/powerpoint/2012/main" userId="S-1-5-21-1052132682-238272870-701152441-214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9986"/>
    <a:srgbClr val="FFFFFF"/>
    <a:srgbClr val="EF3DE2"/>
    <a:srgbClr val="6B0964"/>
    <a:srgbClr val="E7937F"/>
    <a:srgbClr val="FBD695"/>
    <a:srgbClr val="3B81B7"/>
    <a:srgbClr val="1B4D81"/>
    <a:srgbClr val="393A39"/>
    <a:srgbClr val="D3E2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204" autoAdjust="0"/>
    <p:restoredTop sz="91345" autoAdjust="0"/>
  </p:normalViewPr>
  <p:slideViewPr>
    <p:cSldViewPr>
      <p:cViewPr varScale="1">
        <p:scale>
          <a:sx n="148" d="100"/>
          <a:sy n="148" d="100"/>
        </p:scale>
        <p:origin x="132" y="276"/>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font" Target="fonts/font5.fntdata"/><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font" Target="fonts/font8.fntdata"/><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font" Target="fonts/font4.fntdata"/><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font" Target="fonts/font2.fntdata"/><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font" Target="fonts/font6.fnt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font" Target="fonts/font1.fntdata"/><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9/29/2023</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9/29/2023</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sv-SE" dirty="0"/>
              <a:t>You</a:t>
            </a:r>
            <a:r>
              <a:rPr lang="sv-SE" baseline="0" dirty="0"/>
              <a:t> can use the heading from the application documentation for the title.</a:t>
            </a:r>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3170126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05.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7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8364466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B44C2B88-EF19-422F-BC4E-0E216BCD4FFB}"/>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19758130"/>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7746106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4264157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75061388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78280083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3447246"/>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2977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629011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97F2120F-7985-4FEB-89FA-1376A2F8442E}"/>
              </a:ext>
            </a:extLst>
          </p:cNvPr>
          <p:cNvSpPr/>
          <p:nvPr userDrawn="1"/>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31189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33D3D443-9CC3-4B93-86E2-F53CD40D738C}"/>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9C371D15-D930-42E3-AAAD-A14C2E9D5F20}"/>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111784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5" name="Picture 4">
            <a:extLst>
              <a:ext uri="{FF2B5EF4-FFF2-40B4-BE49-F238E27FC236}">
                <a16:creationId xmlns:a16="http://schemas.microsoft.com/office/drawing/2014/main" id="{AD65D9D6-B6EB-4983-ACE3-AED2D9709344}"/>
              </a:ext>
            </a:extLst>
          </p:cNvPr>
          <p:cNvPicPr>
            <a:picLocks noChangeAspect="1"/>
          </p:cNvPicPr>
          <p:nvPr userDrawn="1"/>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D482242D-9827-4BFB-B5A5-2D491D507C43}"/>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540EB177-7DE3-4687-98C9-D2BBD088561E}"/>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0626071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FCC98D47-F34C-412B-B180-499A3FA6D497}"/>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1" name="TextBox 10">
            <a:extLst>
              <a:ext uri="{FF2B5EF4-FFF2-40B4-BE49-F238E27FC236}">
                <a16:creationId xmlns:a16="http://schemas.microsoft.com/office/drawing/2014/main" id="{6C0BF29F-267C-418B-BBBA-16D726574819}"/>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3ADF689C-215E-433F-A7FD-E9D5759B4302}"/>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3" name="Rectangle 12">
            <a:hlinkClick r:id="rId4"/>
            <a:extLst>
              <a:ext uri="{FF2B5EF4-FFF2-40B4-BE49-F238E27FC236}">
                <a16:creationId xmlns:a16="http://schemas.microsoft.com/office/drawing/2014/main" id="{E402D499-F31D-44B9-B1AD-08562D3F7626}"/>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a:hlinkClick r:id="rId5"/>
            <a:extLst>
              <a:ext uri="{FF2B5EF4-FFF2-40B4-BE49-F238E27FC236}">
                <a16:creationId xmlns:a16="http://schemas.microsoft.com/office/drawing/2014/main" id="{7D04CD67-CC8C-4A91-8E45-641C2D45221D}"/>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hlinkClick r:id="rId6"/>
            <a:extLst>
              <a:ext uri="{FF2B5EF4-FFF2-40B4-BE49-F238E27FC236}">
                <a16:creationId xmlns:a16="http://schemas.microsoft.com/office/drawing/2014/main" id="{48C282F1-38A3-4E11-8361-CEC68F7E14F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Click r:id="rId7"/>
            <a:extLst>
              <a:ext uri="{FF2B5EF4-FFF2-40B4-BE49-F238E27FC236}">
                <a16:creationId xmlns:a16="http://schemas.microsoft.com/office/drawing/2014/main" id="{CF344DA7-D901-4D32-883B-25C4B874A2F9}"/>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825777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194B21D-9739-4104-8B92-896B52EF63D9}"/>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4" name="TextBox 13">
            <a:extLst>
              <a:ext uri="{FF2B5EF4-FFF2-40B4-BE49-F238E27FC236}">
                <a16:creationId xmlns:a16="http://schemas.microsoft.com/office/drawing/2014/main" id="{367526C3-5086-42BD-94DC-25B924A1CBD7}"/>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5" name="TextBox 14">
            <a:hlinkClick r:id="rId3"/>
            <a:extLst>
              <a:ext uri="{FF2B5EF4-FFF2-40B4-BE49-F238E27FC236}">
                <a16:creationId xmlns:a16="http://schemas.microsoft.com/office/drawing/2014/main" id="{2F555900-9FBA-4E8E-BCC1-896C73372261}"/>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6" name="Rectangle 15">
            <a:hlinkClick r:id="rId4"/>
            <a:extLst>
              <a:ext uri="{FF2B5EF4-FFF2-40B4-BE49-F238E27FC236}">
                <a16:creationId xmlns:a16="http://schemas.microsoft.com/office/drawing/2014/main" id="{B4BF4247-025C-462C-923C-AAB5402DE84B}"/>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7" name="Rectangle 16">
            <a:hlinkClick r:id="rId5"/>
            <a:extLst>
              <a:ext uri="{FF2B5EF4-FFF2-40B4-BE49-F238E27FC236}">
                <a16:creationId xmlns:a16="http://schemas.microsoft.com/office/drawing/2014/main" id="{976296EA-A389-4311-8689-C53209A8DCD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hlinkClick r:id="rId6"/>
            <a:extLst>
              <a:ext uri="{FF2B5EF4-FFF2-40B4-BE49-F238E27FC236}">
                <a16:creationId xmlns:a16="http://schemas.microsoft.com/office/drawing/2014/main" id="{F02C7BC2-BB24-4B00-BCB8-D01E1E60DC21}"/>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7"/>
            <a:extLst>
              <a:ext uri="{FF2B5EF4-FFF2-40B4-BE49-F238E27FC236}">
                <a16:creationId xmlns:a16="http://schemas.microsoft.com/office/drawing/2014/main" id="{48658833-BE26-4752-BBD8-CA612AADB765}"/>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7"/>
            <a:extLst>
              <a:ext uri="{FF2B5EF4-FFF2-40B4-BE49-F238E27FC236}">
                <a16:creationId xmlns:a16="http://schemas.microsoft.com/office/drawing/2014/main" id="{3FA48247-CDE6-4B2B-8306-FDB59D239808}"/>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8"/>
            <a:extLst>
              <a:ext uri="{FF2B5EF4-FFF2-40B4-BE49-F238E27FC236}">
                <a16:creationId xmlns:a16="http://schemas.microsoft.com/office/drawing/2014/main" id="{B29F7E67-74EB-4012-945A-D708C8799369}"/>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9"/>
            <a:extLst>
              <a:ext uri="{FF2B5EF4-FFF2-40B4-BE49-F238E27FC236}">
                <a16:creationId xmlns:a16="http://schemas.microsoft.com/office/drawing/2014/main" id="{E781D3A9-ED73-4770-943B-3DCCE5C4138C}"/>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5"/>
            <a:extLst>
              <a:ext uri="{FF2B5EF4-FFF2-40B4-BE49-F238E27FC236}">
                <a16:creationId xmlns:a16="http://schemas.microsoft.com/office/drawing/2014/main" id="{320EB26E-6138-4133-96B5-E18EA7EBE239}"/>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679730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1580630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9035596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2165590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47E441BE-44EB-47E5-A773-2D50DAE598C8}"/>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173430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6732163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8143579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340898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8183739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4635919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22070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1759717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3371648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871696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272135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8141495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6463821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0321624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0285769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2472240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9070344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12293243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26258543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13199266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8351350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96338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87610796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74210507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06213560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1818096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7014145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315093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10290423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3191155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85268220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614246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10340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6417185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2252527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3985842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8566720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33275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345299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6585206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291175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9079287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1157279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47750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929504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0443123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593340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664737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0982284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0050278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4790720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9977407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39358874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26901294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240312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7779607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98305573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30759850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39551085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pic>
        <p:nvPicPr>
          <p:cNvPr id="2" name="Picture 1">
            <a:extLst>
              <a:ext uri="{FF2B5EF4-FFF2-40B4-BE49-F238E27FC236}">
                <a16:creationId xmlns:a16="http://schemas.microsoft.com/office/drawing/2014/main" id="{B673B093-5019-A38A-5B69-87449A7A414C}"/>
              </a:ext>
            </a:extLst>
          </p:cNvPr>
          <p:cNvPicPr>
            <a:picLocks noChangeAspect="1"/>
          </p:cNvPicPr>
          <p:nvPr userDrawn="1"/>
        </p:nvPicPr>
        <p:blipFill>
          <a:blip r:embed="rId2"/>
          <a:srcRect/>
          <a:stretch/>
        </p:blipFill>
        <p:spPr>
          <a:xfrm>
            <a:off x="0" y="0"/>
            <a:ext cx="9144000" cy="5143500"/>
          </a:xfrm>
          <a:prstGeom prst="rect">
            <a:avLst/>
          </a:prstGeom>
        </p:spPr>
      </p:pic>
      <p:sp>
        <p:nvSpPr>
          <p:cNvPr id="3" name="TextBox 2">
            <a:extLst>
              <a:ext uri="{FF2B5EF4-FFF2-40B4-BE49-F238E27FC236}">
                <a16:creationId xmlns:a16="http://schemas.microsoft.com/office/drawing/2014/main" id="{FA5A7AF3-BFE9-0F78-5FE7-6B5ADCB9CB6A}"/>
              </a:ext>
            </a:extLst>
          </p:cNvPr>
          <p:cNvSpPr txBox="1"/>
          <p:nvPr userDrawn="1"/>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68943309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pic>
        <p:nvPicPr>
          <p:cNvPr id="2" name="Picture 1">
            <a:extLst>
              <a:ext uri="{FF2B5EF4-FFF2-40B4-BE49-F238E27FC236}">
                <a16:creationId xmlns:a16="http://schemas.microsoft.com/office/drawing/2014/main" id="{E05E024B-A87E-BA92-2AC2-1819F53E6414}"/>
              </a:ext>
            </a:extLst>
          </p:cNvPr>
          <p:cNvPicPr>
            <a:picLocks noChangeAspect="1"/>
          </p:cNvPicPr>
          <p:nvPr userDrawn="1"/>
        </p:nvPicPr>
        <p:blipFill>
          <a:blip r:embed="rId2"/>
          <a:srcRect/>
          <a:stretch/>
        </p:blipFill>
        <p:spPr>
          <a:xfrm>
            <a:off x="0" y="0"/>
            <a:ext cx="9144000" cy="5143500"/>
          </a:xfrm>
          <a:prstGeom prst="rect">
            <a:avLst/>
          </a:prstGeom>
        </p:spPr>
      </p:pic>
      <p:sp>
        <p:nvSpPr>
          <p:cNvPr id="4" name="TextBox 3">
            <a:extLst>
              <a:ext uri="{FF2B5EF4-FFF2-40B4-BE49-F238E27FC236}">
                <a16:creationId xmlns:a16="http://schemas.microsoft.com/office/drawing/2014/main" id="{6729E186-CE6C-1A5E-A9DA-87AD7CD3D305}"/>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5" name="TextBox 4">
            <a:hlinkClick r:id="rId3"/>
            <a:extLst>
              <a:ext uri="{FF2B5EF4-FFF2-40B4-BE49-F238E27FC236}">
                <a16:creationId xmlns:a16="http://schemas.microsoft.com/office/drawing/2014/main" id="{88304E96-4F6D-F0DD-9186-68A630EF24ED}"/>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5764587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DA44B2B2-6F33-01DF-FB8E-DA11EBEAFA0C}"/>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1" name="TextBox 10">
            <a:extLst>
              <a:ext uri="{FF2B5EF4-FFF2-40B4-BE49-F238E27FC236}">
                <a16:creationId xmlns:a16="http://schemas.microsoft.com/office/drawing/2014/main" id="{6AF14120-7AF0-C9B2-65A2-5B5E66B581CD}"/>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2" name="TextBox 11">
            <a:hlinkClick r:id="rId3"/>
            <a:extLst>
              <a:ext uri="{FF2B5EF4-FFF2-40B4-BE49-F238E27FC236}">
                <a16:creationId xmlns:a16="http://schemas.microsoft.com/office/drawing/2014/main" id="{4C31F31F-686B-8308-9CEF-2819DCF125D1}"/>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3" name="Rectangle 12">
            <a:hlinkClick r:id="rId4"/>
            <a:extLst>
              <a:ext uri="{FF2B5EF4-FFF2-40B4-BE49-F238E27FC236}">
                <a16:creationId xmlns:a16="http://schemas.microsoft.com/office/drawing/2014/main" id="{525284C3-5341-87EC-A60C-FB4BB6F13A6C}"/>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a:hlinkClick r:id="rId5"/>
            <a:extLst>
              <a:ext uri="{FF2B5EF4-FFF2-40B4-BE49-F238E27FC236}">
                <a16:creationId xmlns:a16="http://schemas.microsoft.com/office/drawing/2014/main" id="{0DB94760-2250-D6D9-F460-9EFFE9CF6FF3}"/>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hlinkClick r:id="rId6"/>
            <a:extLst>
              <a:ext uri="{FF2B5EF4-FFF2-40B4-BE49-F238E27FC236}">
                <a16:creationId xmlns:a16="http://schemas.microsoft.com/office/drawing/2014/main" id="{DFFD3966-4979-0173-A1A2-F0E4CB015994}"/>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hlinkClick r:id="rId7"/>
            <a:extLst>
              <a:ext uri="{FF2B5EF4-FFF2-40B4-BE49-F238E27FC236}">
                <a16:creationId xmlns:a16="http://schemas.microsoft.com/office/drawing/2014/main" id="{96DF5578-3CE8-82C6-2302-07655612AA69}"/>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785501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258D678D-E07F-FDF8-7ED1-A17E348FCE5B}"/>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5" name="TextBox 14">
            <a:extLst>
              <a:ext uri="{FF2B5EF4-FFF2-40B4-BE49-F238E27FC236}">
                <a16:creationId xmlns:a16="http://schemas.microsoft.com/office/drawing/2014/main" id="{7961202F-B69C-4AB6-A396-655BE5F5BC13}"/>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53DA0460-3A69-D251-3D88-C7238867278C}"/>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17" name="Rectangle 16">
            <a:hlinkClick r:id="rId4"/>
            <a:extLst>
              <a:ext uri="{FF2B5EF4-FFF2-40B4-BE49-F238E27FC236}">
                <a16:creationId xmlns:a16="http://schemas.microsoft.com/office/drawing/2014/main" id="{BF564641-F41A-6A2F-2230-395FB1DA8DC9}"/>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8" name="Rectangle 17">
            <a:hlinkClick r:id="rId5"/>
            <a:extLst>
              <a:ext uri="{FF2B5EF4-FFF2-40B4-BE49-F238E27FC236}">
                <a16:creationId xmlns:a16="http://schemas.microsoft.com/office/drawing/2014/main" id="{215A80A4-580F-31DF-E954-7D138638F58F}"/>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hlinkClick r:id="rId6"/>
            <a:extLst>
              <a:ext uri="{FF2B5EF4-FFF2-40B4-BE49-F238E27FC236}">
                <a16:creationId xmlns:a16="http://schemas.microsoft.com/office/drawing/2014/main" id="{58687D1F-D4D5-0D25-D0F0-AD5809CD63F2}"/>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hlinkClick r:id="rId7"/>
            <a:extLst>
              <a:ext uri="{FF2B5EF4-FFF2-40B4-BE49-F238E27FC236}">
                <a16:creationId xmlns:a16="http://schemas.microsoft.com/office/drawing/2014/main" id="{E67F4CB4-D4E7-6592-3F97-8D80D151647F}"/>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hlinkClick r:id="rId7"/>
            <a:extLst>
              <a:ext uri="{FF2B5EF4-FFF2-40B4-BE49-F238E27FC236}">
                <a16:creationId xmlns:a16="http://schemas.microsoft.com/office/drawing/2014/main" id="{AFF64E04-58E0-9145-6461-DC80D6238A9F}"/>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hlinkClick r:id="rId8"/>
            <a:extLst>
              <a:ext uri="{FF2B5EF4-FFF2-40B4-BE49-F238E27FC236}">
                <a16:creationId xmlns:a16="http://schemas.microsoft.com/office/drawing/2014/main" id="{391F4389-758D-E19E-ADB1-00A6A7491206}"/>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hlinkClick r:id="rId9"/>
            <a:extLst>
              <a:ext uri="{FF2B5EF4-FFF2-40B4-BE49-F238E27FC236}">
                <a16:creationId xmlns:a16="http://schemas.microsoft.com/office/drawing/2014/main" id="{04A9728B-71E4-F05B-2FF3-AD72E67EE537}"/>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hlinkClick r:id="rId5"/>
            <a:extLst>
              <a:ext uri="{FF2B5EF4-FFF2-40B4-BE49-F238E27FC236}">
                <a16:creationId xmlns:a16="http://schemas.microsoft.com/office/drawing/2014/main" id="{48E37968-011B-E400-932E-242B23DE0020}"/>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493465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780264A1-F2C3-2A4C-AB17-7E9BF2FC0E8A}"/>
              </a:ext>
            </a:extLst>
          </p:cNvPr>
          <p:cNvSpPr/>
          <p:nvPr userDrawn="1"/>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080625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1"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1"/>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6820221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150823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Edit Master text styles</a:t>
            </a:r>
          </a:p>
        </p:txBody>
      </p:sp>
    </p:spTree>
    <p:extLst>
      <p:ext uri="{BB962C8B-B14F-4D97-AF65-F5344CB8AC3E}">
        <p14:creationId xmlns:p14="http://schemas.microsoft.com/office/powerpoint/2010/main" val="245041146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87615113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17622440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45654285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43457839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0844067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3825350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750" i="1">
                <a:solidFill>
                  <a:srgbClr val="393A39"/>
                </a:solidFill>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377777650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0458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2000">
                <a:latin typeface="Lato" panose="020F0502020204030203" pitchFamily="34" charset="0"/>
              </a:defRPr>
            </a:lvl4pPr>
            <a:lvl5pPr marL="1828800"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630238"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402137"/>
            <a:ext cx="1981200" cy="531811"/>
          </a:xfrm>
        </p:spPr>
        <p:txBody>
          <a:bodyPr>
            <a:normAutofit/>
          </a:bodyPr>
          <a:lstStyle>
            <a:lvl1pPr marL="0" indent="0">
              <a:buNone/>
              <a:defRPr sz="800"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266234596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4114800" y="209550"/>
            <a:ext cx="4800600" cy="4724400"/>
          </a:xfrm>
          <a:noFill/>
        </p:spPr>
        <p:txBody>
          <a:bodyPr/>
          <a:lstStyle>
            <a:lvl3pPr>
              <a:defRPr/>
            </a:lvl3pPr>
          </a:lstStyle>
          <a:p>
            <a:pPr lvl="0"/>
            <a:r>
              <a:rPr lang="en-US"/>
              <a:t>Click to 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2859088"/>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20396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7033883"/>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410688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0973187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366731922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74904070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5084823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7221528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3692753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196054586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765701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0055132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42.xml"/><Relationship Id="rId21" Type="http://schemas.openxmlformats.org/officeDocument/2006/relationships/slideLayout" Target="../slideLayouts/slideLayout37.xml"/><Relationship Id="rId34" Type="http://schemas.openxmlformats.org/officeDocument/2006/relationships/slideLayout" Target="../slideLayouts/slideLayout50.xml"/><Relationship Id="rId42" Type="http://schemas.openxmlformats.org/officeDocument/2006/relationships/slideLayout" Target="../slideLayouts/slideLayout58.xml"/><Relationship Id="rId47" Type="http://schemas.openxmlformats.org/officeDocument/2006/relationships/slideLayout" Target="../slideLayouts/slideLayout63.xml"/><Relationship Id="rId50" Type="http://schemas.openxmlformats.org/officeDocument/2006/relationships/slideLayout" Target="../slideLayouts/slideLayout66.xml"/><Relationship Id="rId55" Type="http://schemas.openxmlformats.org/officeDocument/2006/relationships/slideLayout" Target="../slideLayouts/slideLayout71.xml"/><Relationship Id="rId63" Type="http://schemas.openxmlformats.org/officeDocument/2006/relationships/slideLayout" Target="../slideLayouts/slideLayout7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9" Type="http://schemas.openxmlformats.org/officeDocument/2006/relationships/slideLayout" Target="../slideLayouts/slideLayout45.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slideLayout" Target="../slideLayouts/slideLayout48.xml"/><Relationship Id="rId37" Type="http://schemas.openxmlformats.org/officeDocument/2006/relationships/slideLayout" Target="../slideLayouts/slideLayout53.xml"/><Relationship Id="rId40" Type="http://schemas.openxmlformats.org/officeDocument/2006/relationships/slideLayout" Target="../slideLayouts/slideLayout56.xml"/><Relationship Id="rId45" Type="http://schemas.openxmlformats.org/officeDocument/2006/relationships/slideLayout" Target="../slideLayouts/slideLayout61.xml"/><Relationship Id="rId53" Type="http://schemas.openxmlformats.org/officeDocument/2006/relationships/slideLayout" Target="../slideLayouts/slideLayout69.xml"/><Relationship Id="rId58" Type="http://schemas.openxmlformats.org/officeDocument/2006/relationships/slideLayout" Target="../slideLayouts/slideLayout74.xml"/><Relationship Id="rId66" Type="http://schemas.openxmlformats.org/officeDocument/2006/relationships/image" Target="../media/image8.emf"/><Relationship Id="rId5" Type="http://schemas.openxmlformats.org/officeDocument/2006/relationships/slideLayout" Target="../slideLayouts/slideLayout21.xml"/><Relationship Id="rId61" Type="http://schemas.openxmlformats.org/officeDocument/2006/relationships/slideLayout" Target="../slideLayouts/slideLayout77.xml"/><Relationship Id="rId19" Type="http://schemas.openxmlformats.org/officeDocument/2006/relationships/slideLayout" Target="../slideLayouts/slideLayout3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slideLayout" Target="../slideLayouts/slideLayout46.xml"/><Relationship Id="rId35" Type="http://schemas.openxmlformats.org/officeDocument/2006/relationships/slideLayout" Target="../slideLayouts/slideLayout51.xml"/><Relationship Id="rId43" Type="http://schemas.openxmlformats.org/officeDocument/2006/relationships/slideLayout" Target="../slideLayouts/slideLayout59.xml"/><Relationship Id="rId48" Type="http://schemas.openxmlformats.org/officeDocument/2006/relationships/slideLayout" Target="../slideLayouts/slideLayout64.xml"/><Relationship Id="rId56" Type="http://schemas.openxmlformats.org/officeDocument/2006/relationships/slideLayout" Target="../slideLayouts/slideLayout72.xml"/><Relationship Id="rId64" Type="http://schemas.openxmlformats.org/officeDocument/2006/relationships/theme" Target="../theme/theme2.xml"/><Relationship Id="rId8" Type="http://schemas.openxmlformats.org/officeDocument/2006/relationships/slideLayout" Target="../slideLayouts/slideLayout24.xml"/><Relationship Id="rId51" Type="http://schemas.openxmlformats.org/officeDocument/2006/relationships/slideLayout" Target="../slideLayouts/slideLayout67.xml"/><Relationship Id="rId3" Type="http://schemas.openxmlformats.org/officeDocument/2006/relationships/slideLayout" Target="../slideLayouts/slideLayout19.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33" Type="http://schemas.openxmlformats.org/officeDocument/2006/relationships/slideLayout" Target="../slideLayouts/slideLayout49.xml"/><Relationship Id="rId38" Type="http://schemas.openxmlformats.org/officeDocument/2006/relationships/slideLayout" Target="../slideLayouts/slideLayout54.xml"/><Relationship Id="rId46" Type="http://schemas.openxmlformats.org/officeDocument/2006/relationships/slideLayout" Target="../slideLayouts/slideLayout62.xml"/><Relationship Id="rId59" Type="http://schemas.openxmlformats.org/officeDocument/2006/relationships/slideLayout" Target="../slideLayouts/slideLayout75.xml"/><Relationship Id="rId67" Type="http://schemas.openxmlformats.org/officeDocument/2006/relationships/image" Target="../media/image2.png"/><Relationship Id="rId20" Type="http://schemas.openxmlformats.org/officeDocument/2006/relationships/slideLayout" Target="../slideLayouts/slideLayout36.xml"/><Relationship Id="rId41" Type="http://schemas.openxmlformats.org/officeDocument/2006/relationships/slideLayout" Target="../slideLayouts/slideLayout57.xml"/><Relationship Id="rId54" Type="http://schemas.openxmlformats.org/officeDocument/2006/relationships/slideLayout" Target="../slideLayouts/slideLayout70.xml"/><Relationship Id="rId62" Type="http://schemas.openxmlformats.org/officeDocument/2006/relationships/slideLayout" Target="../slideLayouts/slideLayout7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36" Type="http://schemas.openxmlformats.org/officeDocument/2006/relationships/slideLayout" Target="../slideLayouts/slideLayout52.xml"/><Relationship Id="rId49" Type="http://schemas.openxmlformats.org/officeDocument/2006/relationships/slideLayout" Target="../slideLayouts/slideLayout65.xml"/><Relationship Id="rId57" Type="http://schemas.openxmlformats.org/officeDocument/2006/relationships/slideLayout" Target="../slideLayouts/slideLayout73.xml"/><Relationship Id="rId10" Type="http://schemas.openxmlformats.org/officeDocument/2006/relationships/slideLayout" Target="../slideLayouts/slideLayout26.xml"/><Relationship Id="rId31" Type="http://schemas.openxmlformats.org/officeDocument/2006/relationships/slideLayout" Target="../slideLayouts/slideLayout47.xml"/><Relationship Id="rId44" Type="http://schemas.openxmlformats.org/officeDocument/2006/relationships/slideLayout" Target="../slideLayouts/slideLayout60.xml"/><Relationship Id="rId52" Type="http://schemas.openxmlformats.org/officeDocument/2006/relationships/slideLayout" Target="../slideLayouts/slideLayout68.xml"/><Relationship Id="rId60" Type="http://schemas.openxmlformats.org/officeDocument/2006/relationships/slideLayout" Target="../slideLayouts/slideLayout76.xml"/><Relationship Id="rId65" Type="http://schemas.openxmlformats.org/officeDocument/2006/relationships/image" Target="../media/image7.emf"/><Relationship Id="rId4" Type="http://schemas.openxmlformats.org/officeDocument/2006/relationships/slideLayout" Target="../slideLayouts/slideLayout20.xml"/><Relationship Id="rId9" Type="http://schemas.openxmlformats.org/officeDocument/2006/relationships/slideLayout" Target="../slideLayouts/slideLayout25.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9" Type="http://schemas.openxmlformats.org/officeDocument/2006/relationships/slideLayout" Target="../slideLayouts/slideLayout5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87.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image" Target="../media/image1.jpg"/><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theme" Target="../theme/theme3.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slideLayout" Target="../slideLayouts/slideLayout102.xml"/><Relationship Id="rId18" Type="http://schemas.openxmlformats.org/officeDocument/2006/relationships/image" Target="../media/image1.jpg"/><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slideLayout" Target="../slideLayouts/slideLayout101.xml"/><Relationship Id="rId17" Type="http://schemas.openxmlformats.org/officeDocument/2006/relationships/theme" Target="../theme/theme4.xml"/><Relationship Id="rId2" Type="http://schemas.openxmlformats.org/officeDocument/2006/relationships/slideLayout" Target="../slideLayouts/slideLayout91.xml"/><Relationship Id="rId16" Type="http://schemas.openxmlformats.org/officeDocument/2006/relationships/slideLayout" Target="../slideLayouts/slideLayout105.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5" Type="http://schemas.openxmlformats.org/officeDocument/2006/relationships/slideLayout" Target="../slideLayouts/slideLayout104.xml"/><Relationship Id="rId10" Type="http://schemas.openxmlformats.org/officeDocument/2006/relationships/slideLayout" Target="../slideLayouts/slideLayout99.xml"/><Relationship Id="rId19" Type="http://schemas.openxmlformats.org/officeDocument/2006/relationships/image" Target="../media/image2.png"/><Relationship Id="rId4" Type="http://schemas.openxmlformats.org/officeDocument/2006/relationships/slideLayout" Target="../slideLayouts/slideLayout93.xml"/><Relationship Id="rId9" Type="http://schemas.openxmlformats.org/officeDocument/2006/relationships/slideLayout" Target="../slideLayouts/slideLayout98.xml"/><Relationship Id="rId14" Type="http://schemas.openxmlformats.org/officeDocument/2006/relationships/slideLayout" Target="../slideLayouts/slideLayout10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47844249"/>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5"/>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6"/>
          <a:stretch>
            <a:fillRect/>
          </a:stretch>
        </p:blipFill>
        <p:spPr>
          <a:xfrm>
            <a:off x="115778" y="223913"/>
            <a:ext cx="752320" cy="69658"/>
          </a:xfrm>
          <a:prstGeom prst="rect">
            <a:avLst/>
          </a:prstGeom>
        </p:spPr>
      </p:pic>
    </p:spTree>
    <p:extLst>
      <p:ext uri="{BB962C8B-B14F-4D97-AF65-F5344CB8AC3E}">
        <p14:creationId xmlns:p14="http://schemas.microsoft.com/office/powerpoint/2010/main" val="3745413342"/>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 id="2147483734" r:id="rId25"/>
    <p:sldLayoutId id="2147483735" r:id="rId26"/>
    <p:sldLayoutId id="2147483736" r:id="rId27"/>
    <p:sldLayoutId id="2147483737" r:id="rId28"/>
    <p:sldLayoutId id="2147483738" r:id="rId29"/>
    <p:sldLayoutId id="2147483739" r:id="rId30"/>
    <p:sldLayoutId id="2147483740" r:id="rId31"/>
    <p:sldLayoutId id="2147483741" r:id="rId32"/>
    <p:sldLayoutId id="2147483742" r:id="rId33"/>
    <p:sldLayoutId id="2147483743" r:id="rId34"/>
    <p:sldLayoutId id="2147483744" r:id="rId35"/>
    <p:sldLayoutId id="2147483745" r:id="rId36"/>
    <p:sldLayoutId id="2147483746" r:id="rId37"/>
    <p:sldLayoutId id="2147483747" r:id="rId38"/>
    <p:sldLayoutId id="2147483748" r:id="rId39"/>
    <p:sldLayoutId id="2147483749" r:id="rId40"/>
    <p:sldLayoutId id="2147483750" r:id="rId41"/>
    <p:sldLayoutId id="2147483751" r:id="rId42"/>
    <p:sldLayoutId id="2147483752" r:id="rId43"/>
    <p:sldLayoutId id="2147483753" r:id="rId44"/>
    <p:sldLayoutId id="2147483754" r:id="rId45"/>
    <p:sldLayoutId id="2147483755" r:id="rId46"/>
    <p:sldLayoutId id="2147483756" r:id="rId47"/>
    <p:sldLayoutId id="2147483757" r:id="rId48"/>
    <p:sldLayoutId id="2147483758" r:id="rId49"/>
    <p:sldLayoutId id="2147483759" r:id="rId50"/>
    <p:sldLayoutId id="2147483760" r:id="rId51"/>
    <p:sldLayoutId id="2147483761" r:id="rId52"/>
    <p:sldLayoutId id="2147483762" r:id="rId53"/>
    <p:sldLayoutId id="2147483763" r:id="rId54"/>
    <p:sldLayoutId id="2147483764" r:id="rId55"/>
    <p:sldLayoutId id="2147483765" r:id="rId56"/>
    <p:sldLayoutId id="2147483766" r:id="rId57"/>
    <p:sldLayoutId id="2147483767" r:id="rId58"/>
    <p:sldLayoutId id="2147483768" r:id="rId59"/>
    <p:sldLayoutId id="2147483769" r:id="rId60"/>
    <p:sldLayoutId id="2147483770" r:id="rId61"/>
    <p:sldLayoutId id="2147483771" r:id="rId62"/>
    <p:sldLayoutId id="2147483772" r:id="rId63"/>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7"/>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219663341"/>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228600" indent="-228600" algn="l" defTabSz="914400" rtl="0" eaLnBrk="1" latinLnBrk="0" hangingPunct="1">
        <a:lnSpc>
          <a:spcPct val="100000"/>
        </a:lnSpc>
        <a:spcBef>
          <a:spcPts val="1000"/>
        </a:spcBef>
        <a:buFont typeface="Wingdings" pitchFamily="2" charset="2"/>
        <a:buChar char="§"/>
        <a:defRPr sz="1600" kern="1200">
          <a:solidFill>
            <a:srgbClr val="393A39"/>
          </a:solidFill>
          <a:latin typeface="Lato" panose="020F0502020204030203" pitchFamily="34" charset="0"/>
          <a:ea typeface="+mn-ea"/>
          <a:cs typeface="+mn-cs"/>
        </a:defRPr>
      </a:lvl1pPr>
      <a:lvl2pPr marL="685800" indent="-228600" algn="l" defTabSz="914400" rtl="0" eaLnBrk="1" latinLnBrk="0" hangingPunct="1">
        <a:lnSpc>
          <a:spcPct val="100000"/>
        </a:lnSpc>
        <a:spcBef>
          <a:spcPts val="500"/>
        </a:spcBef>
        <a:buFont typeface="STIXGeneral-Regular" pitchFamily="2" charset="2"/>
        <a:buChar char="⎯"/>
        <a:defRPr sz="1400" kern="1200">
          <a:solidFill>
            <a:srgbClr val="393A39"/>
          </a:solidFill>
          <a:latin typeface="Lato" panose="020F050202020403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036423354"/>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 id="2147483796" r:id="rId12"/>
    <p:sldLayoutId id="2147483797" r:id="rId13"/>
    <p:sldLayoutId id="2147483798" r:id="rId14"/>
    <p:sldLayoutId id="2147483799" r:id="rId15"/>
    <p:sldLayoutId id="2147483800"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9.xml"/></Relationships>
</file>

<file path=ppt/slides/_rels/slide2.xml.rels><?xml version="1.0" encoding="UTF-8" standalone="yes"?>
<Relationships xmlns="http://schemas.openxmlformats.org/package/2006/relationships"><Relationship Id="rId2" Type="http://schemas.openxmlformats.org/officeDocument/2006/relationships/hyperlink" Target="http://www.comsol.com/model/vibrating-micromirror-with-viscous-and-thermal-damping-14731" TargetMode="Externa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Vibrating Micromirror with Viscous and Thermal Damping: Transient Behavior</a:t>
            </a:r>
            <a:endParaRPr lang="sv-SE" sz="2800" dirty="0"/>
          </a:p>
        </p:txBody>
      </p:sp>
    </p:spTree>
    <p:extLst>
      <p:ext uri="{BB962C8B-B14F-4D97-AF65-F5344CB8AC3E}">
        <p14:creationId xmlns:p14="http://schemas.microsoft.com/office/powerpoint/2010/main" val="42016383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err="1"/>
              <a:t>Background</a:t>
            </a:r>
            <a:r>
              <a:rPr lang="sv-SE" dirty="0"/>
              <a:t> and Motivation</a:t>
            </a:r>
          </a:p>
        </p:txBody>
      </p:sp>
      <p:sp>
        <p:nvSpPr>
          <p:cNvPr id="3" name="Content Placeholder 2"/>
          <p:cNvSpPr>
            <a:spLocks noGrp="1"/>
          </p:cNvSpPr>
          <p:nvPr>
            <p:ph idx="1"/>
          </p:nvPr>
        </p:nvSpPr>
        <p:spPr/>
        <p:txBody>
          <a:bodyPr/>
          <a:lstStyle/>
          <a:p>
            <a:r>
              <a:rPr lang="en-US" dirty="0"/>
              <a:t>Micromirrors are used in certain MEMS devices to control optic elements. This example of a vibrating micromirror surrounded by air uses the </a:t>
            </a:r>
            <a:r>
              <a:rPr lang="en-US" i="1" dirty="0" err="1"/>
              <a:t>Thermoviscous</a:t>
            </a:r>
            <a:r>
              <a:rPr lang="en-US" i="1" dirty="0"/>
              <a:t> Acoustics</a:t>
            </a:r>
            <a:r>
              <a:rPr lang="en-US" dirty="0"/>
              <a:t>, </a:t>
            </a:r>
            <a:r>
              <a:rPr lang="en-US" i="1" dirty="0"/>
              <a:t>Transient</a:t>
            </a:r>
            <a:r>
              <a:rPr lang="en-US" dirty="0"/>
              <a:t>, the </a:t>
            </a:r>
            <a:r>
              <a:rPr lang="en-US" i="1" dirty="0"/>
              <a:t>Shell</a:t>
            </a:r>
            <a:r>
              <a:rPr lang="en-US" dirty="0"/>
              <a:t>, and the </a:t>
            </a:r>
            <a:r>
              <a:rPr lang="en-US" i="1" dirty="0"/>
              <a:t>Pressure Acoustics, Transient </a:t>
            </a:r>
            <a:r>
              <a:rPr lang="en-US" dirty="0"/>
              <a:t>interfaces to model the fluid-solid interaction in the time domain. The model illustrates a mirror that is initially actuated for a short time and then exhibits damped vibrations. Using the </a:t>
            </a:r>
            <a:r>
              <a:rPr lang="en-US" dirty="0" err="1"/>
              <a:t>thermoviscous</a:t>
            </a:r>
            <a:r>
              <a:rPr lang="en-US" dirty="0"/>
              <a:t> acoustics interface the full details of viscous and thermal damping of the mirror from the surrounding air is included</a:t>
            </a:r>
          </a:p>
          <a:p>
            <a:r>
              <a:rPr lang="en-US" dirty="0"/>
              <a:t>This models is based on the existing </a:t>
            </a:r>
            <a:r>
              <a:rPr lang="en-US" dirty="0">
                <a:hlinkClick r:id="rId2"/>
              </a:rPr>
              <a:t>Vibrating Micromirror with Viscous and Thermal Damping</a:t>
            </a:r>
            <a:r>
              <a:rPr lang="en-US" dirty="0"/>
              <a:t> model from the application library. In this version of the tutorial the frequency domain analysis is extended to a transient analysis</a:t>
            </a:r>
          </a:p>
          <a:p>
            <a:r>
              <a:rPr lang="en-US" dirty="0"/>
              <a:t>This model requires the Acoustics Module and the Structural Mechanics Module</a:t>
            </a:r>
          </a:p>
        </p:txBody>
      </p:sp>
    </p:spTree>
    <p:extLst>
      <p:ext uri="{BB962C8B-B14F-4D97-AF65-F5344CB8AC3E}">
        <p14:creationId xmlns:p14="http://schemas.microsoft.com/office/powerpoint/2010/main" val="3641155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7821" t="4500" r="28784"/>
          <a:stretch/>
        </p:blipFill>
        <p:spPr bwMode="auto">
          <a:xfrm>
            <a:off x="1469521" y="2088618"/>
            <a:ext cx="2441505" cy="25928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sv-SE"/>
              <a:t>Model Setup</a:t>
            </a:r>
            <a:endParaRPr lang="sv-SE" dirty="0"/>
          </a:p>
        </p:txBody>
      </p:sp>
      <p:sp>
        <p:nvSpPr>
          <p:cNvPr id="3" name="Content Placeholder 2"/>
          <p:cNvSpPr>
            <a:spLocks noGrp="1"/>
          </p:cNvSpPr>
          <p:nvPr>
            <p:ph idx="1"/>
          </p:nvPr>
        </p:nvSpPr>
        <p:spPr/>
        <p:txBody>
          <a:bodyPr/>
          <a:lstStyle/>
          <a:p>
            <a:r>
              <a:rPr lang="en-US" dirty="0"/>
              <a:t>Open the Application library model </a:t>
            </a:r>
            <a:r>
              <a:rPr lang="en-US" dirty="0" err="1"/>
              <a:t>vibrating_micromirror</a:t>
            </a:r>
            <a:r>
              <a:rPr lang="en-US" dirty="0"/>
              <a:t> and exchange the frequency domain interfaces with their transient counterparts. Multiphysics couplings work out-of-the-box</a:t>
            </a:r>
          </a:p>
        </p:txBody>
      </p:sp>
      <p:sp>
        <p:nvSpPr>
          <p:cNvPr id="4" name="TextBox 3"/>
          <p:cNvSpPr txBox="1"/>
          <p:nvPr/>
        </p:nvSpPr>
        <p:spPr>
          <a:xfrm>
            <a:off x="4028853" y="2193911"/>
            <a:ext cx="3257550" cy="553998"/>
          </a:xfrm>
          <a:prstGeom prst="rect">
            <a:avLst/>
          </a:prstGeom>
          <a:noFill/>
        </p:spPr>
        <p:txBody>
          <a:bodyPr wrap="square" rtlCol="0">
            <a:spAutoFit/>
          </a:bodyPr>
          <a:lstStyle/>
          <a:p>
            <a:r>
              <a:rPr lang="en-US" sz="1000" b="1" i="1" dirty="0">
                <a:solidFill>
                  <a:schemeClr val="accent2"/>
                </a:solidFill>
              </a:rPr>
              <a:t>The transient PML capabilities of Pressure Acoustics are coupled to the Thermoviscous Acoustics domain to set up efficient non reflecting boundary conditions (NRBCs).</a:t>
            </a:r>
          </a:p>
        </p:txBody>
      </p:sp>
      <p:sp>
        <p:nvSpPr>
          <p:cNvPr id="5" name="TextBox 4"/>
          <p:cNvSpPr txBox="1"/>
          <p:nvPr/>
        </p:nvSpPr>
        <p:spPr>
          <a:xfrm>
            <a:off x="3245270" y="4546685"/>
            <a:ext cx="3003130" cy="307777"/>
          </a:xfrm>
          <a:prstGeom prst="rect">
            <a:avLst/>
          </a:prstGeom>
          <a:noFill/>
        </p:spPr>
        <p:txBody>
          <a:bodyPr wrap="none" rtlCol="0">
            <a:spAutoFit/>
          </a:bodyPr>
          <a:lstStyle/>
          <a:p>
            <a:r>
              <a:rPr lang="en-US" sz="1400" dirty="0">
                <a:latin typeface="Lato Light" panose="020F0302020204030203" charset="0"/>
              </a:rPr>
              <a:t>Pressure Acoustics, Transient (PMLs)</a:t>
            </a:r>
          </a:p>
        </p:txBody>
      </p:sp>
      <p:sp>
        <p:nvSpPr>
          <p:cNvPr id="7" name="TextBox 6"/>
          <p:cNvSpPr txBox="1"/>
          <p:nvPr/>
        </p:nvSpPr>
        <p:spPr>
          <a:xfrm>
            <a:off x="1219200" y="2114550"/>
            <a:ext cx="554960" cy="307777"/>
          </a:xfrm>
          <a:prstGeom prst="rect">
            <a:avLst/>
          </a:prstGeom>
          <a:noFill/>
        </p:spPr>
        <p:txBody>
          <a:bodyPr wrap="none" rtlCol="0">
            <a:spAutoFit/>
          </a:bodyPr>
          <a:lstStyle/>
          <a:p>
            <a:r>
              <a:rPr lang="en-US" sz="1400" dirty="0">
                <a:latin typeface="Lato Light" panose="020F0302020204030203" charset="0"/>
              </a:rPr>
              <a:t>Shell</a:t>
            </a:r>
          </a:p>
        </p:txBody>
      </p:sp>
      <p:sp>
        <p:nvSpPr>
          <p:cNvPr id="8" name="TextBox 7"/>
          <p:cNvSpPr txBox="1"/>
          <p:nvPr/>
        </p:nvSpPr>
        <p:spPr>
          <a:xfrm>
            <a:off x="4028853" y="4102143"/>
            <a:ext cx="2905347" cy="307777"/>
          </a:xfrm>
          <a:prstGeom prst="rect">
            <a:avLst/>
          </a:prstGeom>
          <a:noFill/>
        </p:spPr>
        <p:txBody>
          <a:bodyPr wrap="none" rtlCol="0">
            <a:spAutoFit/>
          </a:bodyPr>
          <a:lstStyle/>
          <a:p>
            <a:r>
              <a:rPr lang="en-US" sz="1400" dirty="0">
                <a:latin typeface="Lato Light" panose="020F0302020204030203" charset="0"/>
              </a:rPr>
              <a:t>Thermoviscous Acoustics, Transient</a:t>
            </a:r>
          </a:p>
        </p:txBody>
      </p:sp>
      <p:cxnSp>
        <p:nvCxnSpPr>
          <p:cNvPr id="10" name="Connector: Elbow 9">
            <a:extLst>
              <a:ext uri="{FF2B5EF4-FFF2-40B4-BE49-F238E27FC236}">
                <a16:creationId xmlns:a16="http://schemas.microsoft.com/office/drawing/2014/main" id="{6001F35B-A94B-4DB9-AC30-9DC680ED0905}"/>
              </a:ext>
            </a:extLst>
          </p:cNvPr>
          <p:cNvCxnSpPr>
            <a:stCxn id="7" idx="3"/>
          </p:cNvCxnSpPr>
          <p:nvPr/>
        </p:nvCxnSpPr>
        <p:spPr>
          <a:xfrm>
            <a:off x="1774160" y="2268439"/>
            <a:ext cx="764622" cy="1141511"/>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C3C75D38-C637-41AA-86DD-BEDA316AE1E5}"/>
              </a:ext>
            </a:extLst>
          </p:cNvPr>
          <p:cNvCxnSpPr>
            <a:stCxn id="5" idx="1"/>
          </p:cNvCxnSpPr>
          <p:nvPr/>
        </p:nvCxnSpPr>
        <p:spPr>
          <a:xfrm rot="10800000">
            <a:off x="3048000" y="4409920"/>
            <a:ext cx="197270" cy="29065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6" name="Connector: Elbow 15">
            <a:extLst>
              <a:ext uri="{FF2B5EF4-FFF2-40B4-BE49-F238E27FC236}">
                <a16:creationId xmlns:a16="http://schemas.microsoft.com/office/drawing/2014/main" id="{D9E714A5-DA27-4939-B5F0-7A3A317DAFDE}"/>
              </a:ext>
            </a:extLst>
          </p:cNvPr>
          <p:cNvCxnSpPr>
            <a:stCxn id="8" idx="1"/>
          </p:cNvCxnSpPr>
          <p:nvPr/>
        </p:nvCxnSpPr>
        <p:spPr>
          <a:xfrm rot="10800000">
            <a:off x="3047999" y="3638550"/>
            <a:ext cx="980854" cy="617482"/>
          </a:xfrm>
          <a:prstGeom prst="bentConnector3">
            <a:avLst>
              <a:gd name="adj1" fmla="val 21261"/>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7977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Results</a:t>
            </a:r>
            <a:endParaRPr lang="sv-SE"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2620" y="1165310"/>
            <a:ext cx="4117576" cy="3235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962302" y="599918"/>
            <a:ext cx="2172390" cy="276999"/>
          </a:xfrm>
          <a:prstGeom prst="rect">
            <a:avLst/>
          </a:prstGeom>
          <a:noFill/>
        </p:spPr>
        <p:txBody>
          <a:bodyPr wrap="none" rtlCol="0">
            <a:spAutoFit/>
          </a:bodyPr>
          <a:lstStyle/>
          <a:p>
            <a:r>
              <a:rPr lang="en-US" sz="1200" dirty="0">
                <a:latin typeface="Lato Light" panose="020F0302020204030203" charset="0"/>
              </a:rPr>
              <a:t>Displacement of mirror corner</a:t>
            </a:r>
          </a:p>
        </p:txBody>
      </p:sp>
      <p:sp>
        <p:nvSpPr>
          <p:cNvPr id="9" name="TextBox 8"/>
          <p:cNvSpPr txBox="1"/>
          <p:nvPr/>
        </p:nvSpPr>
        <p:spPr>
          <a:xfrm>
            <a:off x="1600200" y="4580751"/>
            <a:ext cx="2065630" cy="276999"/>
          </a:xfrm>
          <a:prstGeom prst="rect">
            <a:avLst/>
          </a:prstGeom>
          <a:noFill/>
        </p:spPr>
        <p:txBody>
          <a:bodyPr wrap="none" rtlCol="0">
            <a:spAutoFit/>
          </a:bodyPr>
          <a:lstStyle/>
          <a:p>
            <a:r>
              <a:rPr lang="en-US" sz="1200" dirty="0">
                <a:latin typeface="Lato Light" panose="020F0302020204030203" charset="0"/>
              </a:rPr>
              <a:t>Load applied for two periods</a:t>
            </a:r>
          </a:p>
        </p:txBody>
      </p:sp>
      <p:cxnSp>
        <p:nvCxnSpPr>
          <p:cNvPr id="7" name="Straight Connector 6">
            <a:extLst>
              <a:ext uri="{FF2B5EF4-FFF2-40B4-BE49-F238E27FC236}">
                <a16:creationId xmlns:a16="http://schemas.microsoft.com/office/drawing/2014/main" id="{5AAE2D9C-AB07-4315-B9C6-78F560089631}"/>
              </a:ext>
            </a:extLst>
          </p:cNvPr>
          <p:cNvCxnSpPr>
            <a:cxnSpLocks/>
          </p:cNvCxnSpPr>
          <p:nvPr/>
        </p:nvCxnSpPr>
        <p:spPr>
          <a:xfrm flipH="1">
            <a:off x="7025179" y="876917"/>
            <a:ext cx="10004" cy="41768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10274024-4796-4441-82F2-9F480D765A25}"/>
              </a:ext>
            </a:extLst>
          </p:cNvPr>
          <p:cNvCxnSpPr/>
          <p:nvPr/>
        </p:nvCxnSpPr>
        <p:spPr>
          <a:xfrm>
            <a:off x="1710386" y="4476750"/>
            <a:ext cx="956614"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D89F888E-6CBD-C51B-EC95-7D26F55F6A53}"/>
              </a:ext>
            </a:extLst>
          </p:cNvPr>
          <p:cNvPicPr>
            <a:picLocks noChangeAspect="1"/>
          </p:cNvPicPr>
          <p:nvPr/>
        </p:nvPicPr>
        <p:blipFill rotWithShape="1">
          <a:blip r:embed="rId3"/>
          <a:srcRect l="16176" t="30144" r="30258" b="19978"/>
          <a:stretch/>
        </p:blipFill>
        <p:spPr>
          <a:xfrm>
            <a:off x="5801204" y="1021684"/>
            <a:ext cx="2408388" cy="1321466"/>
          </a:xfrm>
          <a:prstGeom prst="rect">
            <a:avLst/>
          </a:prstGeom>
          <a:ln>
            <a:solidFill>
              <a:schemeClr val="bg2"/>
            </a:solidFill>
          </a:ln>
        </p:spPr>
      </p:pic>
    </p:spTree>
    <p:extLst>
      <p:ext uri="{BB962C8B-B14F-4D97-AF65-F5344CB8AC3E}">
        <p14:creationId xmlns:p14="http://schemas.microsoft.com/office/powerpoint/2010/main" val="3286071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Results</a:t>
            </a:r>
            <a:endParaRPr lang="sv-SE" dirty="0"/>
          </a:p>
        </p:txBody>
      </p:sp>
      <p:sp>
        <p:nvSpPr>
          <p:cNvPr id="11" name="TextBox 10"/>
          <p:cNvSpPr txBox="1"/>
          <p:nvPr/>
        </p:nvSpPr>
        <p:spPr>
          <a:xfrm>
            <a:off x="1066800" y="4028284"/>
            <a:ext cx="7010400" cy="400110"/>
          </a:xfrm>
          <a:prstGeom prst="rect">
            <a:avLst/>
          </a:prstGeom>
          <a:noFill/>
        </p:spPr>
        <p:txBody>
          <a:bodyPr wrap="square" rtlCol="0">
            <a:spAutoFit/>
          </a:bodyPr>
          <a:lstStyle/>
          <a:p>
            <a:r>
              <a:rPr lang="en-US" sz="1000" b="1" i="1" dirty="0">
                <a:solidFill>
                  <a:schemeClr val="accent2"/>
                </a:solidFill>
              </a:rPr>
              <a:t>Acoustic velocity variations x-component (left) and z-component (right). The no-slip condition at the micromirror surface gives rise to the viscous boundary layer.</a:t>
            </a:r>
          </a:p>
        </p:txBody>
      </p:sp>
      <p:pic>
        <p:nvPicPr>
          <p:cNvPr id="10" name="Picture 9">
            <a:extLst>
              <a:ext uri="{FF2B5EF4-FFF2-40B4-BE49-F238E27FC236}">
                <a16:creationId xmlns:a16="http://schemas.microsoft.com/office/drawing/2014/main" id="{DCDAFC2B-7E6B-C6C9-C64A-A6650EBE7EDA}"/>
              </a:ext>
            </a:extLst>
          </p:cNvPr>
          <p:cNvPicPr>
            <a:picLocks noChangeAspect="1"/>
          </p:cNvPicPr>
          <p:nvPr/>
        </p:nvPicPr>
        <p:blipFill>
          <a:blip r:embed="rId2"/>
          <a:stretch>
            <a:fillRect/>
          </a:stretch>
        </p:blipFill>
        <p:spPr>
          <a:xfrm>
            <a:off x="468992" y="1468190"/>
            <a:ext cx="3745607" cy="2207117"/>
          </a:xfrm>
          <a:prstGeom prst="rect">
            <a:avLst/>
          </a:prstGeom>
          <a:ln>
            <a:solidFill>
              <a:schemeClr val="bg2"/>
            </a:solidFill>
          </a:ln>
        </p:spPr>
      </p:pic>
      <p:pic>
        <p:nvPicPr>
          <p:cNvPr id="13" name="Picture 12">
            <a:extLst>
              <a:ext uri="{FF2B5EF4-FFF2-40B4-BE49-F238E27FC236}">
                <a16:creationId xmlns:a16="http://schemas.microsoft.com/office/drawing/2014/main" id="{8D182CE3-660B-6115-0004-F06EA51E38F3}"/>
              </a:ext>
            </a:extLst>
          </p:cNvPr>
          <p:cNvPicPr>
            <a:picLocks noChangeAspect="1"/>
          </p:cNvPicPr>
          <p:nvPr/>
        </p:nvPicPr>
        <p:blipFill>
          <a:blip r:embed="rId3"/>
          <a:stretch>
            <a:fillRect/>
          </a:stretch>
        </p:blipFill>
        <p:spPr>
          <a:xfrm>
            <a:off x="4929401" y="1468190"/>
            <a:ext cx="3745607" cy="2207117"/>
          </a:xfrm>
          <a:prstGeom prst="rect">
            <a:avLst/>
          </a:prstGeom>
          <a:ln>
            <a:solidFill>
              <a:schemeClr val="bg2"/>
            </a:solidFill>
          </a:ln>
        </p:spPr>
      </p:pic>
    </p:spTree>
    <p:extLst>
      <p:ext uri="{BB962C8B-B14F-4D97-AF65-F5344CB8AC3E}">
        <p14:creationId xmlns:p14="http://schemas.microsoft.com/office/powerpoint/2010/main" val="3726547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a:t>Results</a:t>
            </a:r>
            <a:endParaRPr lang="sv-SE" dirty="0"/>
          </a:p>
        </p:txBody>
      </p:sp>
      <p:sp>
        <p:nvSpPr>
          <p:cNvPr id="10" name="TextBox 9"/>
          <p:cNvSpPr txBox="1"/>
          <p:nvPr/>
        </p:nvSpPr>
        <p:spPr>
          <a:xfrm>
            <a:off x="3333750" y="4248150"/>
            <a:ext cx="2476500" cy="707886"/>
          </a:xfrm>
          <a:prstGeom prst="rect">
            <a:avLst/>
          </a:prstGeom>
          <a:noFill/>
        </p:spPr>
        <p:txBody>
          <a:bodyPr wrap="square" rtlCol="0">
            <a:spAutoFit/>
          </a:bodyPr>
          <a:lstStyle>
            <a:defPPr>
              <a:defRPr lang="en-US"/>
            </a:defPPr>
            <a:lvl1pPr>
              <a:defRPr sz="1000" b="1" i="1">
                <a:solidFill>
                  <a:schemeClr val="accent2"/>
                </a:solidFill>
              </a:defRPr>
            </a:lvl1pPr>
          </a:lstStyle>
          <a:p>
            <a:r>
              <a:rPr lang="en-US" dirty="0"/>
              <a:t>Acoustic temperature variations around the micromirror. The isothermal condition at the mirror surface gives rise to the acoustic thermal boundary layer.</a:t>
            </a:r>
          </a:p>
        </p:txBody>
      </p:sp>
      <p:pic>
        <p:nvPicPr>
          <p:cNvPr id="6" name="Picture 5">
            <a:extLst>
              <a:ext uri="{FF2B5EF4-FFF2-40B4-BE49-F238E27FC236}">
                <a16:creationId xmlns:a16="http://schemas.microsoft.com/office/drawing/2014/main" id="{6998B1A4-630D-F6BA-BD47-6DAAF0AAC1F2}"/>
              </a:ext>
            </a:extLst>
          </p:cNvPr>
          <p:cNvPicPr>
            <a:picLocks noChangeAspect="1"/>
          </p:cNvPicPr>
          <p:nvPr/>
        </p:nvPicPr>
        <p:blipFill>
          <a:blip r:embed="rId2"/>
          <a:stretch>
            <a:fillRect/>
          </a:stretch>
        </p:blipFill>
        <p:spPr>
          <a:xfrm>
            <a:off x="2373056" y="1276011"/>
            <a:ext cx="4397888" cy="2591477"/>
          </a:xfrm>
          <a:prstGeom prst="rect">
            <a:avLst/>
          </a:prstGeom>
          <a:ln>
            <a:solidFill>
              <a:schemeClr val="bg2"/>
            </a:solidFill>
          </a:ln>
        </p:spPr>
      </p:pic>
    </p:spTree>
    <p:extLst>
      <p:ext uri="{BB962C8B-B14F-4D97-AF65-F5344CB8AC3E}">
        <p14:creationId xmlns:p14="http://schemas.microsoft.com/office/powerpoint/2010/main" val="16216286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70605327"/>
      </p:ext>
    </p:extLst>
  </p:cSld>
  <p:clrMapOvr>
    <a:masterClrMapping/>
  </p:clrMapOvr>
</p:sld>
</file>

<file path=ppt/theme/theme1.xml><?xml version="1.0" encoding="utf-8"?>
<a:theme xmlns:a="http://schemas.openxmlformats.org/drawingml/2006/main" name="2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58E45BB7-3D30-044C-A3A4-7E6233A49E5C}" vid="{3EE5D14E-7671-4D46-82E6-06377E825DA2}"/>
    </a:ext>
  </a:extLst>
</a:theme>
</file>

<file path=ppt/theme/theme2.xml><?xml version="1.0" encoding="utf-8"?>
<a:theme xmlns:a="http://schemas.openxmlformats.org/drawingml/2006/main" name="3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8AFB895-BB4D-8741-A37F-E019D3C1E81A}" vid="{429A5D2B-68DB-D047-B7EF-42DBF5B1A348}"/>
    </a:ext>
  </a:extLst>
</a:theme>
</file>

<file path=ppt/theme/theme3.xml><?xml version="1.0" encoding="utf-8"?>
<a:theme xmlns:a="http://schemas.openxmlformats.org/drawingml/2006/main" name="comsol-slide-template-NEW">
  <a:themeElements>
    <a:clrScheme name="COMSOL 1">
      <a:dk1>
        <a:srgbClr val="393A39"/>
      </a:dk1>
      <a:lt1>
        <a:srgbClr val="D3E2E9"/>
      </a:lt1>
      <a:dk2>
        <a:srgbClr val="12192D"/>
      </a:dk2>
      <a:lt2>
        <a:srgbClr val="FFFFFF"/>
      </a:lt2>
      <a:accent1>
        <a:srgbClr val="1B4D81"/>
      </a:accent1>
      <a:accent2>
        <a:srgbClr val="D3E2E9"/>
      </a:accent2>
      <a:accent3>
        <a:srgbClr val="AE2956"/>
      </a:accent3>
      <a:accent4>
        <a:srgbClr val="DF5F2C"/>
      </a:accent4>
      <a:accent5>
        <a:srgbClr val="6AA743"/>
      </a:accent5>
      <a:accent6>
        <a:srgbClr val="F0B129"/>
      </a:accent6>
      <a:hlink>
        <a:srgbClr val="3B80B6"/>
      </a:hlink>
      <a:folHlink>
        <a:srgbClr val="651C3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slide-template-NEW2" id="{AE529424-001D-1F4F-8F15-4C558AF5A5C5}" vid="{5BF5BE3B-E79F-C647-A8FA-D5EED9A667F6}"/>
    </a:ext>
  </a:extLst>
</a:theme>
</file>

<file path=ppt/theme/theme4.xml><?xml version="1.0" encoding="utf-8"?>
<a:theme xmlns:a="http://schemas.openxmlformats.org/drawingml/2006/main" name="1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58E45BB7-3D30-044C-A3A4-7E6233A49E5C}" vid="{3EE5D14E-7671-4D46-82E6-06377E825DA2}"/>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comsol-slide-template-NEW</Template>
  <TotalTime>4226</TotalTime>
  <Words>287</Words>
  <Application>Microsoft Office PowerPoint</Application>
  <PresentationFormat>On-screen Show (16:9)</PresentationFormat>
  <Paragraphs>20</Paragraphs>
  <Slides>7</Slides>
  <Notes>1</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7</vt:i4>
      </vt:variant>
    </vt:vector>
  </HeadingPairs>
  <TitlesOfParts>
    <vt:vector size="17" baseType="lpstr">
      <vt:lpstr>Wingdings</vt:lpstr>
      <vt:lpstr>Lato Light</vt:lpstr>
      <vt:lpstr>Lato Black</vt:lpstr>
      <vt:lpstr>Lato</vt:lpstr>
      <vt:lpstr>Arial</vt:lpstr>
      <vt:lpstr>STIXGeneral-Regular</vt:lpstr>
      <vt:lpstr>2_comsol-slide-template-NEW</vt:lpstr>
      <vt:lpstr>3_comsol-slide-template-NEW</vt:lpstr>
      <vt:lpstr>comsol-slide-template-NEW</vt:lpstr>
      <vt:lpstr>1_comsol-slide-template-NEW</vt:lpstr>
      <vt:lpstr>Vibrating Micromirror with Viscous and Thermal Damping: Transient Behavior</vt:lpstr>
      <vt:lpstr>Background and Motivation</vt:lpstr>
      <vt:lpstr>Model Setup</vt:lpstr>
      <vt:lpstr>Results</vt:lpstr>
      <vt:lpstr>Results</vt:lpstr>
      <vt:lpstr>Results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dc:title>
  <dc:creator>Microsoft Office User</dc:creator>
  <cp:lastModifiedBy>Chloé Balmes</cp:lastModifiedBy>
  <cp:revision>96</cp:revision>
  <dcterms:created xsi:type="dcterms:W3CDTF">2019-11-14T21:25:40Z</dcterms:created>
  <dcterms:modified xsi:type="dcterms:W3CDTF">2023-09-29T12:41:41Z</dcterms:modified>
</cp:coreProperties>
</file>