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Lst>
  <p:notesMasterIdLst>
    <p:notesMasterId r:id="rId17"/>
  </p:notesMasterIdLst>
  <p:handoutMasterIdLst>
    <p:handoutMasterId r:id="rId18"/>
  </p:handoutMasterIdLst>
  <p:sldIdLst>
    <p:sldId id="1235" r:id="rId2"/>
    <p:sldId id="1249" r:id="rId3"/>
    <p:sldId id="1250" r:id="rId4"/>
    <p:sldId id="1238" r:id="rId5"/>
    <p:sldId id="1239" r:id="rId6"/>
    <p:sldId id="1246" r:id="rId7"/>
    <p:sldId id="1247" r:id="rId8"/>
    <p:sldId id="1240" r:id="rId9"/>
    <p:sldId id="1241" r:id="rId10"/>
    <p:sldId id="1248" r:id="rId11"/>
    <p:sldId id="1242" r:id="rId12"/>
    <p:sldId id="1243" r:id="rId13"/>
    <p:sldId id="1245" r:id="rId14"/>
    <p:sldId id="1244" r:id="rId15"/>
    <p:sldId id="570" r:id="rId16"/>
  </p:sldIdLst>
  <p:sldSz cx="9144000" cy="5143500" type="screen16x9"/>
  <p:notesSz cx="6858000" cy="9144000"/>
  <p:embeddedFontLst>
    <p:embeddedFont>
      <p:font typeface="Cambria" panose="02040503050406030204" pitchFamily="18" charset="0"/>
      <p:regular r:id="rId19"/>
      <p:bold r:id="rId20"/>
      <p:italic r:id="rId21"/>
      <p:boldItalic r:id="rId22"/>
    </p:embeddedFont>
    <p:embeddedFont>
      <p:font typeface="Cambria Math" panose="02040503050406030204" pitchFamily="18" charset="0"/>
      <p:regular r:id="rId23"/>
    </p:embeddedFont>
    <p:embeddedFont>
      <p:font typeface="Lato" panose="020B0604020202020204" charset="0"/>
      <p:regular r:id="rId24"/>
      <p:bold r:id="rId25"/>
      <p:italic r:id="rId26"/>
      <p:boldItalic r:id="rId27"/>
    </p:embeddedFont>
    <p:embeddedFont>
      <p:font typeface="Lato Black" panose="020B0604020202020204" charset="0"/>
      <p:bold r:id="rId28"/>
      <p:italic r:id="rId29"/>
      <p:boldItalic r:id="rId30"/>
    </p:embeddedFont>
    <p:embeddedFont>
      <p:font typeface="Lato Light" panose="020F0302020204030203" charset="0"/>
      <p:regular r:id="rId31"/>
      <p:italic r:id="rId3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4C2EA"/>
    <a:srgbClr val="FFD999"/>
    <a:srgbClr val="F19986"/>
    <a:srgbClr val="C3D7E5"/>
    <a:srgbClr val="C3D2E6"/>
    <a:srgbClr val="C8D7E5"/>
    <a:srgbClr val="CDD7E5"/>
    <a:srgbClr val="C9D5D9"/>
    <a:srgbClr val="D2DDE2"/>
    <a:srgbClr val="D9E5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661" autoAdjust="0"/>
    <p:restoredTop sz="91345" autoAdjust="0"/>
  </p:normalViewPr>
  <p:slideViewPr>
    <p:cSldViewPr>
      <p:cViewPr varScale="1">
        <p:scale>
          <a:sx n="219" d="100"/>
          <a:sy n="219" d="100"/>
        </p:scale>
        <p:origin x="424" y="124"/>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handoutMaster" Target="handoutMasters/handoutMaster1.xml"/><Relationship Id="rId26"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font" Target="fonts/font3.fntdata"/><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7.fntdata"/><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29"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32" Type="http://schemas.openxmlformats.org/officeDocument/2006/relationships/font" Target="fonts/font14.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openxmlformats.org/officeDocument/2006/relationships/font" Target="fonts/font10.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1.fntdata"/><Relationship Id="rId31" Type="http://schemas.openxmlformats.org/officeDocument/2006/relationships/font" Target="fonts/font1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font" Target="fonts/font12.fntdata"/><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6/5/2023</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6/5/2023</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Lato" panose="020F0502020204030203" pitchFamily="34" charset="0"/>
            </a:endParaRPr>
          </a:p>
        </p:txBody>
      </p:sp>
      <p:sp>
        <p:nvSpPr>
          <p:cNvPr id="4" name="Slide Number Placeholder 3"/>
          <p:cNvSpPr>
            <a:spLocks noGrp="1"/>
          </p:cNvSpPr>
          <p:nvPr>
            <p:ph type="sldNum" sz="quarter" idx="5"/>
          </p:nvPr>
        </p:nvSpPr>
        <p:spPr/>
        <p:txBody>
          <a:bodyPr/>
          <a:lstStyle/>
          <a:p>
            <a:fld id="{88B3A9A2-A8E6-44B9-B8F3-91C5FB4F6B08}" type="slidenum">
              <a:rPr lang="en-US" smtClean="0"/>
              <a:t>1</a:t>
            </a:fld>
            <a:endParaRPr lang="en-US"/>
          </a:p>
        </p:txBody>
      </p:sp>
    </p:spTree>
    <p:extLst>
      <p:ext uri="{BB962C8B-B14F-4D97-AF65-F5344CB8AC3E}">
        <p14:creationId xmlns:p14="http://schemas.microsoft.com/office/powerpoint/2010/main" val="28197149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4978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42232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5805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04966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13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82109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532434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9751453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userDrawn="1"/>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3409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6146714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8223556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2544382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userDrawn="1"/>
        </p:nvSpPr>
        <p:spPr>
          <a:xfrm>
            <a:off x="0" y="1144022"/>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399"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399"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userDrawn="1"/>
        </p:nvSpPr>
        <p:spPr>
          <a:xfrm>
            <a:off x="502386"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a:t> </a:t>
            </a:r>
            <a:endParaRPr lang="en-US" sz="12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6"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39683351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63823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6451788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242220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351785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5160047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32390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55669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661071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64543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userDrawn="1"/>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683938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2709231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userDrawn="1"/>
        </p:nvSpPr>
        <p:spPr>
          <a:xfrm>
            <a:off x="467497" y="143192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A8A7BBB-02C2-3B25-29B0-C7537CFDB858}"/>
              </a:ext>
            </a:extLst>
          </p:cNvPr>
          <p:cNvSpPr/>
          <p:nvPr userDrawn="1"/>
        </p:nvSpPr>
        <p:spPr>
          <a:xfrm>
            <a:off x="4722974" y="1439294"/>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5428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485029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userDrawn="1"/>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2884564-BF92-DEC3-5831-8633D5487C8B}"/>
              </a:ext>
            </a:extLst>
          </p:cNvPr>
          <p:cNvSpPr/>
          <p:nvPr userDrawn="1"/>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9D9CDFF-245F-98BE-4166-91FDB7B98DF8}"/>
              </a:ext>
            </a:extLst>
          </p:cNvPr>
          <p:cNvSpPr/>
          <p:nvPr userDrawn="1"/>
        </p:nvSpPr>
        <p:spPr>
          <a:xfrm>
            <a:off x="467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54941704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userDrawn="1"/>
        </p:nvSpPr>
        <p:spPr>
          <a:xfrm>
            <a:off x="467497"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7"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userDrawn="1"/>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0" y="1578052"/>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userDrawn="1"/>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523167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userDrawn="1"/>
        </p:nvSpPr>
        <p:spPr>
          <a:xfrm>
            <a:off x="467497"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01807E07-0660-B614-DB6B-8DE1577CE6B5}"/>
              </a:ext>
            </a:extLst>
          </p:cNvPr>
          <p:cNvSpPr/>
          <p:nvPr userDrawn="1"/>
        </p:nvSpPr>
        <p:spPr>
          <a:xfrm>
            <a:off x="3288669"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EBC81947-00F9-74BB-8D6D-8D99C59D515A}"/>
              </a:ext>
            </a:extLst>
          </p:cNvPr>
          <p:cNvSpPr/>
          <p:nvPr userDrawn="1"/>
        </p:nvSpPr>
        <p:spPr>
          <a:xfrm>
            <a:off x="6116183"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4822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1837353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userDrawn="1"/>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7F8B45-2942-FFC7-D3E1-885DFB4F2996}"/>
              </a:ext>
            </a:extLst>
          </p:cNvPr>
          <p:cNvSpPr/>
          <p:nvPr userDrawn="1"/>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0A0D4FB-E53C-992F-1223-76C9CEAFB374}"/>
              </a:ext>
            </a:extLst>
          </p:cNvPr>
          <p:cNvSpPr/>
          <p:nvPr userDrawn="1"/>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EDB29-4637-0289-6363-D852B2A703B3}"/>
              </a:ext>
            </a:extLst>
          </p:cNvPr>
          <p:cNvSpPr/>
          <p:nvPr userDrawn="1"/>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4863892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547624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49445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userDrawn="1"/>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5B89AB11-3892-56C1-3CDF-F6E297969B8C}"/>
              </a:ext>
            </a:extLst>
          </p:cNvPr>
          <p:cNvSpPr/>
          <p:nvPr userDrawn="1"/>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3239923-4C50-0419-C887-C8920B25B7FA}"/>
              </a:ext>
            </a:extLst>
          </p:cNvPr>
          <p:cNvSpPr/>
          <p:nvPr userDrawn="1"/>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DF4186F-023F-128B-56EF-71586D1AEBDD}"/>
              </a:ext>
            </a:extLst>
          </p:cNvPr>
          <p:cNvSpPr/>
          <p:nvPr userDrawn="1"/>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6403667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userDrawn="1"/>
        </p:nvSpPr>
        <p:spPr>
          <a:xfrm>
            <a:off x="467497"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3DF75490-FC04-D3A4-D7C4-8E92CF0A3A64}"/>
              </a:ext>
            </a:extLst>
          </p:cNvPr>
          <p:cNvSpPr/>
          <p:nvPr userDrawn="1"/>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2F55CD14-DBA3-8FBF-5247-AC80F83814E1}"/>
              </a:ext>
            </a:extLst>
          </p:cNvPr>
          <p:cNvSpPr/>
          <p:nvPr userDrawn="1"/>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20D7B49-B6C1-DC37-3940-A85D84AC3CBE}"/>
              </a:ext>
            </a:extLst>
          </p:cNvPr>
          <p:cNvSpPr/>
          <p:nvPr userDrawn="1"/>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2"/>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633099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userDrawn="1"/>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0502DE8E-03C4-E9CF-55ED-1D0BFF006CCC}"/>
              </a:ext>
            </a:extLst>
          </p:cNvPr>
          <p:cNvSpPr/>
          <p:nvPr userDrawn="1"/>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768C8A2-3EA9-4494-7B1C-6E0325DF19B0}"/>
              </a:ext>
            </a:extLst>
          </p:cNvPr>
          <p:cNvSpPr/>
          <p:nvPr userDrawn="1"/>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65C2A364-C0A0-CF03-BC3C-1C70BB0CDF34}"/>
              </a:ext>
            </a:extLst>
          </p:cNvPr>
          <p:cNvSpPr/>
          <p:nvPr userDrawn="1"/>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59CB0F5-B221-D611-12B7-33483232273F}"/>
              </a:ext>
            </a:extLst>
          </p:cNvPr>
          <p:cNvSpPr/>
          <p:nvPr userDrawn="1"/>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6516348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9193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33353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69813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userDrawn="1"/>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9534300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4605110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7753041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4254733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userDrawn="1"/>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15759068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445034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userDrawn="1"/>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93324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0164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image" Target="../media/image3.png"/><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1.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userDrawn="1"/>
        </p:nvPicPr>
        <p:blipFill rotWithShape="1">
          <a:blip r:embed="rId59"/>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userDrawn="1"/>
        </p:nvPicPr>
        <p:blipFill>
          <a:blip r:embed="rId60"/>
          <a:stretch>
            <a:fillRect/>
          </a:stretch>
        </p:blipFill>
        <p:spPr>
          <a:xfrm>
            <a:off x="115778" y="223913"/>
            <a:ext cx="752320" cy="69658"/>
          </a:xfrm>
          <a:prstGeom prst="rect">
            <a:avLst/>
          </a:prstGeom>
        </p:spPr>
      </p:pic>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729" r:id="rId5"/>
    <p:sldLayoutId id="2147483655" r:id="rId6"/>
    <p:sldLayoutId id="2147483657" r:id="rId7"/>
    <p:sldLayoutId id="2147483658" r:id="rId8"/>
    <p:sldLayoutId id="2147483660" r:id="rId9"/>
    <p:sldLayoutId id="2147483674" r:id="rId10"/>
    <p:sldLayoutId id="2147483664" r:id="rId11"/>
    <p:sldLayoutId id="2147483675" r:id="rId12"/>
    <p:sldLayoutId id="2147483682" r:id="rId13"/>
    <p:sldLayoutId id="2147483681" r:id="rId14"/>
    <p:sldLayoutId id="2147483683" r:id="rId15"/>
    <p:sldLayoutId id="2147483692" r:id="rId16"/>
    <p:sldLayoutId id="2147483689" r:id="rId17"/>
    <p:sldLayoutId id="2147483724" r:id="rId18"/>
    <p:sldLayoutId id="2147483725" r:id="rId19"/>
    <p:sldLayoutId id="2147483726" r:id="rId20"/>
    <p:sldLayoutId id="2147483728" r:id="rId21"/>
    <p:sldLayoutId id="2147483727" r:id="rId22"/>
    <p:sldLayoutId id="2147483730" r:id="rId23"/>
    <p:sldLayoutId id="2147483680" r:id="rId24"/>
    <p:sldLayoutId id="2147483679" r:id="rId25"/>
    <p:sldLayoutId id="2147483710" r:id="rId26"/>
    <p:sldLayoutId id="2147483684" r:id="rId27"/>
    <p:sldLayoutId id="2147483694" r:id="rId28"/>
    <p:sldLayoutId id="2147483687" r:id="rId29"/>
    <p:sldLayoutId id="2147483722" r:id="rId30"/>
    <p:sldLayoutId id="2147483691" r:id="rId31"/>
    <p:sldLayoutId id="2147483714" r:id="rId32"/>
    <p:sldLayoutId id="2147483686" r:id="rId33"/>
    <p:sldLayoutId id="2147483702" r:id="rId34"/>
    <p:sldLayoutId id="2147483698" r:id="rId35"/>
    <p:sldLayoutId id="2147483720" r:id="rId36"/>
    <p:sldLayoutId id="2147483699" r:id="rId37"/>
    <p:sldLayoutId id="2147483707" r:id="rId38"/>
    <p:sldLayoutId id="2147483697" r:id="rId39"/>
    <p:sldLayoutId id="2147483721" r:id="rId40"/>
    <p:sldLayoutId id="2147483723" r:id="rId41"/>
    <p:sldLayoutId id="2147483705" r:id="rId42"/>
    <p:sldLayoutId id="2147483713" r:id="rId43"/>
    <p:sldLayoutId id="2147483685" r:id="rId44"/>
    <p:sldLayoutId id="2147483695" r:id="rId45"/>
    <p:sldLayoutId id="2147483701" r:id="rId46"/>
    <p:sldLayoutId id="2147483703" r:id="rId47"/>
    <p:sldLayoutId id="2147483706" r:id="rId48"/>
    <p:sldLayoutId id="2147483708" r:id="rId49"/>
    <p:sldLayoutId id="2147483693" r:id="rId50"/>
    <p:sldLayoutId id="2147483700" r:id="rId51"/>
    <p:sldLayoutId id="2147483711" r:id="rId52"/>
    <p:sldLayoutId id="2147483669" r:id="rId53"/>
    <p:sldLayoutId id="2147483715" r:id="rId54"/>
    <p:sldLayoutId id="2147483671" r:id="rId55"/>
    <p:sldLayoutId id="2147483672" r:id="rId56"/>
    <p:sldLayoutId id="2147483673" r:id="rId57"/>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1"/>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hyperlink" Target="https://doi.org/10.1063/1.4995277" TargetMode="Externa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0.png"/></Relationships>
</file>

<file path=ppt/slides/_rels/slide6.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1.png"/><Relationship Id="rId7" Type="http://schemas.openxmlformats.org/officeDocument/2006/relationships/image" Target="../media/image21.png"/><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23.png"/></Relationships>
</file>

<file path=ppt/slides/_rels/slide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Silicon-Graphite Blended Electrode with Thermodynamic Voltage Hysteresis</a:t>
            </a:r>
          </a:p>
        </p:txBody>
      </p:sp>
      <p:sp>
        <p:nvSpPr>
          <p:cNvPr id="15" name="Text Placeholder 14">
            <a:extLst>
              <a:ext uri="{FF2B5EF4-FFF2-40B4-BE49-F238E27FC236}">
                <a16:creationId xmlns:a16="http://schemas.microsoft.com/office/drawing/2014/main" id="{6C09885B-09F2-4008-88F0-09CC8D92EF40}"/>
              </a:ext>
            </a:extLst>
          </p:cNvPr>
          <p:cNvSpPr>
            <a:spLocks noGrp="1"/>
          </p:cNvSpPr>
          <p:nvPr>
            <p:ph type="body" idx="10"/>
          </p:nvPr>
        </p:nvSpPr>
        <p:spPr/>
        <p:txBody>
          <a:bodyPr/>
          <a:lstStyle/>
          <a:p>
            <a:endParaRPr lang="en-US"/>
          </a:p>
        </p:txBody>
      </p:sp>
      <p:sp>
        <p:nvSpPr>
          <p:cNvPr id="3" name="Text Placeholder 2">
            <a:extLst>
              <a:ext uri="{FF2B5EF4-FFF2-40B4-BE49-F238E27FC236}">
                <a16:creationId xmlns:a16="http://schemas.microsoft.com/office/drawing/2014/main" id="{4C1B0324-CAC5-46D9-A43E-B4BD4C982F9C}"/>
              </a:ext>
            </a:extLst>
          </p:cNvPr>
          <p:cNvSpPr>
            <a:spLocks noGrp="1"/>
          </p:cNvSpPr>
          <p:nvPr>
            <p:ph type="body" idx="1"/>
          </p:nvPr>
        </p:nvSpPr>
        <p:spPr/>
        <p:txBody>
          <a:bodyPr>
            <a:normAutofit lnSpcReduction="10000"/>
          </a:bodyPr>
          <a:lstStyle/>
          <a:p>
            <a:endParaRPr lang="en-SE"/>
          </a:p>
        </p:txBody>
      </p:sp>
    </p:spTree>
    <p:extLst>
      <p:ext uri="{BB962C8B-B14F-4D97-AF65-F5344CB8AC3E}">
        <p14:creationId xmlns:p14="http://schemas.microsoft.com/office/powerpoint/2010/main" val="20050132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40D944F-C423-4DE3-A3C2-3B5765A69643}"/>
              </a:ext>
            </a:extLst>
          </p:cNvPr>
          <p:cNvSpPr>
            <a:spLocks noGrp="1"/>
          </p:cNvSpPr>
          <p:nvPr>
            <p:ph type="body" idx="1"/>
          </p:nvPr>
        </p:nvSpPr>
        <p:spPr/>
        <p:txBody>
          <a:bodyPr>
            <a:normAutofit/>
          </a:bodyPr>
          <a:lstStyle/>
          <a:p>
            <a:r>
              <a:rPr lang="en-US" sz="1400" dirty="0"/>
              <a:t>Electrode-Averaged Lithiation Levels</a:t>
            </a:r>
            <a:endParaRPr lang="en-SE" sz="1400" dirty="0"/>
          </a:p>
        </p:txBody>
      </p:sp>
      <p:sp>
        <p:nvSpPr>
          <p:cNvPr id="6" name="Text Placeholder 5">
            <a:extLst>
              <a:ext uri="{FF2B5EF4-FFF2-40B4-BE49-F238E27FC236}">
                <a16:creationId xmlns:a16="http://schemas.microsoft.com/office/drawing/2014/main" id="{CC262C26-018E-46C6-A01A-9E096A315FDE}"/>
              </a:ext>
            </a:extLst>
          </p:cNvPr>
          <p:cNvSpPr>
            <a:spLocks noGrp="1"/>
          </p:cNvSpPr>
          <p:nvPr>
            <p:ph type="body" sz="quarter" idx="3"/>
          </p:nvPr>
        </p:nvSpPr>
        <p:spPr/>
        <p:txBody>
          <a:bodyPr>
            <a:normAutofit/>
          </a:bodyPr>
          <a:lstStyle/>
          <a:p>
            <a:r>
              <a:rPr lang="en-US" sz="1400" dirty="0"/>
              <a:t>Memory Variable</a:t>
            </a:r>
            <a:endParaRPr lang="en-SE" sz="1400" dirty="0"/>
          </a:p>
        </p:txBody>
      </p:sp>
      <p:sp>
        <p:nvSpPr>
          <p:cNvPr id="2" name="Title 1">
            <a:extLst>
              <a:ext uri="{FF2B5EF4-FFF2-40B4-BE49-F238E27FC236}">
                <a16:creationId xmlns:a16="http://schemas.microsoft.com/office/drawing/2014/main" id="{5CC7952C-B02E-4E33-9760-8775B997F4B4}"/>
              </a:ext>
            </a:extLst>
          </p:cNvPr>
          <p:cNvSpPr>
            <a:spLocks noGrp="1"/>
          </p:cNvSpPr>
          <p:nvPr>
            <p:ph type="title"/>
          </p:nvPr>
        </p:nvSpPr>
        <p:spPr/>
        <p:txBody>
          <a:bodyPr/>
          <a:lstStyle/>
          <a:p>
            <a:r>
              <a:rPr lang="en-US" dirty="0"/>
              <a:t>Results: Lithiation Levels and Memory Variable at 1 C</a:t>
            </a:r>
            <a:endParaRPr lang="en-SE" dirty="0"/>
          </a:p>
        </p:txBody>
      </p:sp>
      <p:pic>
        <p:nvPicPr>
          <p:cNvPr id="7" name="Content Placeholder 6">
            <a:extLst>
              <a:ext uri="{FF2B5EF4-FFF2-40B4-BE49-F238E27FC236}">
                <a16:creationId xmlns:a16="http://schemas.microsoft.com/office/drawing/2014/main" id="{7F8CCB08-19DD-46E7-ADF1-9D1E425545BA}"/>
              </a:ext>
            </a:extLst>
          </p:cNvPr>
          <p:cNvPicPr>
            <a:picLocks noGrp="1" noChangeAspect="1"/>
          </p:cNvPicPr>
          <p:nvPr>
            <p:ph sz="half" idx="2"/>
          </p:nvPr>
        </p:nvPicPr>
        <p:blipFill>
          <a:blip r:embed="rId2"/>
          <a:stretch>
            <a:fillRect/>
          </a:stretch>
        </p:blipFill>
        <p:spPr>
          <a:xfrm>
            <a:off x="458788" y="2008584"/>
            <a:ext cx="4041775" cy="3031331"/>
          </a:xfrm>
          <a:prstGeom prst="rect">
            <a:avLst/>
          </a:prstGeom>
        </p:spPr>
      </p:pic>
      <p:pic>
        <p:nvPicPr>
          <p:cNvPr id="10" name="Content Placeholder 9">
            <a:extLst>
              <a:ext uri="{FF2B5EF4-FFF2-40B4-BE49-F238E27FC236}">
                <a16:creationId xmlns:a16="http://schemas.microsoft.com/office/drawing/2014/main" id="{33376836-B208-4D0F-9EF0-12F6791452B9}"/>
              </a:ext>
            </a:extLst>
          </p:cNvPr>
          <p:cNvPicPr>
            <a:picLocks noGrp="1" noChangeAspect="1"/>
          </p:cNvPicPr>
          <p:nvPr>
            <p:ph sz="quarter" idx="4"/>
          </p:nvPr>
        </p:nvPicPr>
        <p:blipFill>
          <a:blip r:embed="rId3"/>
          <a:stretch>
            <a:fillRect/>
          </a:stretch>
        </p:blipFill>
        <p:spPr>
          <a:xfrm>
            <a:off x="4719638" y="2007989"/>
            <a:ext cx="4043362" cy="3032521"/>
          </a:xfrm>
          <a:prstGeom prst="rect">
            <a:avLst/>
          </a:prstGeom>
        </p:spPr>
      </p:pic>
    </p:spTree>
    <p:extLst>
      <p:ext uri="{BB962C8B-B14F-4D97-AF65-F5344CB8AC3E}">
        <p14:creationId xmlns:p14="http://schemas.microsoft.com/office/powerpoint/2010/main" val="33218988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BB5CA-F152-4DAB-B3AD-C57CF7B0D2BF}"/>
              </a:ext>
            </a:extLst>
          </p:cNvPr>
          <p:cNvSpPr>
            <a:spLocks noGrp="1"/>
          </p:cNvSpPr>
          <p:nvPr>
            <p:ph type="title"/>
          </p:nvPr>
        </p:nvSpPr>
        <p:spPr/>
        <p:txBody>
          <a:bodyPr/>
          <a:lstStyle/>
          <a:p>
            <a:r>
              <a:rPr lang="en-US" dirty="0"/>
              <a:t>Energy Density Measures</a:t>
            </a:r>
            <a:endParaRPr lang="en-SE" dirty="0"/>
          </a:p>
        </p:txBody>
      </p:sp>
      <mc:AlternateContent xmlns:mc="http://schemas.openxmlformats.org/markup-compatibility/2006">
        <mc:Choice xmlns:a14="http://schemas.microsoft.com/office/drawing/2010/main" Requires="a14">
          <p:sp>
            <p:nvSpPr>
              <p:cNvPr id="18" name="Content Placeholder 17">
                <a:extLst>
                  <a:ext uri="{FF2B5EF4-FFF2-40B4-BE49-F238E27FC236}">
                    <a16:creationId xmlns:a16="http://schemas.microsoft.com/office/drawing/2014/main" id="{B1A80E68-C7A5-4C48-9801-E2C0B0C1E609}"/>
                  </a:ext>
                </a:extLst>
              </p:cNvPr>
              <p:cNvSpPr>
                <a:spLocks noGrp="1"/>
              </p:cNvSpPr>
              <p:nvPr>
                <p:ph idx="1"/>
              </p:nvPr>
            </p:nvSpPr>
            <p:spPr/>
            <p:txBody>
              <a:bodyPr/>
              <a:lstStyle/>
              <a:p>
                <a:r>
                  <a:rPr lang="en-US" dirty="0"/>
                  <a:t>Accumulated energy required for lithiation–</a:t>
                </a:r>
                <a:r>
                  <a:rPr lang="en-US" dirty="0" err="1"/>
                  <a:t>delithiation</a:t>
                </a:r>
                <a:r>
                  <a:rPr lang="en-US" dirty="0"/>
                  <a:t> between min. and max. SOCs:</a:t>
                </a:r>
              </a:p>
              <a:p>
                <a:pPr lvl="1">
                  <a:buFont typeface="Arial" panose="020B0604020202020204" pitchFamily="34" charset="0"/>
                  <a:buChar char="•"/>
                </a:pPr>
                <a14:m>
                  <m:oMath xmlns:m="http://schemas.openxmlformats.org/officeDocument/2006/math">
                    <m:sSub>
                      <m:sSubPr>
                        <m:ctrlPr>
                          <a:rPr lang="en-SE" i="1" smtClean="0">
                            <a:latin typeface="Cambria Math" panose="02040503050406030204" pitchFamily="18" charset="0"/>
                          </a:rPr>
                        </m:ctrlPr>
                      </m:sSubPr>
                      <m:e>
                        <m:r>
                          <a:rPr lang="en-US" b="0" i="1" smtClean="0">
                            <a:latin typeface="Cambria Math" panose="02040503050406030204" pitchFamily="18" charset="0"/>
                          </a:rPr>
                          <m:t>𝐸</m:t>
                        </m:r>
                      </m:e>
                      <m:sub>
                        <m:r>
                          <m:rPr>
                            <m:sty m:val="p"/>
                          </m:rPr>
                          <a:rPr lang="en-US" b="0" i="0" smtClean="0">
                            <a:latin typeface="Cambria Math" panose="02040503050406030204" pitchFamily="18" charset="0"/>
                          </a:rPr>
                          <m:t>lith</m:t>
                        </m:r>
                      </m:sub>
                    </m:sSub>
                    <m:r>
                      <a:rPr lang="en-US" b="0" i="1" smtClean="0">
                        <a:latin typeface="Cambria Math" panose="02040503050406030204" pitchFamily="18" charset="0"/>
                      </a:rPr>
                      <m:t>=−</m:t>
                    </m:r>
                    <m:nary>
                      <m:naryPr>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0</m:t>
                        </m:r>
                      </m:sub>
                      <m:sup>
                        <m:sSub>
                          <m:sSubPr>
                            <m:ctrlPr>
                              <a:rPr lang="en-US" b="0" i="1" smtClean="0">
                                <a:latin typeface="Cambria Math" panose="02040503050406030204" pitchFamily="18" charset="0"/>
                              </a:rPr>
                            </m:ctrlPr>
                          </m:sSubPr>
                          <m:e>
                            <m:r>
                              <a:rPr lang="en-US" b="0" i="1" smtClean="0">
                                <a:latin typeface="Cambria Math" panose="02040503050406030204" pitchFamily="18" charset="0"/>
                              </a:rPr>
                              <m:t>𝑡</m:t>
                            </m:r>
                          </m:e>
                          <m:sub>
                            <m:r>
                              <m:rPr>
                                <m:sty m:val="p"/>
                              </m:rPr>
                              <a:rPr lang="en-US" b="0" i="0" smtClean="0">
                                <a:latin typeface="Cambria Math" panose="02040503050406030204" pitchFamily="18" charset="0"/>
                              </a:rPr>
                              <m:t>lith</m:t>
                            </m:r>
                          </m:sub>
                        </m:sSub>
                      </m:sup>
                      <m:e>
                        <m:sSub>
                          <m:sSubPr>
                            <m:ctrlPr>
                              <a:rPr lang="en-US" b="0" i="1" smtClean="0">
                                <a:latin typeface="Cambria Math" panose="02040503050406030204" pitchFamily="18" charset="0"/>
                              </a:rPr>
                            </m:ctrlPr>
                          </m:sSubPr>
                          <m:e>
                            <m:r>
                              <a:rPr lang="en-US" b="0" i="1" smtClean="0">
                                <a:latin typeface="Cambria Math" panose="02040503050406030204" pitchFamily="18" charset="0"/>
                              </a:rPr>
                              <m:t>𝑖</m:t>
                            </m:r>
                          </m:e>
                          <m:sub>
                            <m:r>
                              <m:rPr>
                                <m:sty m:val="p"/>
                              </m:rPr>
                              <a:rPr lang="en-US" b="0" i="0" smtClean="0">
                                <a:latin typeface="Cambria Math" panose="02040503050406030204" pitchFamily="18" charset="0"/>
                              </a:rPr>
                              <m:t>app</m:t>
                            </m:r>
                          </m:sub>
                        </m:sSub>
                      </m:e>
                    </m:nary>
                    <m:r>
                      <a:rPr lang="en-US" b="0" i="1" smtClean="0">
                        <a:latin typeface="Cambria Math" panose="02040503050406030204" pitchFamily="18" charset="0"/>
                        <a:ea typeface="Cambria Math" panose="02040503050406030204" pitchFamily="18" charset="0"/>
                      </a:rPr>
                      <m:t>∙</m:t>
                    </m:r>
                    <m:d>
                      <m:dPr>
                        <m:ctrlPr>
                          <a:rPr lang="en-US" b="0" i="1" smtClean="0">
                            <a:latin typeface="Cambria Math" panose="02040503050406030204" pitchFamily="18" charset="0"/>
                            <a:ea typeface="Cambria Math" panose="02040503050406030204" pitchFamily="18" charset="0"/>
                          </a:rPr>
                        </m:ctrlPr>
                      </m:dPr>
                      <m:e>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𝐸</m:t>
                            </m:r>
                          </m:e>
                          <m:sub>
                            <m:r>
                              <m:rPr>
                                <m:sty m:val="p"/>
                              </m:rPr>
                              <a:rPr lang="en-US" b="0" i="0" smtClean="0">
                                <a:latin typeface="Cambria Math" panose="02040503050406030204" pitchFamily="18" charset="0"/>
                                <a:ea typeface="Cambria Math" panose="02040503050406030204" pitchFamily="18" charset="0"/>
                              </a:rPr>
                              <m:t>vs</m:t>
                            </m:r>
                            <m:r>
                              <a:rPr lang="en-US" b="0" i="0" smtClean="0">
                                <a:latin typeface="Cambria Math" panose="02040503050406030204" pitchFamily="18" charset="0"/>
                                <a:ea typeface="Cambria Math" panose="02040503050406030204" pitchFamily="18" charset="0"/>
                              </a:rPr>
                              <m:t> </m:t>
                            </m:r>
                            <m:r>
                              <m:rPr>
                                <m:sty m:val="p"/>
                              </m:rPr>
                              <a:rPr lang="en-US" b="0" i="0" smtClean="0">
                                <a:latin typeface="Cambria Math" panose="02040503050406030204" pitchFamily="18" charset="0"/>
                                <a:ea typeface="Cambria Math" panose="02040503050406030204" pitchFamily="18" charset="0"/>
                              </a:rPr>
                              <m:t>ref</m:t>
                            </m:r>
                          </m:sub>
                        </m:sSub>
                        <m:r>
                          <a:rPr lang="en-US" b="0"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𝐸</m:t>
                            </m:r>
                          </m:e>
                          <m:sub>
                            <m:r>
                              <m:rPr>
                                <m:sty m:val="p"/>
                              </m:rPr>
                              <a:rPr lang="en-US" b="0" i="0" smtClean="0">
                                <a:latin typeface="Cambria Math" panose="02040503050406030204" pitchFamily="18" charset="0"/>
                                <a:ea typeface="Cambria Math" panose="02040503050406030204" pitchFamily="18" charset="0"/>
                              </a:rPr>
                              <m:t>max</m:t>
                            </m:r>
                          </m:sub>
                        </m:sSub>
                      </m:e>
                    </m:d>
                    <m:r>
                      <m:rPr>
                        <m:sty m:val="p"/>
                      </m:rPr>
                      <a:rPr lang="en-US" b="0" i="0" smtClean="0">
                        <a:latin typeface="Cambria Math" panose="02040503050406030204" pitchFamily="18" charset="0"/>
                        <a:ea typeface="Cambria Math" panose="02040503050406030204" pitchFamily="18" charset="0"/>
                      </a:rPr>
                      <m:t>d</m:t>
                    </m:r>
                    <m:r>
                      <a:rPr lang="en-US" b="0" i="1" smtClean="0">
                        <a:latin typeface="Cambria Math" panose="02040503050406030204" pitchFamily="18" charset="0"/>
                        <a:ea typeface="Cambria Math" panose="02040503050406030204" pitchFamily="18" charset="0"/>
                      </a:rPr>
                      <m:t>𝑡</m:t>
                    </m:r>
                  </m:oMath>
                </a14:m>
                <a:endParaRPr lang="en-US" dirty="0"/>
              </a:p>
              <a:p>
                <a:pPr lvl="1">
                  <a:buFont typeface="Arial" panose="020B0604020202020204" pitchFamily="34" charset="0"/>
                  <a:buChar char="•"/>
                </a:pPr>
                <a14:m>
                  <m:oMath xmlns:m="http://schemas.openxmlformats.org/officeDocument/2006/math">
                    <m:sSub>
                      <m:sSubPr>
                        <m:ctrlPr>
                          <a:rPr lang="en-SE" i="1">
                            <a:latin typeface="Cambria Math" panose="02040503050406030204" pitchFamily="18" charset="0"/>
                          </a:rPr>
                        </m:ctrlPr>
                      </m:sSubPr>
                      <m:e>
                        <m:r>
                          <a:rPr lang="en-US" i="1">
                            <a:latin typeface="Cambria Math" panose="02040503050406030204" pitchFamily="18" charset="0"/>
                          </a:rPr>
                          <m:t>𝐸</m:t>
                        </m:r>
                      </m:e>
                      <m:sub>
                        <m:r>
                          <m:rPr>
                            <m:sty m:val="p"/>
                          </m:rPr>
                          <a:rPr lang="en-US" b="0" i="0" smtClean="0">
                            <a:latin typeface="Cambria Math" panose="02040503050406030204" pitchFamily="18" charset="0"/>
                          </a:rPr>
                          <m:t>de</m:t>
                        </m:r>
                        <m:r>
                          <m:rPr>
                            <m:sty m:val="p"/>
                          </m:rPr>
                          <a:rPr lang="en-US">
                            <a:latin typeface="Cambria Math" panose="02040503050406030204" pitchFamily="18" charset="0"/>
                          </a:rPr>
                          <m:t>lith</m:t>
                        </m:r>
                      </m:sub>
                    </m:sSub>
                    <m:r>
                      <a:rPr lang="en-US" i="1">
                        <a:latin typeface="Cambria Math" panose="02040503050406030204" pitchFamily="18" charset="0"/>
                      </a:rPr>
                      <m:t>=</m:t>
                    </m:r>
                    <m:nary>
                      <m:naryPr>
                        <m:ctrlPr>
                          <a:rPr lang="en-US" i="1">
                            <a:latin typeface="Cambria Math" panose="02040503050406030204" pitchFamily="18" charset="0"/>
                          </a:rPr>
                        </m:ctrlPr>
                      </m:naryPr>
                      <m:sub>
                        <m:sSub>
                          <m:sSubPr>
                            <m:ctrlPr>
                              <a:rPr lang="en-US" i="1" smtClean="0">
                                <a:latin typeface="Cambria Math" panose="02040503050406030204" pitchFamily="18" charset="0"/>
                              </a:rPr>
                            </m:ctrlPr>
                          </m:sSubPr>
                          <m:e>
                            <m:r>
                              <a:rPr lang="en-US" b="0" i="1" smtClean="0">
                                <a:latin typeface="Cambria Math" panose="02040503050406030204" pitchFamily="18" charset="0"/>
                              </a:rPr>
                              <m:t>𝑡</m:t>
                            </m:r>
                          </m:e>
                          <m:sub>
                            <m:r>
                              <m:rPr>
                                <m:sty m:val="p"/>
                              </m:rPr>
                              <a:rPr lang="en-US" b="0" i="0" smtClean="0">
                                <a:latin typeface="Cambria Math" panose="02040503050406030204" pitchFamily="18" charset="0"/>
                              </a:rPr>
                              <m:t>lith</m:t>
                            </m:r>
                          </m:sub>
                        </m:sSub>
                      </m:sub>
                      <m:sup>
                        <m:sSub>
                          <m:sSubPr>
                            <m:ctrlPr>
                              <a:rPr lang="en-US" i="1">
                                <a:latin typeface="Cambria Math" panose="02040503050406030204" pitchFamily="18" charset="0"/>
                              </a:rPr>
                            </m:ctrlPr>
                          </m:sSubPr>
                          <m:e>
                            <m:r>
                              <a:rPr lang="en-US" i="1">
                                <a:latin typeface="Cambria Math" panose="02040503050406030204" pitchFamily="18" charset="0"/>
                              </a:rPr>
                              <m:t>𝑡</m:t>
                            </m:r>
                          </m:e>
                          <m:sub>
                            <m:r>
                              <m:rPr>
                                <m:sty m:val="p"/>
                              </m:rPr>
                              <a:rPr lang="en-US" b="0" i="0" smtClean="0">
                                <a:latin typeface="Cambria Math" panose="02040503050406030204" pitchFamily="18" charset="0"/>
                              </a:rPr>
                              <m:t>de</m:t>
                            </m:r>
                            <m:r>
                              <m:rPr>
                                <m:sty m:val="p"/>
                              </m:rPr>
                              <a:rPr lang="en-US">
                                <a:latin typeface="Cambria Math" panose="02040503050406030204" pitchFamily="18" charset="0"/>
                              </a:rPr>
                              <m:t>lith</m:t>
                            </m:r>
                          </m:sub>
                        </m:sSub>
                      </m:sup>
                      <m:e>
                        <m:sSub>
                          <m:sSubPr>
                            <m:ctrlPr>
                              <a:rPr lang="en-US" i="1">
                                <a:latin typeface="Cambria Math" panose="02040503050406030204" pitchFamily="18" charset="0"/>
                              </a:rPr>
                            </m:ctrlPr>
                          </m:sSubPr>
                          <m:e>
                            <m:r>
                              <a:rPr lang="en-US" i="1">
                                <a:latin typeface="Cambria Math" panose="02040503050406030204" pitchFamily="18" charset="0"/>
                              </a:rPr>
                              <m:t>𝑖</m:t>
                            </m:r>
                          </m:e>
                          <m:sub>
                            <m:r>
                              <m:rPr>
                                <m:sty m:val="p"/>
                              </m:rPr>
                              <a:rPr lang="en-US">
                                <a:latin typeface="Cambria Math" panose="02040503050406030204" pitchFamily="18" charset="0"/>
                              </a:rPr>
                              <m:t>app</m:t>
                            </m:r>
                          </m:sub>
                        </m:sSub>
                      </m:e>
                    </m:nary>
                    <m:r>
                      <a:rPr lang="en-US" i="1">
                        <a:latin typeface="Cambria Math" panose="02040503050406030204" pitchFamily="18" charset="0"/>
                        <a:ea typeface="Cambria Math" panose="02040503050406030204" pitchFamily="18" charset="0"/>
                      </a:rPr>
                      <m:t>∙</m:t>
                    </m:r>
                    <m:d>
                      <m:dPr>
                        <m:ctrlPr>
                          <a:rPr lang="en-US" i="1">
                            <a:latin typeface="Cambria Math" panose="02040503050406030204" pitchFamily="18" charset="0"/>
                            <a:ea typeface="Cambria Math" panose="02040503050406030204" pitchFamily="18" charset="0"/>
                          </a:rPr>
                        </m:ctrlPr>
                      </m:dPr>
                      <m:e>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𝐸</m:t>
                            </m:r>
                          </m:e>
                          <m:sub>
                            <m:r>
                              <m:rPr>
                                <m:sty m:val="p"/>
                              </m:rPr>
                              <a:rPr lang="en-US">
                                <a:latin typeface="Cambria Math" panose="02040503050406030204" pitchFamily="18" charset="0"/>
                                <a:ea typeface="Cambria Math" panose="02040503050406030204" pitchFamily="18" charset="0"/>
                              </a:rPr>
                              <m:t>vs</m:t>
                            </m:r>
                            <m:r>
                              <a:rPr lang="en-US">
                                <a:latin typeface="Cambria Math" panose="02040503050406030204" pitchFamily="18" charset="0"/>
                                <a:ea typeface="Cambria Math" panose="02040503050406030204" pitchFamily="18" charset="0"/>
                              </a:rPr>
                              <m:t> </m:t>
                            </m:r>
                            <m:r>
                              <m:rPr>
                                <m:sty m:val="p"/>
                              </m:rPr>
                              <a:rPr lang="en-US">
                                <a:latin typeface="Cambria Math" panose="02040503050406030204" pitchFamily="18" charset="0"/>
                                <a:ea typeface="Cambria Math" panose="02040503050406030204" pitchFamily="18" charset="0"/>
                              </a:rPr>
                              <m:t>ref</m:t>
                            </m:r>
                          </m:sub>
                        </m:sSub>
                        <m:r>
                          <a:rPr lang="en-US" i="1">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𝐸</m:t>
                            </m:r>
                          </m:e>
                          <m:sub>
                            <m:r>
                              <m:rPr>
                                <m:sty m:val="p"/>
                              </m:rPr>
                              <a:rPr lang="en-US">
                                <a:latin typeface="Cambria Math" panose="02040503050406030204" pitchFamily="18" charset="0"/>
                                <a:ea typeface="Cambria Math" panose="02040503050406030204" pitchFamily="18" charset="0"/>
                              </a:rPr>
                              <m:t>max</m:t>
                            </m:r>
                          </m:sub>
                        </m:sSub>
                      </m:e>
                    </m:d>
                    <m:r>
                      <m:rPr>
                        <m:sty m:val="p"/>
                      </m:rPr>
                      <a:rPr lang="en-US">
                        <a:latin typeface="Cambria Math" panose="02040503050406030204" pitchFamily="18" charset="0"/>
                        <a:ea typeface="Cambria Math" panose="02040503050406030204" pitchFamily="18" charset="0"/>
                      </a:rPr>
                      <m:t>d</m:t>
                    </m:r>
                    <m:r>
                      <a:rPr lang="en-US" i="1">
                        <a:latin typeface="Cambria Math" panose="02040503050406030204" pitchFamily="18" charset="0"/>
                        <a:ea typeface="Cambria Math" panose="02040503050406030204" pitchFamily="18" charset="0"/>
                      </a:rPr>
                      <m:t>𝑡</m:t>
                    </m:r>
                  </m:oMath>
                </a14:m>
                <a:endParaRPr lang="en-US" dirty="0"/>
              </a:p>
              <a:p>
                <a:r>
                  <a:rPr lang="en-US" dirty="0"/>
                  <a:t>Energy densities obtained by dividing by electrode thickness (which decreases when Si fraction increases):</a:t>
                </a:r>
              </a:p>
              <a:p>
                <a:pPr lvl="1">
                  <a:buFont typeface="Arial" panose="020B0604020202020204" pitchFamily="34" charset="0"/>
                  <a:buChar char="•"/>
                </a:pPr>
                <a14:m>
                  <m:oMath xmlns:m="http://schemas.openxmlformats.org/officeDocument/2006/math">
                    <m:r>
                      <a:rPr lang="en-US" b="0" i="1" smtClean="0">
                        <a:latin typeface="Cambria Math" panose="02040503050406030204" pitchFamily="18" charset="0"/>
                      </a:rPr>
                      <m:t>𝑒</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𝐸</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𝐿</m:t>
                            </m:r>
                          </m:e>
                          <m:sub>
                            <m:r>
                              <m:rPr>
                                <m:sty m:val="p"/>
                              </m:rPr>
                              <a:rPr lang="en-US" b="0" i="0" smtClean="0">
                                <a:latin typeface="Cambria Math" panose="02040503050406030204" pitchFamily="18" charset="0"/>
                              </a:rPr>
                              <m:t>el</m:t>
                            </m:r>
                          </m:sub>
                        </m:sSub>
                      </m:den>
                    </m:f>
                  </m:oMath>
                </a14:m>
                <a:endParaRPr lang="en-US" dirty="0"/>
              </a:p>
              <a:p>
                <a:r>
                  <a:rPr lang="en-US" dirty="0" err="1"/>
                  <a:t>Delithiation</a:t>
                </a:r>
                <a:r>
                  <a:rPr lang="en-US" dirty="0"/>
                  <a:t>-to-lithiation energy efficiency:</a:t>
                </a:r>
              </a:p>
              <a:p>
                <a:pPr lvl="1">
                  <a:buFont typeface="Arial" panose="020B0604020202020204" pitchFamily="34" charset="0"/>
                  <a:buChar char="•"/>
                </a:pPr>
                <a14:m>
                  <m:oMath xmlns:m="http://schemas.openxmlformats.org/officeDocument/2006/math">
                    <m:r>
                      <m:rPr>
                        <m:sty m:val="p"/>
                      </m:rPr>
                      <a:rPr lang="en-US" b="0" i="0" smtClean="0">
                        <a:latin typeface="Cambria Math" panose="02040503050406030204" pitchFamily="18" charset="0"/>
                      </a:rPr>
                      <m:t>eff</m:t>
                    </m:r>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SE" i="1">
                                <a:latin typeface="Cambria Math" panose="02040503050406030204" pitchFamily="18" charset="0"/>
                              </a:rPr>
                            </m:ctrlPr>
                          </m:sSubPr>
                          <m:e>
                            <m:r>
                              <a:rPr lang="en-US" i="1">
                                <a:latin typeface="Cambria Math" panose="02040503050406030204" pitchFamily="18" charset="0"/>
                              </a:rPr>
                              <m:t>𝐸</m:t>
                            </m:r>
                          </m:e>
                          <m:sub>
                            <m:r>
                              <m:rPr>
                                <m:sty m:val="p"/>
                              </m:rPr>
                              <a:rPr lang="en-US">
                                <a:latin typeface="Cambria Math" panose="02040503050406030204" pitchFamily="18" charset="0"/>
                              </a:rPr>
                              <m:t>delith</m:t>
                            </m:r>
                          </m:sub>
                        </m:sSub>
                      </m:num>
                      <m:den>
                        <m:sSub>
                          <m:sSubPr>
                            <m:ctrlPr>
                              <a:rPr lang="en-SE" i="1">
                                <a:latin typeface="Cambria Math" panose="02040503050406030204" pitchFamily="18" charset="0"/>
                              </a:rPr>
                            </m:ctrlPr>
                          </m:sSubPr>
                          <m:e>
                            <m:r>
                              <a:rPr lang="en-US" i="1">
                                <a:latin typeface="Cambria Math" panose="02040503050406030204" pitchFamily="18" charset="0"/>
                              </a:rPr>
                              <m:t>𝐸</m:t>
                            </m:r>
                          </m:e>
                          <m:sub>
                            <m:r>
                              <m:rPr>
                                <m:sty m:val="p"/>
                              </m:rPr>
                              <a:rPr lang="en-US">
                                <a:latin typeface="Cambria Math" panose="02040503050406030204" pitchFamily="18" charset="0"/>
                              </a:rPr>
                              <m:t>lith</m:t>
                            </m:r>
                          </m:sub>
                        </m:sSub>
                      </m:den>
                    </m:f>
                  </m:oMath>
                </a14:m>
                <a:endParaRPr lang="en-US" dirty="0"/>
              </a:p>
              <a:p>
                <a:pPr lvl="1"/>
                <a:endParaRPr lang="en-SE" dirty="0"/>
              </a:p>
            </p:txBody>
          </p:sp>
        </mc:Choice>
        <mc:Fallback>
          <p:sp>
            <p:nvSpPr>
              <p:cNvPr id="18" name="Content Placeholder 17">
                <a:extLst>
                  <a:ext uri="{FF2B5EF4-FFF2-40B4-BE49-F238E27FC236}">
                    <a16:creationId xmlns:a16="http://schemas.microsoft.com/office/drawing/2014/main" id="{B1A80E68-C7A5-4C48-9801-E2C0B0C1E609}"/>
                  </a:ext>
                </a:extLst>
              </p:cNvPr>
              <p:cNvSpPr>
                <a:spLocks noGrp="1" noRot="1" noChangeAspect="1" noMove="1" noResize="1" noEditPoints="1" noAdjustHandles="1" noChangeArrowheads="1" noChangeShapeType="1" noTextEdit="1"/>
              </p:cNvSpPr>
              <p:nvPr>
                <p:ph idx="1"/>
              </p:nvPr>
            </p:nvSpPr>
            <p:spPr>
              <a:blipFill>
                <a:blip r:embed="rId2"/>
                <a:stretch>
                  <a:fillRect l="-1394" t="-1301"/>
                </a:stretch>
              </a:blipFill>
            </p:spPr>
            <p:txBody>
              <a:bodyPr/>
              <a:lstStyle/>
              <a:p>
                <a:r>
                  <a:rPr lang="en-SE">
                    <a:noFill/>
                  </a:rPr>
                  <a:t> </a:t>
                </a:r>
              </a:p>
            </p:txBody>
          </p:sp>
        </mc:Fallback>
      </mc:AlternateContent>
      <p:sp>
        <p:nvSpPr>
          <p:cNvPr id="3" name="Rectangle 2">
            <a:extLst>
              <a:ext uri="{FF2B5EF4-FFF2-40B4-BE49-F238E27FC236}">
                <a16:creationId xmlns:a16="http://schemas.microsoft.com/office/drawing/2014/main" id="{002B2C07-EB4F-40CF-AED4-D63772A48441}"/>
              </a:ext>
            </a:extLst>
          </p:cNvPr>
          <p:cNvSpPr/>
          <p:nvPr/>
        </p:nvSpPr>
        <p:spPr>
          <a:xfrm>
            <a:off x="685800" y="1733550"/>
            <a:ext cx="152400" cy="533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D8DC4321-6118-4E6C-AEB4-456F1D8EDE6F}"/>
              </a:ext>
            </a:extLst>
          </p:cNvPr>
          <p:cNvSpPr/>
          <p:nvPr/>
        </p:nvSpPr>
        <p:spPr>
          <a:xfrm>
            <a:off x="685800" y="2983230"/>
            <a:ext cx="152400" cy="533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62195727-442D-4DCC-B507-CF49EE940495}"/>
              </a:ext>
            </a:extLst>
          </p:cNvPr>
          <p:cNvSpPr/>
          <p:nvPr/>
        </p:nvSpPr>
        <p:spPr>
          <a:xfrm>
            <a:off x="685800" y="3867150"/>
            <a:ext cx="152400" cy="533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342548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4B4A6AF-DF83-4340-B049-A9F9B3C87B7C}"/>
              </a:ext>
            </a:extLst>
          </p:cNvPr>
          <p:cNvSpPr>
            <a:spLocks noGrp="1"/>
          </p:cNvSpPr>
          <p:nvPr>
            <p:ph type="body" idx="1"/>
          </p:nvPr>
        </p:nvSpPr>
        <p:spPr/>
        <p:txBody>
          <a:bodyPr>
            <a:normAutofit/>
          </a:bodyPr>
          <a:lstStyle/>
          <a:p>
            <a:r>
              <a:rPr lang="en-US" sz="1400" dirty="0" err="1"/>
              <a:t>Delithiation</a:t>
            </a:r>
            <a:r>
              <a:rPr lang="en-US" sz="1400" dirty="0"/>
              <a:t> Energy Densities</a:t>
            </a:r>
            <a:endParaRPr lang="en-SE" sz="1400" dirty="0"/>
          </a:p>
        </p:txBody>
      </p:sp>
      <p:sp>
        <p:nvSpPr>
          <p:cNvPr id="6" name="Text Placeholder 5">
            <a:extLst>
              <a:ext uri="{FF2B5EF4-FFF2-40B4-BE49-F238E27FC236}">
                <a16:creationId xmlns:a16="http://schemas.microsoft.com/office/drawing/2014/main" id="{F3EDBD01-C6E4-4B4D-9974-57A7C5CBAB69}"/>
              </a:ext>
            </a:extLst>
          </p:cNvPr>
          <p:cNvSpPr>
            <a:spLocks noGrp="1"/>
          </p:cNvSpPr>
          <p:nvPr>
            <p:ph type="body" sz="quarter" idx="3"/>
          </p:nvPr>
        </p:nvSpPr>
        <p:spPr/>
        <p:txBody>
          <a:bodyPr>
            <a:normAutofit/>
          </a:bodyPr>
          <a:lstStyle/>
          <a:p>
            <a:r>
              <a:rPr lang="en-US" sz="1400" dirty="0" err="1"/>
              <a:t>Delithiation</a:t>
            </a:r>
            <a:r>
              <a:rPr lang="en-US" sz="1400" dirty="0"/>
              <a:t>-to-Lithiation Energy Efficiencies</a:t>
            </a:r>
            <a:endParaRPr lang="en-SE" sz="1400" dirty="0"/>
          </a:p>
        </p:txBody>
      </p:sp>
      <p:sp>
        <p:nvSpPr>
          <p:cNvPr id="2" name="Title 1">
            <a:extLst>
              <a:ext uri="{FF2B5EF4-FFF2-40B4-BE49-F238E27FC236}">
                <a16:creationId xmlns:a16="http://schemas.microsoft.com/office/drawing/2014/main" id="{785BB5CA-F152-4DAB-B3AD-C57CF7B0D2BF}"/>
              </a:ext>
            </a:extLst>
          </p:cNvPr>
          <p:cNvSpPr>
            <a:spLocks noGrp="1"/>
          </p:cNvSpPr>
          <p:nvPr>
            <p:ph type="title"/>
          </p:nvPr>
        </p:nvSpPr>
        <p:spPr/>
        <p:txBody>
          <a:bodyPr/>
          <a:lstStyle/>
          <a:p>
            <a:r>
              <a:rPr lang="en-US" dirty="0"/>
              <a:t>Results: Energy Densities</a:t>
            </a:r>
            <a:endParaRPr lang="en-SE" dirty="0"/>
          </a:p>
        </p:txBody>
      </p:sp>
      <p:pic>
        <p:nvPicPr>
          <p:cNvPr id="7" name="Content Placeholder 6">
            <a:extLst>
              <a:ext uri="{FF2B5EF4-FFF2-40B4-BE49-F238E27FC236}">
                <a16:creationId xmlns:a16="http://schemas.microsoft.com/office/drawing/2014/main" id="{1001A4F3-85B5-4DF8-BDF4-9ECB3A77BD33}"/>
              </a:ext>
            </a:extLst>
          </p:cNvPr>
          <p:cNvPicPr>
            <a:picLocks noGrp="1" noChangeAspect="1"/>
          </p:cNvPicPr>
          <p:nvPr>
            <p:ph sz="half" idx="2"/>
          </p:nvPr>
        </p:nvPicPr>
        <p:blipFill>
          <a:blip r:embed="rId2"/>
          <a:stretch>
            <a:fillRect/>
          </a:stretch>
        </p:blipFill>
        <p:spPr>
          <a:xfrm>
            <a:off x="458788" y="2008584"/>
            <a:ext cx="4041775" cy="3031331"/>
          </a:xfrm>
          <a:prstGeom prst="rect">
            <a:avLst/>
          </a:prstGeom>
        </p:spPr>
      </p:pic>
      <p:pic>
        <p:nvPicPr>
          <p:cNvPr id="12" name="Content Placeholder 11">
            <a:extLst>
              <a:ext uri="{FF2B5EF4-FFF2-40B4-BE49-F238E27FC236}">
                <a16:creationId xmlns:a16="http://schemas.microsoft.com/office/drawing/2014/main" id="{BBDA57DC-9428-42F1-9C1A-EC1271129AE8}"/>
              </a:ext>
            </a:extLst>
          </p:cNvPr>
          <p:cNvPicPr>
            <a:picLocks noGrp="1" noChangeAspect="1"/>
          </p:cNvPicPr>
          <p:nvPr>
            <p:ph sz="quarter" idx="4"/>
          </p:nvPr>
        </p:nvPicPr>
        <p:blipFill>
          <a:blip r:embed="rId3"/>
          <a:stretch>
            <a:fillRect/>
          </a:stretch>
        </p:blipFill>
        <p:spPr>
          <a:xfrm>
            <a:off x="4719638" y="2007989"/>
            <a:ext cx="4043362" cy="3032521"/>
          </a:xfrm>
          <a:prstGeom prst="rect">
            <a:avLst/>
          </a:prstGeom>
        </p:spPr>
      </p:pic>
    </p:spTree>
    <p:extLst>
      <p:ext uri="{BB962C8B-B14F-4D97-AF65-F5344CB8AC3E}">
        <p14:creationId xmlns:p14="http://schemas.microsoft.com/office/powerpoint/2010/main" val="7623414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72F019-EDE6-44D1-B2F3-D24B60E248CC}"/>
              </a:ext>
            </a:extLst>
          </p:cNvPr>
          <p:cNvSpPr>
            <a:spLocks noGrp="1"/>
          </p:cNvSpPr>
          <p:nvPr>
            <p:ph type="title"/>
          </p:nvPr>
        </p:nvSpPr>
        <p:spPr/>
        <p:txBody>
          <a:bodyPr/>
          <a:lstStyle/>
          <a:p>
            <a:r>
              <a:rPr lang="en-US" dirty="0"/>
              <a:t>Summary of Results</a:t>
            </a:r>
            <a:endParaRPr lang="en-SE" dirty="0"/>
          </a:p>
        </p:txBody>
      </p:sp>
      <p:sp>
        <p:nvSpPr>
          <p:cNvPr id="3" name="Content Placeholder 2">
            <a:extLst>
              <a:ext uri="{FF2B5EF4-FFF2-40B4-BE49-F238E27FC236}">
                <a16:creationId xmlns:a16="http://schemas.microsoft.com/office/drawing/2014/main" id="{6A474CE9-C4EF-4440-8BC2-673873CAEC16}"/>
              </a:ext>
            </a:extLst>
          </p:cNvPr>
          <p:cNvSpPr>
            <a:spLocks noGrp="1"/>
          </p:cNvSpPr>
          <p:nvPr>
            <p:ph idx="1"/>
          </p:nvPr>
        </p:nvSpPr>
        <p:spPr/>
        <p:txBody>
          <a:bodyPr/>
          <a:lstStyle/>
          <a:p>
            <a:r>
              <a:rPr lang="en-US" dirty="0"/>
              <a:t>Hysteresis more prominent at lower lithiation levels:</a:t>
            </a:r>
          </a:p>
          <a:p>
            <a:pPr lvl="1"/>
            <a:r>
              <a:rPr lang="en-US" dirty="0"/>
              <a:t>Gr intercalation dominates at high SOCs</a:t>
            </a:r>
          </a:p>
          <a:p>
            <a:r>
              <a:rPr lang="en-US" dirty="0"/>
              <a:t>Relative usage of Si and Gr depends both on current and SOC.</a:t>
            </a:r>
          </a:p>
          <a:p>
            <a:r>
              <a:rPr lang="en-US" dirty="0"/>
              <a:t>Increasing the Si content:</a:t>
            </a:r>
          </a:p>
          <a:p>
            <a:pPr lvl="1"/>
            <a:r>
              <a:rPr lang="en-US" dirty="0"/>
              <a:t>Increases energy density</a:t>
            </a:r>
          </a:p>
          <a:p>
            <a:pPr lvl="1"/>
            <a:r>
              <a:rPr lang="en-US" dirty="0"/>
              <a:t>Lowers energy efficiency</a:t>
            </a:r>
          </a:p>
        </p:txBody>
      </p:sp>
    </p:spTree>
    <p:extLst>
      <p:ext uri="{BB962C8B-B14F-4D97-AF65-F5344CB8AC3E}">
        <p14:creationId xmlns:p14="http://schemas.microsoft.com/office/powerpoint/2010/main" val="15058548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C5C2025-272B-4770-98BE-CD7DE155166A}"/>
              </a:ext>
            </a:extLst>
          </p:cNvPr>
          <p:cNvSpPr>
            <a:spLocks noGrp="1"/>
          </p:cNvSpPr>
          <p:nvPr>
            <p:ph type="title"/>
          </p:nvPr>
        </p:nvSpPr>
        <p:spPr/>
        <p:txBody>
          <a:bodyPr/>
          <a:lstStyle/>
          <a:p>
            <a:r>
              <a:rPr lang="en-US" dirty="0"/>
              <a:t>References</a:t>
            </a:r>
            <a:endParaRPr lang="en-SE" dirty="0"/>
          </a:p>
        </p:txBody>
      </p:sp>
      <p:sp>
        <p:nvSpPr>
          <p:cNvPr id="7" name="Content Placeholder 6">
            <a:extLst>
              <a:ext uri="{FF2B5EF4-FFF2-40B4-BE49-F238E27FC236}">
                <a16:creationId xmlns:a16="http://schemas.microsoft.com/office/drawing/2014/main" id="{1AC5F78D-4AD9-4A39-AB23-29776BBE5C0B}"/>
              </a:ext>
            </a:extLst>
          </p:cNvPr>
          <p:cNvSpPr>
            <a:spLocks noGrp="1"/>
          </p:cNvSpPr>
          <p:nvPr>
            <p:ph idx="1"/>
          </p:nvPr>
        </p:nvSpPr>
        <p:spPr/>
        <p:txBody>
          <a:bodyPr/>
          <a:lstStyle/>
          <a:p>
            <a:r>
              <a:rPr lang="sv-SE" dirty="0"/>
              <a:t>D. R. Baker, M. W. Verbrugge, and X. Xiao, “A</a:t>
            </a:r>
            <a:r>
              <a:rPr lang="en-US" dirty="0"/>
              <a:t>n approach to characterize and clarify </a:t>
            </a:r>
            <a:r>
              <a:rPr lang="sv-SE" dirty="0"/>
              <a:t>hysteresis phenomena of lithium-silicon electrodes,” </a:t>
            </a:r>
            <a:r>
              <a:rPr lang="sv-SE" i="1" dirty="0"/>
              <a:t>Journal of Applied Physics</a:t>
            </a:r>
            <a:r>
              <a:rPr lang="sv-SE" dirty="0"/>
              <a:t>, vol.</a:t>
            </a:r>
            <a:r>
              <a:rPr lang="sv-SE" i="1" dirty="0"/>
              <a:t> </a:t>
            </a:r>
            <a:r>
              <a:rPr lang="sv-SE" dirty="0"/>
              <a:t>122, 165102, 2017. </a:t>
            </a:r>
            <a:r>
              <a:rPr lang="sv-SE" dirty="0">
                <a:hlinkClick r:id="rId2"/>
              </a:rPr>
              <a:t>https://doi.org/10.1063/1.4995277</a:t>
            </a:r>
            <a:endParaRPr lang="sv-SE" dirty="0"/>
          </a:p>
          <a:p>
            <a:endParaRPr lang="sv-SE" dirty="0"/>
          </a:p>
        </p:txBody>
      </p:sp>
    </p:spTree>
    <p:extLst>
      <p:ext uri="{BB962C8B-B14F-4D97-AF65-F5344CB8AC3E}">
        <p14:creationId xmlns:p14="http://schemas.microsoft.com/office/powerpoint/2010/main" val="4996076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706053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D12C001B-5D32-4347-BCD5-DA4A831029F5}"/>
              </a:ext>
            </a:extLst>
          </p:cNvPr>
          <p:cNvSpPr>
            <a:spLocks noGrp="1"/>
          </p:cNvSpPr>
          <p:nvPr>
            <p:ph sz="half" idx="18"/>
          </p:nvPr>
        </p:nvSpPr>
        <p:spPr>
          <a:xfrm>
            <a:off x="457200" y="3034640"/>
            <a:ext cx="2417762" cy="1975510"/>
          </a:xfrm>
        </p:spPr>
        <p:txBody>
          <a:bodyPr>
            <a:normAutofit/>
          </a:bodyPr>
          <a:lstStyle/>
          <a:p>
            <a:pPr marL="177800" indent="-177800">
              <a:spcBef>
                <a:spcPts val="600"/>
              </a:spcBef>
            </a:pPr>
            <a:r>
              <a:rPr lang="en-US" sz="800" dirty="0"/>
              <a:t>Silicon (Si) is added to graphite (Gr) in the negative electrode of lithium-ion batteries in order to increase capacity.</a:t>
            </a:r>
          </a:p>
          <a:p>
            <a:pPr marL="177800" indent="-177800">
              <a:spcBef>
                <a:spcPts val="600"/>
              </a:spcBef>
              <a:tabLst>
                <a:tab pos="1343025" algn="l"/>
              </a:tabLst>
            </a:pPr>
            <a:r>
              <a:rPr lang="en-US" sz="800" dirty="0"/>
              <a:t>Silicon–graphite blended electrodes exhibit voltage hysteresis, or “path dependence”, due to  the impact of the charge–discharge history on the equilibrium potential of the lithium–silicon intercalation reaction.</a:t>
            </a:r>
          </a:p>
          <a:p>
            <a:pPr marL="177800" indent="-177800">
              <a:spcBef>
                <a:spcPts val="600"/>
              </a:spcBef>
            </a:pPr>
            <a:r>
              <a:rPr lang="en-US" sz="800" dirty="0"/>
              <a:t>This model demonstrates how to:</a:t>
            </a:r>
          </a:p>
          <a:p>
            <a:pPr marL="268288" lvl="1" indent="-90488">
              <a:buFont typeface="+mj-lt"/>
              <a:buAutoNum type="arabicPeriod"/>
            </a:pPr>
            <a:r>
              <a:rPr lang="en-US" sz="700" dirty="0"/>
              <a:t>Add Si as an </a:t>
            </a:r>
            <a:r>
              <a:rPr lang="en-US" sz="700" i="1" dirty="0"/>
              <a:t>Additional Electrode Material </a:t>
            </a:r>
            <a:r>
              <a:rPr lang="en-US" sz="700" dirty="0"/>
              <a:t>to a </a:t>
            </a:r>
            <a:r>
              <a:rPr lang="en-US" sz="700" i="1" dirty="0"/>
              <a:t>Porous Electrode </a:t>
            </a:r>
            <a:r>
              <a:rPr lang="en-US" sz="700" dirty="0"/>
              <a:t>in the </a:t>
            </a:r>
            <a:r>
              <a:rPr lang="en-US" sz="700" i="1" dirty="0"/>
              <a:t>Lithium-Ion Battery </a:t>
            </a:r>
            <a:r>
              <a:rPr lang="en-US" sz="700" dirty="0"/>
              <a:t>interface.</a:t>
            </a:r>
          </a:p>
          <a:p>
            <a:pPr marL="268288" lvl="1" indent="-90488">
              <a:buFont typeface="+mj-lt"/>
              <a:buAutoNum type="arabicPeriod"/>
            </a:pPr>
            <a:r>
              <a:rPr lang="en-US" sz="700" dirty="0"/>
              <a:t>Define a memory variable capable of handling the voltage hysteresis using an additional </a:t>
            </a:r>
            <a:r>
              <a:rPr lang="en-US" sz="700" i="1" dirty="0"/>
              <a:t>Coefficient Form PDE </a:t>
            </a:r>
            <a:r>
              <a:rPr lang="en-US" sz="700" dirty="0"/>
              <a:t>interface.</a:t>
            </a:r>
            <a:endParaRPr lang="en-SE" sz="700" dirty="0"/>
          </a:p>
        </p:txBody>
      </p:sp>
      <p:sp>
        <p:nvSpPr>
          <p:cNvPr id="5" name="Content Placeholder 4">
            <a:extLst>
              <a:ext uri="{FF2B5EF4-FFF2-40B4-BE49-F238E27FC236}">
                <a16:creationId xmlns:a16="http://schemas.microsoft.com/office/drawing/2014/main" id="{68644DE2-CF3B-4339-ACA1-891965A550CF}"/>
              </a:ext>
            </a:extLst>
          </p:cNvPr>
          <p:cNvSpPr>
            <a:spLocks noGrp="1"/>
          </p:cNvSpPr>
          <p:nvPr>
            <p:ph sz="quarter" idx="17"/>
          </p:nvPr>
        </p:nvSpPr>
        <p:spPr/>
        <p:txBody>
          <a:bodyPr/>
          <a:lstStyle/>
          <a:p>
            <a:endParaRPr lang="en-US"/>
          </a:p>
        </p:txBody>
      </p:sp>
      <p:sp>
        <p:nvSpPr>
          <p:cNvPr id="4" name="Title 3">
            <a:extLst>
              <a:ext uri="{FF2B5EF4-FFF2-40B4-BE49-F238E27FC236}">
                <a16:creationId xmlns:a16="http://schemas.microsoft.com/office/drawing/2014/main" id="{AA23178D-14F8-4FFB-B089-CD79B8ECA3C0}"/>
              </a:ext>
            </a:extLst>
          </p:cNvPr>
          <p:cNvSpPr>
            <a:spLocks noGrp="1"/>
          </p:cNvSpPr>
          <p:nvPr>
            <p:ph type="title"/>
          </p:nvPr>
        </p:nvSpPr>
        <p:spPr/>
        <p:txBody>
          <a:bodyPr/>
          <a:lstStyle/>
          <a:p>
            <a:r>
              <a:rPr lang="en-US" dirty="0"/>
              <a:t>Background</a:t>
            </a:r>
          </a:p>
        </p:txBody>
      </p:sp>
      <p:pic>
        <p:nvPicPr>
          <p:cNvPr id="10" name="Picture 9">
            <a:extLst>
              <a:ext uri="{FF2B5EF4-FFF2-40B4-BE49-F238E27FC236}">
                <a16:creationId xmlns:a16="http://schemas.microsoft.com/office/drawing/2014/main" id="{C612A848-28DC-41B6-87EE-2DB8E77A9CD0}"/>
              </a:ext>
            </a:extLst>
          </p:cNvPr>
          <p:cNvPicPr>
            <a:picLocks noChangeAspect="1"/>
          </p:cNvPicPr>
          <p:nvPr/>
        </p:nvPicPr>
        <p:blipFill rotWithShape="1">
          <a:blip r:embed="rId2"/>
          <a:srcRect r="34106" b="7602"/>
          <a:stretch/>
        </p:blipFill>
        <p:spPr>
          <a:xfrm>
            <a:off x="3271058" y="436766"/>
            <a:ext cx="6025342" cy="4752454"/>
          </a:xfrm>
          <a:prstGeom prst="rect">
            <a:avLst/>
          </a:prstGeom>
          <a:ln>
            <a:solidFill>
              <a:schemeClr val="bg2"/>
            </a:solidFill>
          </a:ln>
        </p:spPr>
      </p:pic>
    </p:spTree>
    <p:extLst>
      <p:ext uri="{BB962C8B-B14F-4D97-AF65-F5344CB8AC3E}">
        <p14:creationId xmlns:p14="http://schemas.microsoft.com/office/powerpoint/2010/main" val="11351191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3989DC49-61D5-4A6F-8AC6-6EAD6C14D0AD}"/>
              </a:ext>
            </a:extLst>
          </p:cNvPr>
          <p:cNvPicPr>
            <a:picLocks noChangeAspect="1"/>
          </p:cNvPicPr>
          <p:nvPr/>
        </p:nvPicPr>
        <p:blipFill>
          <a:blip r:embed="rId2"/>
          <a:stretch>
            <a:fillRect/>
          </a:stretch>
        </p:blipFill>
        <p:spPr>
          <a:xfrm>
            <a:off x="4267199" y="2078974"/>
            <a:ext cx="4764909" cy="1513319"/>
          </a:xfrm>
          <a:prstGeom prst="rect">
            <a:avLst/>
          </a:prstGeom>
          <a:ln>
            <a:solidFill>
              <a:schemeClr val="bg2"/>
            </a:solidFill>
          </a:ln>
        </p:spPr>
      </p:pic>
      <p:sp>
        <p:nvSpPr>
          <p:cNvPr id="2" name="Title 1">
            <a:extLst>
              <a:ext uri="{FF2B5EF4-FFF2-40B4-BE49-F238E27FC236}">
                <a16:creationId xmlns:a16="http://schemas.microsoft.com/office/drawing/2014/main" id="{75198BDD-097C-4BED-82B4-78F6542DE687}"/>
              </a:ext>
            </a:extLst>
          </p:cNvPr>
          <p:cNvSpPr>
            <a:spLocks noGrp="1"/>
          </p:cNvSpPr>
          <p:nvPr>
            <p:ph type="title"/>
          </p:nvPr>
        </p:nvSpPr>
        <p:spPr/>
        <p:txBody>
          <a:bodyPr/>
          <a:lstStyle/>
          <a:p>
            <a:r>
              <a:rPr lang="en-US" dirty="0"/>
              <a:t>Geometry</a:t>
            </a:r>
            <a:endParaRPr lang="en-SE" dirty="0"/>
          </a:p>
        </p:txBody>
      </p:sp>
      <p:sp>
        <p:nvSpPr>
          <p:cNvPr id="4" name="Content Placeholder 3">
            <a:extLst>
              <a:ext uri="{FF2B5EF4-FFF2-40B4-BE49-F238E27FC236}">
                <a16:creationId xmlns:a16="http://schemas.microsoft.com/office/drawing/2014/main" id="{BCC3ECE4-43A3-4885-8F72-E9667D73C950}"/>
              </a:ext>
            </a:extLst>
          </p:cNvPr>
          <p:cNvSpPr>
            <a:spLocks noGrp="1"/>
          </p:cNvSpPr>
          <p:nvPr>
            <p:ph sz="half" idx="10"/>
          </p:nvPr>
        </p:nvSpPr>
        <p:spPr/>
        <p:txBody>
          <a:bodyPr>
            <a:normAutofit fontScale="85000" lnSpcReduction="20000"/>
          </a:bodyPr>
          <a:lstStyle/>
          <a:p>
            <a:pPr>
              <a:lnSpc>
                <a:spcPct val="120000"/>
              </a:lnSpc>
            </a:pPr>
            <a:r>
              <a:rPr lang="en-US" dirty="0"/>
              <a:t>The model is formulated in 1D.</a:t>
            </a:r>
          </a:p>
          <a:p>
            <a:pPr>
              <a:lnSpc>
                <a:spcPct val="120000"/>
              </a:lnSpc>
            </a:pPr>
            <a:r>
              <a:rPr lang="en-US" dirty="0"/>
              <a:t>“Half-cell” model with two domains:</a:t>
            </a:r>
          </a:p>
          <a:p>
            <a:pPr lvl="1">
              <a:lnSpc>
                <a:spcPct val="120000"/>
              </a:lnSpc>
            </a:pPr>
            <a:r>
              <a:rPr lang="en-US" dirty="0"/>
              <a:t>Blended porous electrode: </a:t>
            </a:r>
            <a:br>
              <a:rPr lang="en-US" dirty="0"/>
            </a:br>
            <a:r>
              <a:rPr lang="en-US" dirty="0"/>
              <a:t>graphite + silicon</a:t>
            </a:r>
          </a:p>
          <a:p>
            <a:pPr lvl="1">
              <a:lnSpc>
                <a:spcPct val="120000"/>
              </a:lnSpc>
            </a:pPr>
            <a:r>
              <a:rPr lang="en-US" dirty="0"/>
              <a:t>Separator</a:t>
            </a:r>
          </a:p>
          <a:p>
            <a:pPr>
              <a:lnSpc>
                <a:spcPct val="120000"/>
              </a:lnSpc>
            </a:pPr>
            <a:r>
              <a:rPr lang="en-US" dirty="0"/>
              <a:t>A lithium metal counter electrode is defined on one boundary to provide lithium-ion flux during charge–discharge.</a:t>
            </a:r>
          </a:p>
          <a:p>
            <a:pPr>
              <a:lnSpc>
                <a:spcPct val="120000"/>
              </a:lnSpc>
            </a:pPr>
            <a:r>
              <a:rPr lang="en-US" dirty="0"/>
              <a:t>When evaluating the results, the electrode potential at the current collector is expressed with respect to a reference electrode placed at the porous electrode–separator boundary.</a:t>
            </a:r>
            <a:endParaRPr lang="en-SE" dirty="0"/>
          </a:p>
        </p:txBody>
      </p:sp>
      <p:sp>
        <p:nvSpPr>
          <p:cNvPr id="7" name="TextBox 6">
            <a:extLst>
              <a:ext uri="{FF2B5EF4-FFF2-40B4-BE49-F238E27FC236}">
                <a16:creationId xmlns:a16="http://schemas.microsoft.com/office/drawing/2014/main" id="{31843CE3-3F17-42C9-B9D8-A26C0741DDE2}"/>
              </a:ext>
            </a:extLst>
          </p:cNvPr>
          <p:cNvSpPr txBox="1"/>
          <p:nvPr/>
        </p:nvSpPr>
        <p:spPr>
          <a:xfrm>
            <a:off x="5181600" y="2793262"/>
            <a:ext cx="1656184" cy="246221"/>
          </a:xfrm>
          <a:prstGeom prst="rect">
            <a:avLst/>
          </a:prstGeom>
          <a:noFill/>
        </p:spPr>
        <p:txBody>
          <a:bodyPr wrap="square" rtlCol="0">
            <a:spAutoFit/>
          </a:bodyPr>
          <a:lstStyle/>
          <a:p>
            <a:r>
              <a:rPr lang="en-US" sz="1000" dirty="0"/>
              <a:t>Blended porous electrode</a:t>
            </a:r>
            <a:endParaRPr lang="en-SE" sz="1000" dirty="0"/>
          </a:p>
        </p:txBody>
      </p:sp>
      <p:sp>
        <p:nvSpPr>
          <p:cNvPr id="8" name="TextBox 7">
            <a:extLst>
              <a:ext uri="{FF2B5EF4-FFF2-40B4-BE49-F238E27FC236}">
                <a16:creationId xmlns:a16="http://schemas.microsoft.com/office/drawing/2014/main" id="{E5C61827-43CC-4267-B369-63455E1FD614}"/>
              </a:ext>
            </a:extLst>
          </p:cNvPr>
          <p:cNvSpPr txBox="1"/>
          <p:nvPr/>
        </p:nvSpPr>
        <p:spPr>
          <a:xfrm>
            <a:off x="7543800" y="2793262"/>
            <a:ext cx="822259" cy="246221"/>
          </a:xfrm>
          <a:prstGeom prst="rect">
            <a:avLst/>
          </a:prstGeom>
          <a:noFill/>
        </p:spPr>
        <p:txBody>
          <a:bodyPr wrap="square" rtlCol="0">
            <a:spAutoFit/>
          </a:bodyPr>
          <a:lstStyle/>
          <a:p>
            <a:r>
              <a:rPr lang="en-US" sz="1000" dirty="0"/>
              <a:t>Separator</a:t>
            </a:r>
            <a:endParaRPr lang="en-SE" sz="1000" dirty="0"/>
          </a:p>
        </p:txBody>
      </p:sp>
      <p:sp>
        <p:nvSpPr>
          <p:cNvPr id="12" name="TextBox 11">
            <a:extLst>
              <a:ext uri="{FF2B5EF4-FFF2-40B4-BE49-F238E27FC236}">
                <a16:creationId xmlns:a16="http://schemas.microsoft.com/office/drawing/2014/main" id="{DFA69007-8F44-4358-A02A-D2D692B6279A}"/>
              </a:ext>
            </a:extLst>
          </p:cNvPr>
          <p:cNvSpPr txBox="1"/>
          <p:nvPr/>
        </p:nvSpPr>
        <p:spPr>
          <a:xfrm>
            <a:off x="7865691" y="2086993"/>
            <a:ext cx="1278309" cy="400110"/>
          </a:xfrm>
          <a:prstGeom prst="rect">
            <a:avLst/>
          </a:prstGeom>
          <a:noFill/>
        </p:spPr>
        <p:txBody>
          <a:bodyPr wrap="square" rtlCol="0">
            <a:spAutoFit/>
          </a:bodyPr>
          <a:lstStyle/>
          <a:p>
            <a:r>
              <a:rPr lang="en-US" sz="1000" dirty="0"/>
              <a:t>Lithium metal counter electrode</a:t>
            </a:r>
            <a:endParaRPr lang="en-SE" sz="1000" dirty="0"/>
          </a:p>
        </p:txBody>
      </p:sp>
      <p:sp>
        <p:nvSpPr>
          <p:cNvPr id="15" name="TextBox 14">
            <a:extLst>
              <a:ext uri="{FF2B5EF4-FFF2-40B4-BE49-F238E27FC236}">
                <a16:creationId xmlns:a16="http://schemas.microsoft.com/office/drawing/2014/main" id="{726D1ADF-ECF0-4588-AA97-991F6DD60A39}"/>
              </a:ext>
            </a:extLst>
          </p:cNvPr>
          <p:cNvSpPr txBox="1"/>
          <p:nvPr/>
        </p:nvSpPr>
        <p:spPr>
          <a:xfrm>
            <a:off x="4267200" y="2240883"/>
            <a:ext cx="1278309" cy="246221"/>
          </a:xfrm>
          <a:prstGeom prst="rect">
            <a:avLst/>
          </a:prstGeom>
          <a:noFill/>
        </p:spPr>
        <p:txBody>
          <a:bodyPr wrap="square" rtlCol="0">
            <a:spAutoFit/>
          </a:bodyPr>
          <a:lstStyle/>
          <a:p>
            <a:r>
              <a:rPr lang="en-US" sz="1000" dirty="0"/>
              <a:t>Current collector</a:t>
            </a:r>
            <a:endParaRPr lang="en-SE" sz="1000" dirty="0"/>
          </a:p>
        </p:txBody>
      </p:sp>
      <p:sp>
        <p:nvSpPr>
          <p:cNvPr id="18" name="TextBox 17">
            <a:extLst>
              <a:ext uri="{FF2B5EF4-FFF2-40B4-BE49-F238E27FC236}">
                <a16:creationId xmlns:a16="http://schemas.microsoft.com/office/drawing/2014/main" id="{1D85F2D6-DD04-4115-B995-5564A7340E29}"/>
              </a:ext>
            </a:extLst>
          </p:cNvPr>
          <p:cNvSpPr txBox="1"/>
          <p:nvPr/>
        </p:nvSpPr>
        <p:spPr>
          <a:xfrm>
            <a:off x="6405934" y="2240882"/>
            <a:ext cx="1431243" cy="246221"/>
          </a:xfrm>
          <a:prstGeom prst="rect">
            <a:avLst/>
          </a:prstGeom>
          <a:noFill/>
        </p:spPr>
        <p:txBody>
          <a:bodyPr wrap="square" rtlCol="0">
            <a:spAutoFit/>
          </a:bodyPr>
          <a:lstStyle/>
          <a:p>
            <a:r>
              <a:rPr lang="en-US" sz="1000" dirty="0"/>
              <a:t>Reference electrode</a:t>
            </a:r>
            <a:endParaRPr lang="en-SE" sz="1000" dirty="0"/>
          </a:p>
        </p:txBody>
      </p:sp>
      <p:cxnSp>
        <p:nvCxnSpPr>
          <p:cNvPr id="20" name="Straight Connector 19">
            <a:extLst>
              <a:ext uri="{FF2B5EF4-FFF2-40B4-BE49-F238E27FC236}">
                <a16:creationId xmlns:a16="http://schemas.microsoft.com/office/drawing/2014/main" id="{0E37983F-FF11-4FC7-9B59-0B0CB5A57927}"/>
              </a:ext>
            </a:extLst>
          </p:cNvPr>
          <p:cNvCxnSpPr/>
          <p:nvPr/>
        </p:nvCxnSpPr>
        <p:spPr>
          <a:xfrm flipV="1">
            <a:off x="4542096" y="2487103"/>
            <a:ext cx="0" cy="237047"/>
          </a:xfrm>
          <a:prstGeom prst="line">
            <a:avLst/>
          </a:prstGeom>
          <a:ln w="12700">
            <a:solidFill>
              <a:schemeClr val="accent2"/>
            </a:solidFill>
            <a:prstDash val="sysDash"/>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58DD3627-64DF-42D7-A942-6DC3019E776A}"/>
              </a:ext>
            </a:extLst>
          </p:cNvPr>
          <p:cNvCxnSpPr/>
          <p:nvPr/>
        </p:nvCxnSpPr>
        <p:spPr>
          <a:xfrm flipV="1">
            <a:off x="7145439" y="2495550"/>
            <a:ext cx="0" cy="237047"/>
          </a:xfrm>
          <a:prstGeom prst="line">
            <a:avLst/>
          </a:prstGeom>
          <a:ln w="12700">
            <a:solidFill>
              <a:schemeClr val="accent2"/>
            </a:solidFill>
            <a:prstDash val="sysDash"/>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1D859D4-7AA3-41D1-8EE1-DC88DEECFED5}"/>
              </a:ext>
            </a:extLst>
          </p:cNvPr>
          <p:cNvCxnSpPr/>
          <p:nvPr/>
        </p:nvCxnSpPr>
        <p:spPr>
          <a:xfrm flipV="1">
            <a:off x="8592270" y="2495550"/>
            <a:ext cx="0" cy="237047"/>
          </a:xfrm>
          <a:prstGeom prst="line">
            <a:avLst/>
          </a:prstGeom>
          <a:ln w="12700">
            <a:solidFill>
              <a:schemeClr val="accent2"/>
            </a:solidFill>
            <a:prstDash val="sysDash"/>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6E63797-988C-4D0B-91BB-63F1A776FCF7}"/>
              </a:ext>
            </a:extLst>
          </p:cNvPr>
          <p:cNvSpPr txBox="1"/>
          <p:nvPr/>
        </p:nvSpPr>
        <p:spPr>
          <a:xfrm>
            <a:off x="6477000" y="3282740"/>
            <a:ext cx="253596" cy="276999"/>
          </a:xfrm>
          <a:prstGeom prst="rect">
            <a:avLst/>
          </a:prstGeom>
          <a:noFill/>
        </p:spPr>
        <p:txBody>
          <a:bodyPr wrap="none" rtlCol="0">
            <a:spAutoFit/>
          </a:bodyPr>
          <a:lstStyle/>
          <a:p>
            <a:r>
              <a:rPr lang="en-US" sz="1200" i="1" dirty="0">
                <a:latin typeface="Cambria" panose="02040503050406030204" pitchFamily="18" charset="0"/>
                <a:ea typeface="Cambria" panose="02040503050406030204" pitchFamily="18" charset="0"/>
              </a:rPr>
              <a:t>x</a:t>
            </a:r>
            <a:endParaRPr lang="en-US" i="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41000268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07A9E-091B-4B2A-834C-715B1CD8A630}"/>
              </a:ext>
            </a:extLst>
          </p:cNvPr>
          <p:cNvSpPr>
            <a:spLocks noGrp="1"/>
          </p:cNvSpPr>
          <p:nvPr>
            <p:ph type="title"/>
          </p:nvPr>
        </p:nvSpPr>
        <p:spPr/>
        <p:txBody>
          <a:bodyPr/>
          <a:lstStyle/>
          <a:p>
            <a:r>
              <a:rPr lang="en-US"/>
              <a:t>Equilibrium Potentials</a:t>
            </a:r>
            <a:endParaRPr lang="en-SE" dirty="0"/>
          </a:p>
        </p:txBody>
      </p:sp>
      <p:pic>
        <p:nvPicPr>
          <p:cNvPr id="11" name="Content Placeholder 5">
            <a:extLst>
              <a:ext uri="{FF2B5EF4-FFF2-40B4-BE49-F238E27FC236}">
                <a16:creationId xmlns:a16="http://schemas.microsoft.com/office/drawing/2014/main" id="{38BA7F1C-B9FD-4B7B-BFC6-73C585734C38}"/>
              </a:ext>
            </a:extLst>
          </p:cNvPr>
          <p:cNvPicPr>
            <a:picLocks noGrp="1" noChangeAspect="1"/>
          </p:cNvPicPr>
          <p:nvPr>
            <p:ph sz="quarter" idx="11"/>
          </p:nvPr>
        </p:nvPicPr>
        <p:blipFill>
          <a:blip r:embed="rId2"/>
          <a:stretch>
            <a:fillRect/>
          </a:stretch>
        </p:blipFill>
        <p:spPr>
          <a:xfrm>
            <a:off x="4114800" y="771525"/>
            <a:ext cx="4800600" cy="3600450"/>
          </a:xfrm>
          <a:prstGeom prst="rect">
            <a:avLst/>
          </a:prstGeom>
        </p:spPr>
      </p:pic>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7FFD2466-6AA4-47B2-BD01-5BF74A06B7BE}"/>
                  </a:ext>
                </a:extLst>
              </p:cNvPr>
              <p:cNvSpPr>
                <a:spLocks noGrp="1"/>
              </p:cNvSpPr>
              <p:nvPr>
                <p:ph sz="half" idx="10"/>
              </p:nvPr>
            </p:nvSpPr>
            <p:spPr/>
            <p:txBody>
              <a:bodyPr/>
              <a:lstStyle/>
              <a:p>
                <a:r>
                  <a:rPr lang="en-US" dirty="0"/>
                  <a:t>Equilibrium potentials (</a:t>
                </a:r>
                <a14:m>
                  <m:oMath xmlns:m="http://schemas.openxmlformats.org/officeDocument/2006/math">
                    <m:sSub>
                      <m:sSubPr>
                        <m:ctrlPr>
                          <a:rPr lang="en-SE" i="1">
                            <a:latin typeface="Cambria Math" panose="02040503050406030204" pitchFamily="18" charset="0"/>
                          </a:rPr>
                        </m:ctrlPr>
                      </m:sSubPr>
                      <m:e>
                        <m:r>
                          <a:rPr lang="en-US" i="1">
                            <a:latin typeface="Cambria Math" panose="02040503050406030204" pitchFamily="18" charset="0"/>
                          </a:rPr>
                          <m:t>𝐸</m:t>
                        </m:r>
                      </m:e>
                      <m:sub>
                        <m:r>
                          <m:rPr>
                            <m:sty m:val="p"/>
                          </m:rPr>
                          <a:rPr lang="en-US">
                            <a:latin typeface="Cambria Math" panose="02040503050406030204" pitchFamily="18" charset="0"/>
                          </a:rPr>
                          <m:t>eq</m:t>
                        </m:r>
                      </m:sub>
                    </m:sSub>
                  </m:oMath>
                </a14:m>
                <a:r>
                  <a:rPr lang="en-US" dirty="0"/>
                  <a:t>) are defined as functions of the degrees of lithiation (</a:t>
                </a:r>
                <a:r>
                  <a:rPr lang="en-US" i="1" dirty="0"/>
                  <a:t>x</a:t>
                </a:r>
                <a:r>
                  <a:rPr lang="en-US" dirty="0"/>
                  <a:t>).</a:t>
                </a:r>
              </a:p>
              <a:p>
                <a:r>
                  <a:rPr lang="en-US" dirty="0"/>
                  <a:t>Graphite potential depends on </a:t>
                </a:r>
                <a:r>
                  <a:rPr lang="en-US" i="1" dirty="0" err="1"/>
                  <a:t>x</a:t>
                </a:r>
                <a:r>
                  <a:rPr lang="en-US" baseline="-25000" dirty="0" err="1"/>
                  <a:t>Gr</a:t>
                </a:r>
                <a:r>
                  <a:rPr lang="en-US" dirty="0"/>
                  <a:t> only.</a:t>
                </a:r>
              </a:p>
              <a:p>
                <a:r>
                  <a:rPr lang="en-US" dirty="0"/>
                  <a:t>Silicon potential depends on </a:t>
                </a:r>
                <a:r>
                  <a:rPr lang="en-US" i="1" dirty="0" err="1"/>
                  <a:t>x</a:t>
                </a:r>
                <a:r>
                  <a:rPr lang="en-US" baseline="-25000" dirty="0" err="1"/>
                  <a:t>Si</a:t>
                </a:r>
                <a:r>
                  <a:rPr lang="en-US" dirty="0"/>
                  <a:t> and the lithiation–</a:t>
                </a:r>
                <a:r>
                  <a:rPr lang="en-US" dirty="0" err="1"/>
                  <a:t>delithiation</a:t>
                </a:r>
                <a:r>
                  <a:rPr lang="en-US" dirty="0"/>
                  <a:t> history.</a:t>
                </a:r>
              </a:p>
              <a:p>
                <a:pPr marL="0" indent="0">
                  <a:buNone/>
                </a:pPr>
                <a:endParaRPr lang="en-US" dirty="0"/>
              </a:p>
            </p:txBody>
          </p:sp>
        </mc:Choice>
        <mc:Fallback xmlns="">
          <p:sp>
            <p:nvSpPr>
              <p:cNvPr id="4" name="Content Placeholder 3">
                <a:extLst>
                  <a:ext uri="{FF2B5EF4-FFF2-40B4-BE49-F238E27FC236}">
                    <a16:creationId xmlns:a16="http://schemas.microsoft.com/office/drawing/2014/main" id="{7FFD2466-6AA4-47B2-BD01-5BF74A06B7BE}"/>
                  </a:ext>
                </a:extLst>
              </p:cNvPr>
              <p:cNvSpPr>
                <a:spLocks noGrp="1" noRot="1" noChangeAspect="1" noMove="1" noResize="1" noEditPoints="1" noAdjustHandles="1" noChangeArrowheads="1" noChangeShapeType="1" noTextEdit="1"/>
              </p:cNvSpPr>
              <p:nvPr>
                <p:ph sz="half" idx="10"/>
              </p:nvPr>
            </p:nvSpPr>
            <p:spPr>
              <a:blipFill>
                <a:blip r:embed="rId3"/>
                <a:stretch>
                  <a:fillRect l="-3306" t="-579"/>
                </a:stretch>
              </a:blipFill>
            </p:spPr>
            <p:txBody>
              <a:bodyPr/>
              <a:lstStyle/>
              <a:p>
                <a:r>
                  <a:rPr lang="en-US">
                    <a:noFill/>
                  </a:rPr>
                  <a:t> </a:t>
                </a:r>
              </a:p>
            </p:txBody>
          </p:sp>
        </mc:Fallback>
      </mc:AlternateContent>
      <p:cxnSp>
        <p:nvCxnSpPr>
          <p:cNvPr id="8" name="Straight Arrow Connector 7">
            <a:extLst>
              <a:ext uri="{FF2B5EF4-FFF2-40B4-BE49-F238E27FC236}">
                <a16:creationId xmlns:a16="http://schemas.microsoft.com/office/drawing/2014/main" id="{EDB7BAB2-E500-4F92-87B5-AE7B43318E1E}"/>
              </a:ext>
            </a:extLst>
          </p:cNvPr>
          <p:cNvCxnSpPr/>
          <p:nvPr/>
        </p:nvCxnSpPr>
        <p:spPr>
          <a:xfrm>
            <a:off x="6516216" y="3356236"/>
            <a:ext cx="504056" cy="129914"/>
          </a:xfrm>
          <a:prstGeom prst="straightConnector1">
            <a:avLst/>
          </a:prstGeom>
          <a:ln>
            <a:tailEnd type="triangle" w="sm" len="med"/>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8DED0DBC-4CBF-4F19-8524-405189551088}"/>
              </a:ext>
            </a:extLst>
          </p:cNvPr>
          <p:cNvCxnSpPr>
            <a:cxnSpLocks/>
          </p:cNvCxnSpPr>
          <p:nvPr/>
        </p:nvCxnSpPr>
        <p:spPr>
          <a:xfrm flipH="1" flipV="1">
            <a:off x="6660232" y="2691222"/>
            <a:ext cx="432048" cy="146856"/>
          </a:xfrm>
          <a:prstGeom prst="straightConnector1">
            <a:avLst/>
          </a:prstGeom>
          <a:ln>
            <a:tailEnd type="triangle" w="sm" len="me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24E76ADC-8B6A-4646-8AAE-A540F3A0DC77}"/>
              </a:ext>
            </a:extLst>
          </p:cNvPr>
          <p:cNvSpPr txBox="1"/>
          <p:nvPr/>
        </p:nvSpPr>
        <p:spPr>
          <a:xfrm>
            <a:off x="7109312" y="2715044"/>
            <a:ext cx="991080" cy="246221"/>
          </a:xfrm>
          <a:prstGeom prst="rect">
            <a:avLst/>
          </a:prstGeom>
          <a:noFill/>
        </p:spPr>
        <p:txBody>
          <a:bodyPr wrap="square" rtlCol="0">
            <a:spAutoFit/>
          </a:bodyPr>
          <a:lstStyle/>
          <a:p>
            <a:r>
              <a:rPr lang="en-US" sz="1000" dirty="0" err="1"/>
              <a:t>Delithiation</a:t>
            </a:r>
            <a:endParaRPr lang="en-SE" sz="1000" dirty="0"/>
          </a:p>
        </p:txBody>
      </p:sp>
      <p:sp>
        <p:nvSpPr>
          <p:cNvPr id="14" name="TextBox 13">
            <a:extLst>
              <a:ext uri="{FF2B5EF4-FFF2-40B4-BE49-F238E27FC236}">
                <a16:creationId xmlns:a16="http://schemas.microsoft.com/office/drawing/2014/main" id="{C7B7383C-4B15-43B5-BC17-D19ACBA72C9F}"/>
              </a:ext>
            </a:extLst>
          </p:cNvPr>
          <p:cNvSpPr txBox="1"/>
          <p:nvPr/>
        </p:nvSpPr>
        <p:spPr>
          <a:xfrm>
            <a:off x="6019560" y="3110015"/>
            <a:ext cx="991080" cy="246221"/>
          </a:xfrm>
          <a:prstGeom prst="rect">
            <a:avLst/>
          </a:prstGeom>
          <a:noFill/>
        </p:spPr>
        <p:txBody>
          <a:bodyPr wrap="square" rtlCol="0">
            <a:spAutoFit/>
          </a:bodyPr>
          <a:lstStyle/>
          <a:p>
            <a:r>
              <a:rPr lang="en-US" sz="1000" dirty="0"/>
              <a:t>Lithiation</a:t>
            </a:r>
            <a:endParaRPr lang="en-SE" sz="1000" dirty="0"/>
          </a:p>
        </p:txBody>
      </p:sp>
    </p:spTree>
    <p:extLst>
      <p:ext uri="{BB962C8B-B14F-4D97-AF65-F5344CB8AC3E}">
        <p14:creationId xmlns:p14="http://schemas.microsoft.com/office/powerpoint/2010/main" val="12360369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8A170955-7664-469A-85BB-C58E67CA7F67}"/>
                  </a:ext>
                </a:extLst>
              </p:cNvPr>
              <p:cNvSpPr>
                <a:spLocks noGrp="1"/>
              </p:cNvSpPr>
              <p:nvPr>
                <p:ph sz="half" idx="1"/>
              </p:nvPr>
            </p:nvSpPr>
            <p:spPr/>
            <p:txBody>
              <a:bodyPr/>
              <a:lstStyle/>
              <a:p>
                <a:r>
                  <a:rPr lang="en-US" dirty="0"/>
                  <a:t>To describe the path dependence for Si, the  memory variable </a:t>
                </a:r>
                <a:r>
                  <a:rPr lang="en-US" i="1" dirty="0"/>
                  <a:t>S</a:t>
                </a:r>
                <a:r>
                  <a:rPr lang="en-US" dirty="0"/>
                  <a:t> is used.</a:t>
                </a:r>
              </a:p>
              <a:p>
                <a:pPr marL="0" indent="0" defTabSz="360363">
                  <a:spcBef>
                    <a:spcPts val="600"/>
                  </a:spcBef>
                  <a:buNone/>
                </a:pPr>
                <a:r>
                  <a:rPr lang="en-US" sz="1400" dirty="0"/>
                  <a:t>	</a:t>
                </a:r>
                <a14:m>
                  <m:oMath xmlns:m="http://schemas.openxmlformats.org/officeDocument/2006/math">
                    <m:f>
                      <m:fPr>
                        <m:ctrlPr>
                          <a:rPr lang="en-US" sz="1400" i="1" smtClean="0">
                            <a:latin typeface="Cambria Math" panose="02040503050406030204" pitchFamily="18" charset="0"/>
                          </a:rPr>
                        </m:ctrlPr>
                      </m:fPr>
                      <m:num>
                        <m:r>
                          <a:rPr lang="en-US" sz="1400" smtClean="0">
                            <a:latin typeface="Cambria Math" panose="02040503050406030204" pitchFamily="18" charset="0"/>
                          </a:rPr>
                          <m:t>𝑑𝑆</m:t>
                        </m:r>
                      </m:num>
                      <m:den>
                        <m:r>
                          <a:rPr lang="en-US" sz="1400" smtClean="0">
                            <a:latin typeface="Cambria Math" panose="02040503050406030204" pitchFamily="18" charset="0"/>
                          </a:rPr>
                          <m:t>𝑑𝑡</m:t>
                        </m:r>
                      </m:den>
                    </m:f>
                    <m:r>
                      <a:rPr lang="en-US" sz="1400" smtClean="0">
                        <a:latin typeface="Cambria Math" panose="02040503050406030204" pitchFamily="18" charset="0"/>
                      </a:rPr>
                      <m:t>=−</m:t>
                    </m:r>
                    <m:r>
                      <a:rPr lang="en-US" sz="1400" smtClean="0">
                        <a:latin typeface="Cambria Math" panose="02040503050406030204" pitchFamily="18" charset="0"/>
                      </a:rPr>
                      <m:t>𝐾</m:t>
                    </m:r>
                    <m:d>
                      <m:dPr>
                        <m:begChr m:val="|"/>
                        <m:endChr m:val="|"/>
                        <m:ctrlPr>
                          <a:rPr lang="en-US" sz="1400" i="1" smtClean="0">
                            <a:latin typeface="Cambria Math" panose="02040503050406030204" pitchFamily="18" charset="0"/>
                          </a:rPr>
                        </m:ctrlPr>
                      </m:dPr>
                      <m:e>
                        <m:f>
                          <m:fPr>
                            <m:ctrlPr>
                              <a:rPr lang="en-US" sz="1400" i="1" smtClean="0">
                                <a:latin typeface="Cambria Math" panose="02040503050406030204" pitchFamily="18" charset="0"/>
                              </a:rPr>
                            </m:ctrlPr>
                          </m:fPr>
                          <m:num>
                            <m:r>
                              <a:rPr lang="en-US" sz="1400" smtClean="0">
                                <a:latin typeface="Cambria Math" panose="02040503050406030204" pitchFamily="18" charset="0"/>
                              </a:rPr>
                              <m:t>𝑑𝑥</m:t>
                            </m:r>
                          </m:num>
                          <m:den>
                            <m:r>
                              <a:rPr lang="en-US" sz="1400" smtClean="0">
                                <a:latin typeface="Cambria Math" panose="02040503050406030204" pitchFamily="18" charset="0"/>
                              </a:rPr>
                              <m:t>𝑑𝑡</m:t>
                            </m:r>
                          </m:den>
                        </m:f>
                      </m:e>
                    </m:d>
                    <m:d>
                      <m:dPr>
                        <m:ctrlPr>
                          <a:rPr lang="en-US" sz="1400" i="1" smtClean="0">
                            <a:latin typeface="Cambria Math" panose="02040503050406030204" pitchFamily="18" charset="0"/>
                          </a:rPr>
                        </m:ctrlPr>
                      </m:dPr>
                      <m:e>
                        <m:r>
                          <m:rPr>
                            <m:sty m:val="p"/>
                          </m:rPr>
                          <a:rPr lang="en-US" sz="1400" smtClean="0">
                            <a:latin typeface="Cambria Math" panose="02040503050406030204" pitchFamily="18" charset="0"/>
                          </a:rPr>
                          <m:t>sign</m:t>
                        </m:r>
                        <m:d>
                          <m:dPr>
                            <m:ctrlPr>
                              <a:rPr lang="en-US" sz="1400" i="1" smtClean="0">
                                <a:latin typeface="Cambria Math" panose="02040503050406030204" pitchFamily="18" charset="0"/>
                              </a:rPr>
                            </m:ctrlPr>
                          </m:dPr>
                          <m:e>
                            <m:f>
                              <m:fPr>
                                <m:ctrlPr>
                                  <a:rPr lang="en-US" sz="1400" i="1">
                                    <a:latin typeface="Cambria Math" panose="02040503050406030204" pitchFamily="18" charset="0"/>
                                  </a:rPr>
                                </m:ctrlPr>
                              </m:fPr>
                              <m:num>
                                <m:r>
                                  <a:rPr lang="en-US" sz="1400">
                                    <a:latin typeface="Cambria Math" panose="02040503050406030204" pitchFamily="18" charset="0"/>
                                  </a:rPr>
                                  <m:t>𝑑𝑥</m:t>
                                </m:r>
                              </m:num>
                              <m:den>
                                <m:r>
                                  <a:rPr lang="en-US" sz="1400">
                                    <a:latin typeface="Cambria Math" panose="02040503050406030204" pitchFamily="18" charset="0"/>
                                  </a:rPr>
                                  <m:t>𝑑𝑡</m:t>
                                </m:r>
                              </m:den>
                            </m:f>
                          </m:e>
                        </m:d>
                        <m:r>
                          <a:rPr lang="en-US" sz="1400" smtClean="0">
                            <a:latin typeface="Cambria Math" panose="02040503050406030204" pitchFamily="18" charset="0"/>
                          </a:rPr>
                          <m:t>+</m:t>
                        </m:r>
                        <m:r>
                          <a:rPr lang="en-US" sz="1400" smtClean="0">
                            <a:latin typeface="Cambria Math" panose="02040503050406030204" pitchFamily="18" charset="0"/>
                          </a:rPr>
                          <m:t>𝑆</m:t>
                        </m:r>
                      </m:e>
                    </m:d>
                  </m:oMath>
                </a14:m>
                <a:endParaRPr lang="en-US" sz="1400" dirty="0">
                  <a:latin typeface="Cambria Math" panose="02040503050406030204" pitchFamily="18" charset="0"/>
                </a:endParaRPr>
              </a:p>
              <a:p>
                <a:pPr marL="0" indent="0" defTabSz="360363">
                  <a:spcBef>
                    <a:spcPts val="600"/>
                  </a:spcBef>
                  <a:buNone/>
                </a:pPr>
                <a:r>
                  <a:rPr lang="en-US" sz="1400" dirty="0"/>
                  <a:t>	</a:t>
                </a:r>
                <a14:m>
                  <m:oMath xmlns:m="http://schemas.openxmlformats.org/officeDocument/2006/math">
                    <m:r>
                      <a:rPr lang="en-US" sz="1400" smtClean="0">
                        <a:latin typeface="Cambria Math" panose="02040503050406030204" pitchFamily="18" charset="0"/>
                      </a:rPr>
                      <m:t>𝑆</m:t>
                    </m:r>
                    <m:r>
                      <a:rPr lang="en-US" sz="1400" smtClean="0">
                        <a:latin typeface="Cambria Math" panose="02040503050406030204" pitchFamily="18" charset="0"/>
                      </a:rPr>
                      <m:t>→1 </m:t>
                    </m:r>
                  </m:oMath>
                </a14:m>
                <a:r>
                  <a:rPr lang="en-US" sz="1400" dirty="0"/>
                  <a:t>during </a:t>
                </a:r>
                <a:r>
                  <a:rPr lang="en-US" sz="1400" dirty="0" err="1"/>
                  <a:t>delithiation</a:t>
                </a:r>
                <a:endParaRPr lang="en-US" sz="1400" dirty="0"/>
              </a:p>
              <a:p>
                <a:pPr marL="0" indent="0" defTabSz="360363">
                  <a:spcBef>
                    <a:spcPts val="600"/>
                  </a:spcBef>
                  <a:buNone/>
                </a:pPr>
                <a:r>
                  <a:rPr lang="en-US" sz="1400" dirty="0"/>
                  <a:t>	</a:t>
                </a:r>
                <a14:m>
                  <m:oMath xmlns:m="http://schemas.openxmlformats.org/officeDocument/2006/math">
                    <m:r>
                      <a:rPr lang="en-US" sz="1400">
                        <a:latin typeface="Cambria Math" panose="02040503050406030204" pitchFamily="18" charset="0"/>
                      </a:rPr>
                      <m:t>𝑆</m:t>
                    </m:r>
                    <m:r>
                      <a:rPr lang="en-US" sz="1400">
                        <a:latin typeface="Cambria Math" panose="02040503050406030204" pitchFamily="18" charset="0"/>
                      </a:rPr>
                      <m:t>→−1 </m:t>
                    </m:r>
                  </m:oMath>
                </a14:m>
                <a:r>
                  <a:rPr lang="en-US" sz="1400" dirty="0"/>
                  <a:t>during lithiation</a:t>
                </a:r>
                <a:endParaRPr lang="en-US" dirty="0"/>
              </a:p>
              <a:p>
                <a:pPr marL="0" indent="0" defTabSz="360363">
                  <a:spcBef>
                    <a:spcPts val="600"/>
                  </a:spcBef>
                  <a:buNone/>
                </a:pPr>
                <a:r>
                  <a:rPr lang="en-US" sz="1400" dirty="0"/>
                  <a:t>	</a:t>
                </a:r>
                <a14:m>
                  <m:oMath xmlns:m="http://schemas.openxmlformats.org/officeDocument/2006/math">
                    <m:sSub>
                      <m:sSubPr>
                        <m:ctrlPr>
                          <a:rPr lang="en-SE" sz="1400" i="1">
                            <a:latin typeface="Cambria Math" panose="02040503050406030204" pitchFamily="18" charset="0"/>
                          </a:rPr>
                        </m:ctrlPr>
                      </m:sSubPr>
                      <m:e>
                        <m:r>
                          <a:rPr lang="en-US" sz="1400">
                            <a:latin typeface="Cambria Math" panose="02040503050406030204" pitchFamily="18" charset="0"/>
                          </a:rPr>
                          <m:t>𝐸</m:t>
                        </m:r>
                      </m:e>
                      <m:sub>
                        <m:r>
                          <m:rPr>
                            <m:sty m:val="p"/>
                          </m:rPr>
                          <a:rPr lang="en-US" sz="1400">
                            <a:latin typeface="Cambria Math" panose="02040503050406030204" pitchFamily="18" charset="0"/>
                          </a:rPr>
                          <m:t>eq</m:t>
                        </m:r>
                        <m:r>
                          <a:rPr lang="en-US" sz="1400">
                            <a:latin typeface="Cambria Math" panose="02040503050406030204" pitchFamily="18" charset="0"/>
                          </a:rPr>
                          <m:t>, </m:t>
                        </m:r>
                        <m:r>
                          <m:rPr>
                            <m:sty m:val="p"/>
                          </m:rPr>
                          <a:rPr lang="en-US" sz="1400">
                            <a:latin typeface="Cambria Math" panose="02040503050406030204" pitchFamily="18" charset="0"/>
                          </a:rPr>
                          <m:t>Si</m:t>
                        </m:r>
                      </m:sub>
                    </m:sSub>
                    <m:r>
                      <a:rPr lang="en-US" sz="1400">
                        <a:latin typeface="Cambria Math" panose="02040503050406030204" pitchFamily="18" charset="0"/>
                      </a:rPr>
                      <m:t>=</m:t>
                    </m:r>
                  </m:oMath>
                </a14:m>
                <a:r>
                  <a:rPr lang="en-SE" sz="1400" dirty="0"/>
                  <a:t> </a:t>
                </a:r>
                <a14:m>
                  <m:oMath xmlns:m="http://schemas.openxmlformats.org/officeDocument/2006/math">
                    <m:sSub>
                      <m:sSubPr>
                        <m:ctrlPr>
                          <a:rPr lang="en-SE" sz="1400" i="1">
                            <a:latin typeface="Cambria Math" panose="02040503050406030204" pitchFamily="18" charset="0"/>
                          </a:rPr>
                        </m:ctrlPr>
                      </m:sSubPr>
                      <m:e>
                        <m:r>
                          <a:rPr lang="en-US" sz="1400">
                            <a:latin typeface="Cambria Math" panose="02040503050406030204" pitchFamily="18" charset="0"/>
                          </a:rPr>
                          <m:t>𝑈</m:t>
                        </m:r>
                      </m:e>
                      <m:sub>
                        <m:r>
                          <m:rPr>
                            <m:sty m:val="p"/>
                          </m:rPr>
                          <a:rPr lang="en-US" sz="1400">
                            <a:latin typeface="Cambria Math" panose="02040503050406030204" pitchFamily="18" charset="0"/>
                          </a:rPr>
                          <m:t>avg</m:t>
                        </m:r>
                      </m:sub>
                    </m:sSub>
                    <m:r>
                      <a:rPr lang="en-US" sz="1400">
                        <a:latin typeface="Cambria Math" panose="02040503050406030204" pitchFamily="18" charset="0"/>
                      </a:rPr>
                      <m:t>+</m:t>
                    </m:r>
                    <m:sSub>
                      <m:sSubPr>
                        <m:ctrlPr>
                          <a:rPr lang="en-SE" sz="1400" i="1">
                            <a:latin typeface="Cambria Math" panose="02040503050406030204" pitchFamily="18" charset="0"/>
                          </a:rPr>
                        </m:ctrlPr>
                      </m:sSubPr>
                      <m:e>
                        <m:r>
                          <a:rPr lang="en-US" sz="1400">
                            <a:latin typeface="Cambria Math" panose="02040503050406030204" pitchFamily="18" charset="0"/>
                          </a:rPr>
                          <m:t>𝑆</m:t>
                        </m:r>
                        <m:r>
                          <a:rPr lang="en-US" sz="1400">
                            <a:latin typeface="Cambria Math" panose="02040503050406030204" pitchFamily="18" charset="0"/>
                          </a:rPr>
                          <m:t>∙</m:t>
                        </m:r>
                        <m:r>
                          <a:rPr lang="en-US" sz="1400">
                            <a:latin typeface="Cambria Math" panose="02040503050406030204" pitchFamily="18" charset="0"/>
                          </a:rPr>
                          <m:t>𝑈</m:t>
                        </m:r>
                      </m:e>
                      <m:sub>
                        <m:r>
                          <m:rPr>
                            <m:sty m:val="p"/>
                          </m:rPr>
                          <a:rPr lang="en-US" sz="1400">
                            <a:latin typeface="Cambria Math" panose="02040503050406030204" pitchFamily="18" charset="0"/>
                          </a:rPr>
                          <m:t>offset</m:t>
                        </m:r>
                      </m:sub>
                    </m:sSub>
                  </m:oMath>
                </a14:m>
                <a:endParaRPr lang="en-US" sz="1400" i="1" dirty="0">
                  <a:latin typeface="Cambria Math" panose="02040503050406030204" pitchFamily="18" charset="0"/>
                </a:endParaRPr>
              </a:p>
              <a:p>
                <a:pPr marL="0" indent="0" defTabSz="360363">
                  <a:spcBef>
                    <a:spcPts val="600"/>
                  </a:spcBef>
                  <a:buNone/>
                </a:pPr>
                <a:r>
                  <a:rPr lang="en-US" sz="1400" dirty="0"/>
                  <a:t>	</a:t>
                </a:r>
                <a14:m>
                  <m:oMath xmlns:m="http://schemas.openxmlformats.org/officeDocument/2006/math">
                    <m:sSub>
                      <m:sSubPr>
                        <m:ctrlPr>
                          <a:rPr lang="en-SE" sz="1400" i="1">
                            <a:latin typeface="Cambria Math" panose="02040503050406030204" pitchFamily="18" charset="0"/>
                          </a:rPr>
                        </m:ctrlPr>
                      </m:sSubPr>
                      <m:e>
                        <m:r>
                          <a:rPr lang="en-US" sz="1400">
                            <a:latin typeface="Cambria Math" panose="02040503050406030204" pitchFamily="18" charset="0"/>
                          </a:rPr>
                          <m:t>𝑈</m:t>
                        </m:r>
                      </m:e>
                      <m:sub>
                        <m:r>
                          <m:rPr>
                            <m:sty m:val="p"/>
                          </m:rPr>
                          <a:rPr lang="en-US" sz="1400">
                            <a:latin typeface="Cambria Math" panose="02040503050406030204" pitchFamily="18" charset="0"/>
                          </a:rPr>
                          <m:t>avg</m:t>
                        </m:r>
                      </m:sub>
                    </m:sSub>
                    <m:r>
                      <a:rPr lang="en-US" sz="1400">
                        <a:latin typeface="Cambria Math" panose="02040503050406030204" pitchFamily="18" charset="0"/>
                      </a:rPr>
                      <m:t>=</m:t>
                    </m:r>
                    <m:box>
                      <m:boxPr>
                        <m:ctrlPr>
                          <a:rPr lang="en-US" sz="1400" i="1">
                            <a:latin typeface="Cambria Math" panose="02040503050406030204" pitchFamily="18" charset="0"/>
                          </a:rPr>
                        </m:ctrlPr>
                      </m:boxPr>
                      <m:e>
                        <m:argPr>
                          <m:argSz m:val="-1"/>
                        </m:argPr>
                        <m:f>
                          <m:fPr>
                            <m:ctrlPr>
                              <a:rPr lang="en-US" sz="1400" i="1">
                                <a:latin typeface="Cambria Math" panose="02040503050406030204" pitchFamily="18" charset="0"/>
                              </a:rPr>
                            </m:ctrlPr>
                          </m:fPr>
                          <m:num>
                            <m:sSub>
                              <m:sSubPr>
                                <m:ctrlPr>
                                  <a:rPr lang="en-US" sz="1400" i="1">
                                    <a:latin typeface="Cambria Math" panose="02040503050406030204" pitchFamily="18" charset="0"/>
                                  </a:rPr>
                                </m:ctrlPr>
                              </m:sSubPr>
                              <m:e>
                                <m:r>
                                  <a:rPr lang="en-US" sz="1400">
                                    <a:latin typeface="Cambria Math" panose="02040503050406030204" pitchFamily="18" charset="0"/>
                                  </a:rPr>
                                  <m:t>𝐸</m:t>
                                </m:r>
                              </m:e>
                              <m:sub>
                                <m:r>
                                  <m:rPr>
                                    <m:sty m:val="p"/>
                                  </m:rPr>
                                  <a:rPr lang="en-US" sz="1400">
                                    <a:latin typeface="Cambria Math" panose="02040503050406030204" pitchFamily="18" charset="0"/>
                                  </a:rPr>
                                  <m:t>eq</m:t>
                                </m:r>
                                <m:r>
                                  <a:rPr lang="en-US" sz="1400">
                                    <a:latin typeface="Cambria Math" panose="02040503050406030204" pitchFamily="18" charset="0"/>
                                  </a:rPr>
                                  <m:t>,</m:t>
                                </m:r>
                                <m:r>
                                  <m:rPr>
                                    <m:sty m:val="p"/>
                                  </m:rPr>
                                  <a:rPr lang="en-US" sz="1400">
                                    <a:latin typeface="Cambria Math" panose="02040503050406030204" pitchFamily="18" charset="0"/>
                                  </a:rPr>
                                  <m:t>Si</m:t>
                                </m:r>
                                <m:r>
                                  <a:rPr lang="en-US" sz="1400">
                                    <a:latin typeface="Cambria Math" panose="02040503050406030204" pitchFamily="18" charset="0"/>
                                  </a:rPr>
                                  <m:t>, </m:t>
                                </m:r>
                                <m:r>
                                  <m:rPr>
                                    <m:sty m:val="p"/>
                                  </m:rPr>
                                  <a:rPr lang="en-US" sz="1400">
                                    <a:latin typeface="Cambria Math" panose="02040503050406030204" pitchFamily="18" charset="0"/>
                                  </a:rPr>
                                  <m:t>upper</m:t>
                                </m:r>
                              </m:sub>
                            </m:sSub>
                            <m:r>
                              <a:rPr lang="en-US" sz="1400">
                                <a:latin typeface="Cambria Math" panose="02040503050406030204" pitchFamily="18" charset="0"/>
                              </a:rPr>
                              <m:t>(</m:t>
                            </m:r>
                            <m:sSub>
                              <m:sSubPr>
                                <m:ctrlPr>
                                  <a:rPr lang="en-US" sz="1400" i="1">
                                    <a:latin typeface="Cambria Math" panose="02040503050406030204" pitchFamily="18" charset="0"/>
                                  </a:rPr>
                                </m:ctrlPr>
                              </m:sSubPr>
                              <m:e>
                                <m:r>
                                  <a:rPr lang="en-US" sz="1400">
                                    <a:latin typeface="Cambria Math" panose="02040503050406030204" pitchFamily="18" charset="0"/>
                                  </a:rPr>
                                  <m:t>𝑥</m:t>
                                </m:r>
                              </m:e>
                              <m:sub>
                                <m:r>
                                  <m:rPr>
                                    <m:sty m:val="p"/>
                                  </m:rPr>
                                  <a:rPr lang="en-US" sz="1400">
                                    <a:latin typeface="Cambria Math" panose="02040503050406030204" pitchFamily="18" charset="0"/>
                                  </a:rPr>
                                  <m:t>Si</m:t>
                                </m:r>
                              </m:sub>
                            </m:sSub>
                            <m:r>
                              <a:rPr lang="en-US" sz="1400">
                                <a:latin typeface="Cambria Math" panose="02040503050406030204" pitchFamily="18" charset="0"/>
                              </a:rPr>
                              <m:t>)+</m:t>
                            </m:r>
                            <m:sSub>
                              <m:sSubPr>
                                <m:ctrlPr>
                                  <a:rPr lang="en-US" sz="1400" i="1">
                                    <a:latin typeface="Cambria Math" panose="02040503050406030204" pitchFamily="18" charset="0"/>
                                  </a:rPr>
                                </m:ctrlPr>
                              </m:sSubPr>
                              <m:e>
                                <m:r>
                                  <a:rPr lang="en-US" sz="1400">
                                    <a:latin typeface="Cambria Math" panose="02040503050406030204" pitchFamily="18" charset="0"/>
                                  </a:rPr>
                                  <m:t>𝐸</m:t>
                                </m:r>
                              </m:e>
                              <m:sub>
                                <m:r>
                                  <m:rPr>
                                    <m:sty m:val="p"/>
                                  </m:rPr>
                                  <a:rPr lang="en-US" sz="1400">
                                    <a:latin typeface="Cambria Math" panose="02040503050406030204" pitchFamily="18" charset="0"/>
                                  </a:rPr>
                                  <m:t>eq</m:t>
                                </m:r>
                                <m:r>
                                  <a:rPr lang="en-US" sz="1400">
                                    <a:latin typeface="Cambria Math" panose="02040503050406030204" pitchFamily="18" charset="0"/>
                                  </a:rPr>
                                  <m:t>,</m:t>
                                </m:r>
                                <m:r>
                                  <m:rPr>
                                    <m:sty m:val="p"/>
                                  </m:rPr>
                                  <a:rPr lang="en-US" sz="1400">
                                    <a:latin typeface="Cambria Math" panose="02040503050406030204" pitchFamily="18" charset="0"/>
                                  </a:rPr>
                                  <m:t>Si</m:t>
                                </m:r>
                                <m:r>
                                  <a:rPr lang="en-US" sz="1400">
                                    <a:latin typeface="Cambria Math" panose="02040503050406030204" pitchFamily="18" charset="0"/>
                                  </a:rPr>
                                  <m:t>, </m:t>
                                </m:r>
                                <m:r>
                                  <m:rPr>
                                    <m:sty m:val="p"/>
                                  </m:rPr>
                                  <a:rPr lang="en-US" sz="1400">
                                    <a:latin typeface="Cambria Math" panose="02040503050406030204" pitchFamily="18" charset="0"/>
                                  </a:rPr>
                                  <m:t>lower</m:t>
                                </m:r>
                              </m:sub>
                            </m:sSub>
                            <m:r>
                              <a:rPr lang="en-US" sz="1400">
                                <a:latin typeface="Cambria Math" panose="02040503050406030204" pitchFamily="18" charset="0"/>
                              </a:rPr>
                              <m:t>(</m:t>
                            </m:r>
                            <m:sSub>
                              <m:sSubPr>
                                <m:ctrlPr>
                                  <a:rPr lang="en-US" sz="1400" i="1">
                                    <a:latin typeface="Cambria Math" panose="02040503050406030204" pitchFamily="18" charset="0"/>
                                  </a:rPr>
                                </m:ctrlPr>
                              </m:sSubPr>
                              <m:e>
                                <m:r>
                                  <a:rPr lang="en-US" sz="1400">
                                    <a:latin typeface="Cambria Math" panose="02040503050406030204" pitchFamily="18" charset="0"/>
                                  </a:rPr>
                                  <m:t>𝑥</m:t>
                                </m:r>
                              </m:e>
                              <m:sub>
                                <m:r>
                                  <m:rPr>
                                    <m:sty m:val="p"/>
                                  </m:rPr>
                                  <a:rPr lang="en-US" sz="1400">
                                    <a:latin typeface="Cambria Math" panose="02040503050406030204" pitchFamily="18" charset="0"/>
                                  </a:rPr>
                                  <m:t>Si</m:t>
                                </m:r>
                              </m:sub>
                            </m:sSub>
                            <m:r>
                              <a:rPr lang="en-US" sz="1400">
                                <a:latin typeface="Cambria Math" panose="02040503050406030204" pitchFamily="18" charset="0"/>
                              </a:rPr>
                              <m:t>)</m:t>
                            </m:r>
                          </m:num>
                          <m:den>
                            <m:r>
                              <a:rPr lang="en-US" sz="1400">
                                <a:latin typeface="Cambria Math" panose="02040503050406030204" pitchFamily="18" charset="0"/>
                              </a:rPr>
                              <m:t>2</m:t>
                            </m:r>
                          </m:den>
                        </m:f>
                      </m:e>
                    </m:box>
                  </m:oMath>
                </a14:m>
                <a:endParaRPr lang="en-US" sz="1400" i="1" dirty="0">
                  <a:latin typeface="Cambria Math" panose="02040503050406030204" pitchFamily="18" charset="0"/>
                </a:endParaRPr>
              </a:p>
              <a:p>
                <a:pPr marL="0" indent="0" defTabSz="360363">
                  <a:spcBef>
                    <a:spcPts val="600"/>
                  </a:spcBef>
                  <a:buNone/>
                </a:pPr>
                <a:r>
                  <a:rPr lang="en-US" sz="1400" dirty="0"/>
                  <a:t>	</a:t>
                </a:r>
                <a14:m>
                  <m:oMath xmlns:m="http://schemas.openxmlformats.org/officeDocument/2006/math">
                    <m:sSub>
                      <m:sSubPr>
                        <m:ctrlPr>
                          <a:rPr lang="en-SE" sz="1400" i="1">
                            <a:latin typeface="Cambria Math" panose="02040503050406030204" pitchFamily="18" charset="0"/>
                          </a:rPr>
                        </m:ctrlPr>
                      </m:sSubPr>
                      <m:e>
                        <m:r>
                          <a:rPr lang="en-US" sz="1400">
                            <a:latin typeface="Cambria Math" panose="02040503050406030204" pitchFamily="18" charset="0"/>
                          </a:rPr>
                          <m:t>𝑈</m:t>
                        </m:r>
                      </m:e>
                      <m:sub>
                        <m:r>
                          <m:rPr>
                            <m:sty m:val="p"/>
                          </m:rPr>
                          <a:rPr lang="en-US" sz="1400">
                            <a:latin typeface="Cambria Math" panose="02040503050406030204" pitchFamily="18" charset="0"/>
                          </a:rPr>
                          <m:t>offset</m:t>
                        </m:r>
                      </m:sub>
                    </m:sSub>
                    <m:r>
                      <a:rPr lang="en-US" sz="1400">
                        <a:latin typeface="Cambria Math" panose="02040503050406030204" pitchFamily="18" charset="0"/>
                      </a:rPr>
                      <m:t>=</m:t>
                    </m:r>
                    <m:box>
                      <m:boxPr>
                        <m:ctrlPr>
                          <a:rPr lang="en-US" sz="1400" i="1">
                            <a:latin typeface="Cambria Math" panose="02040503050406030204" pitchFamily="18" charset="0"/>
                          </a:rPr>
                        </m:ctrlPr>
                      </m:boxPr>
                      <m:e>
                        <m:argPr>
                          <m:argSz m:val="-1"/>
                        </m:argPr>
                        <m:f>
                          <m:fPr>
                            <m:ctrlPr>
                              <a:rPr lang="en-US" sz="1400" i="1">
                                <a:latin typeface="Cambria Math" panose="02040503050406030204" pitchFamily="18" charset="0"/>
                              </a:rPr>
                            </m:ctrlPr>
                          </m:fPr>
                          <m:num>
                            <m:sSub>
                              <m:sSubPr>
                                <m:ctrlPr>
                                  <a:rPr lang="en-US" sz="1400" i="1">
                                    <a:latin typeface="Cambria Math" panose="02040503050406030204" pitchFamily="18" charset="0"/>
                                  </a:rPr>
                                </m:ctrlPr>
                              </m:sSubPr>
                              <m:e>
                                <m:r>
                                  <a:rPr lang="en-US" sz="1400">
                                    <a:latin typeface="Cambria Math" panose="02040503050406030204" pitchFamily="18" charset="0"/>
                                  </a:rPr>
                                  <m:t>𝐸</m:t>
                                </m:r>
                              </m:e>
                              <m:sub>
                                <m:r>
                                  <m:rPr>
                                    <m:sty m:val="p"/>
                                  </m:rPr>
                                  <a:rPr lang="en-US" sz="1400">
                                    <a:latin typeface="Cambria Math" panose="02040503050406030204" pitchFamily="18" charset="0"/>
                                  </a:rPr>
                                  <m:t>eq</m:t>
                                </m:r>
                                <m:r>
                                  <a:rPr lang="en-US" sz="1400">
                                    <a:latin typeface="Cambria Math" panose="02040503050406030204" pitchFamily="18" charset="0"/>
                                  </a:rPr>
                                  <m:t>,</m:t>
                                </m:r>
                                <m:r>
                                  <m:rPr>
                                    <m:sty m:val="p"/>
                                  </m:rPr>
                                  <a:rPr lang="en-US" sz="1400">
                                    <a:latin typeface="Cambria Math" panose="02040503050406030204" pitchFamily="18" charset="0"/>
                                  </a:rPr>
                                  <m:t>Si</m:t>
                                </m:r>
                                <m:r>
                                  <a:rPr lang="en-US" sz="1400">
                                    <a:latin typeface="Cambria Math" panose="02040503050406030204" pitchFamily="18" charset="0"/>
                                  </a:rPr>
                                  <m:t>, </m:t>
                                </m:r>
                                <m:r>
                                  <m:rPr>
                                    <m:sty m:val="p"/>
                                  </m:rPr>
                                  <a:rPr lang="en-US" sz="1400">
                                    <a:latin typeface="Cambria Math" panose="02040503050406030204" pitchFamily="18" charset="0"/>
                                  </a:rPr>
                                  <m:t>upper</m:t>
                                </m:r>
                              </m:sub>
                            </m:sSub>
                            <m:d>
                              <m:dPr>
                                <m:ctrlPr>
                                  <a:rPr lang="en-US" sz="1400" i="1">
                                    <a:latin typeface="Cambria Math" panose="02040503050406030204" pitchFamily="18" charset="0"/>
                                  </a:rPr>
                                </m:ctrlPr>
                              </m:dPr>
                              <m:e>
                                <m:sSub>
                                  <m:sSubPr>
                                    <m:ctrlPr>
                                      <a:rPr lang="en-US" sz="1400" i="1">
                                        <a:latin typeface="Cambria Math" panose="02040503050406030204" pitchFamily="18" charset="0"/>
                                      </a:rPr>
                                    </m:ctrlPr>
                                  </m:sSubPr>
                                  <m:e>
                                    <m:r>
                                      <a:rPr lang="en-US" sz="1400">
                                        <a:latin typeface="Cambria Math" panose="02040503050406030204" pitchFamily="18" charset="0"/>
                                      </a:rPr>
                                      <m:t>𝑥</m:t>
                                    </m:r>
                                  </m:e>
                                  <m:sub>
                                    <m:r>
                                      <m:rPr>
                                        <m:sty m:val="p"/>
                                      </m:rPr>
                                      <a:rPr lang="en-US" sz="1400">
                                        <a:latin typeface="Cambria Math" panose="02040503050406030204" pitchFamily="18" charset="0"/>
                                      </a:rPr>
                                      <m:t>Si</m:t>
                                    </m:r>
                                  </m:sub>
                                </m:sSub>
                              </m:e>
                            </m:d>
                            <m:r>
                              <a:rPr lang="en-US" sz="1400">
                                <a:latin typeface="Cambria Math" panose="02040503050406030204" pitchFamily="18" charset="0"/>
                              </a:rPr>
                              <m:t>−</m:t>
                            </m:r>
                            <m:sSub>
                              <m:sSubPr>
                                <m:ctrlPr>
                                  <a:rPr lang="en-US" sz="1400" i="1">
                                    <a:latin typeface="Cambria Math" panose="02040503050406030204" pitchFamily="18" charset="0"/>
                                  </a:rPr>
                                </m:ctrlPr>
                              </m:sSubPr>
                              <m:e>
                                <m:r>
                                  <a:rPr lang="en-US" sz="1400">
                                    <a:latin typeface="Cambria Math" panose="02040503050406030204" pitchFamily="18" charset="0"/>
                                  </a:rPr>
                                  <m:t>𝐸</m:t>
                                </m:r>
                              </m:e>
                              <m:sub>
                                <m:r>
                                  <m:rPr>
                                    <m:sty m:val="p"/>
                                  </m:rPr>
                                  <a:rPr lang="en-US" sz="1400">
                                    <a:latin typeface="Cambria Math" panose="02040503050406030204" pitchFamily="18" charset="0"/>
                                  </a:rPr>
                                  <m:t>eq</m:t>
                                </m:r>
                                <m:r>
                                  <a:rPr lang="en-US" sz="1400">
                                    <a:latin typeface="Cambria Math" panose="02040503050406030204" pitchFamily="18" charset="0"/>
                                  </a:rPr>
                                  <m:t>,</m:t>
                                </m:r>
                                <m:r>
                                  <m:rPr>
                                    <m:sty m:val="p"/>
                                  </m:rPr>
                                  <a:rPr lang="en-US" sz="1400">
                                    <a:latin typeface="Cambria Math" panose="02040503050406030204" pitchFamily="18" charset="0"/>
                                  </a:rPr>
                                  <m:t>Si</m:t>
                                </m:r>
                                <m:r>
                                  <a:rPr lang="en-US" sz="1400">
                                    <a:latin typeface="Cambria Math" panose="02040503050406030204" pitchFamily="18" charset="0"/>
                                  </a:rPr>
                                  <m:t>, </m:t>
                                </m:r>
                                <m:r>
                                  <m:rPr>
                                    <m:sty m:val="p"/>
                                  </m:rPr>
                                  <a:rPr lang="en-US" sz="1400">
                                    <a:latin typeface="Cambria Math" panose="02040503050406030204" pitchFamily="18" charset="0"/>
                                  </a:rPr>
                                  <m:t>lower</m:t>
                                </m:r>
                              </m:sub>
                            </m:sSub>
                            <m:r>
                              <a:rPr lang="en-US" sz="1400">
                                <a:latin typeface="Cambria Math" panose="02040503050406030204" pitchFamily="18" charset="0"/>
                              </a:rPr>
                              <m:t>(</m:t>
                            </m:r>
                            <m:sSub>
                              <m:sSubPr>
                                <m:ctrlPr>
                                  <a:rPr lang="en-US" sz="1400" i="1">
                                    <a:latin typeface="Cambria Math" panose="02040503050406030204" pitchFamily="18" charset="0"/>
                                  </a:rPr>
                                </m:ctrlPr>
                              </m:sSubPr>
                              <m:e>
                                <m:r>
                                  <a:rPr lang="en-US" sz="1400">
                                    <a:latin typeface="Cambria Math" panose="02040503050406030204" pitchFamily="18" charset="0"/>
                                  </a:rPr>
                                  <m:t>𝑥</m:t>
                                </m:r>
                              </m:e>
                              <m:sub>
                                <m:r>
                                  <m:rPr>
                                    <m:sty m:val="p"/>
                                  </m:rPr>
                                  <a:rPr lang="en-US" sz="1400">
                                    <a:latin typeface="Cambria Math" panose="02040503050406030204" pitchFamily="18" charset="0"/>
                                  </a:rPr>
                                  <m:t>Si</m:t>
                                </m:r>
                              </m:sub>
                            </m:sSub>
                            <m:r>
                              <a:rPr lang="en-US" sz="1400">
                                <a:latin typeface="Cambria Math" panose="02040503050406030204" pitchFamily="18" charset="0"/>
                              </a:rPr>
                              <m:t>)</m:t>
                            </m:r>
                          </m:num>
                          <m:den>
                            <m:r>
                              <a:rPr lang="en-US" sz="1400">
                                <a:latin typeface="Cambria Math" panose="02040503050406030204" pitchFamily="18" charset="0"/>
                              </a:rPr>
                              <m:t>2</m:t>
                            </m:r>
                          </m:den>
                        </m:f>
                      </m:e>
                    </m:box>
                  </m:oMath>
                </a14:m>
                <a:endParaRPr lang="en-US" dirty="0"/>
              </a:p>
              <a:p>
                <a:r>
                  <a:rPr lang="en-US" i="1" dirty="0"/>
                  <a:t>S</a:t>
                </a:r>
                <a:r>
                  <a:rPr lang="en-US" dirty="0"/>
                  <a:t> is defined as a dependent variable on the </a:t>
                </a:r>
                <a:r>
                  <a:rPr lang="en-US" i="1" dirty="0"/>
                  <a:t>Porous Electrode </a:t>
                </a:r>
                <a:r>
                  <a:rPr lang="en-US" dirty="0"/>
                  <a:t>domain.</a:t>
                </a:r>
              </a:p>
              <a:p>
                <a:endParaRPr lang="en-US" dirty="0"/>
              </a:p>
            </p:txBody>
          </p:sp>
        </mc:Choice>
        <mc:Fallback xmlns="">
          <p:sp>
            <p:nvSpPr>
              <p:cNvPr id="3" name="Content Placeholder 2">
                <a:extLst>
                  <a:ext uri="{FF2B5EF4-FFF2-40B4-BE49-F238E27FC236}">
                    <a16:creationId xmlns:a16="http://schemas.microsoft.com/office/drawing/2014/main" id="{8A170955-7664-469A-85BB-C58E67CA7F67}"/>
                  </a:ext>
                </a:extLst>
              </p:cNvPr>
              <p:cNvSpPr>
                <a:spLocks noGrp="1" noRot="1" noChangeAspect="1" noMove="1" noResize="1" noEditPoints="1" noAdjustHandles="1" noChangeArrowheads="1" noChangeShapeType="1" noTextEdit="1"/>
              </p:cNvSpPr>
              <p:nvPr>
                <p:ph sz="half" idx="1"/>
              </p:nvPr>
            </p:nvSpPr>
            <p:spPr>
              <a:blipFill>
                <a:blip r:embed="rId2"/>
                <a:stretch>
                  <a:fillRect l="-2815" t="-488" r="-2074"/>
                </a:stretch>
              </a:blipFill>
            </p:spPr>
            <p:txBody>
              <a:bodyPr/>
              <a:lstStyle/>
              <a:p>
                <a:r>
                  <a:rPr lang="en-US">
                    <a:noFill/>
                  </a:rPr>
                  <a:t> </a:t>
                </a:r>
              </a:p>
            </p:txBody>
          </p:sp>
        </mc:Fallback>
      </mc:AlternateContent>
      <p:pic>
        <p:nvPicPr>
          <p:cNvPr id="12" name="Content Placeholder 4">
            <a:extLst>
              <a:ext uri="{FF2B5EF4-FFF2-40B4-BE49-F238E27FC236}">
                <a16:creationId xmlns:a16="http://schemas.microsoft.com/office/drawing/2014/main" id="{96ADF2FA-764E-4B5B-855C-3C633079F547}"/>
              </a:ext>
            </a:extLst>
          </p:cNvPr>
          <p:cNvPicPr>
            <a:picLocks noGrp="1" noChangeAspect="1"/>
          </p:cNvPicPr>
          <p:nvPr>
            <p:ph sz="half" idx="2"/>
          </p:nvPr>
        </p:nvPicPr>
        <p:blipFill>
          <a:blip r:embed="rId3"/>
          <a:stretch>
            <a:fillRect/>
          </a:stretch>
        </p:blipFill>
        <p:spPr>
          <a:xfrm>
            <a:off x="4878388" y="1428750"/>
            <a:ext cx="4037012" cy="3027759"/>
          </a:xfrm>
        </p:spPr>
      </p:pic>
      <p:sp>
        <p:nvSpPr>
          <p:cNvPr id="2" name="Title 1">
            <a:extLst>
              <a:ext uri="{FF2B5EF4-FFF2-40B4-BE49-F238E27FC236}">
                <a16:creationId xmlns:a16="http://schemas.microsoft.com/office/drawing/2014/main" id="{33DA542E-A529-4E50-A131-CCB7BFEE5C47}"/>
              </a:ext>
            </a:extLst>
          </p:cNvPr>
          <p:cNvSpPr>
            <a:spLocks noGrp="1"/>
          </p:cNvSpPr>
          <p:nvPr>
            <p:ph type="title"/>
          </p:nvPr>
        </p:nvSpPr>
        <p:spPr/>
        <p:txBody>
          <a:bodyPr/>
          <a:lstStyle/>
          <a:p>
            <a:r>
              <a:rPr lang="en-US" dirty="0"/>
              <a:t>Memory-Hysteresis Variable S</a:t>
            </a:r>
            <a:endParaRPr lang="en-SE"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20117276-73E3-4008-B4F2-A96B8A69754D}"/>
                  </a:ext>
                </a:extLst>
              </p:cNvPr>
              <p:cNvSpPr txBox="1"/>
              <p:nvPr/>
            </p:nvSpPr>
            <p:spPr>
              <a:xfrm>
                <a:off x="6515717" y="2302454"/>
                <a:ext cx="349903" cy="16158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050" b="0" i="1" smtClean="0">
                          <a:latin typeface="Cambria Math" panose="02040503050406030204" pitchFamily="18" charset="0"/>
                        </a:rPr>
                        <m:t>𝑆</m:t>
                      </m:r>
                      <m:r>
                        <a:rPr lang="en-US" sz="1050" b="0" i="1" smtClean="0">
                          <a:latin typeface="Cambria Math" panose="02040503050406030204" pitchFamily="18" charset="0"/>
                        </a:rPr>
                        <m:t>=1</m:t>
                      </m:r>
                    </m:oMath>
                  </m:oMathPara>
                </a14:m>
                <a:endParaRPr lang="en-SE" sz="1050" dirty="0"/>
              </a:p>
            </p:txBody>
          </p:sp>
        </mc:Choice>
        <mc:Fallback xmlns="">
          <p:sp>
            <p:nvSpPr>
              <p:cNvPr id="6" name="TextBox 5">
                <a:extLst>
                  <a:ext uri="{FF2B5EF4-FFF2-40B4-BE49-F238E27FC236}">
                    <a16:creationId xmlns:a16="http://schemas.microsoft.com/office/drawing/2014/main" id="{20117276-73E3-4008-B4F2-A96B8A69754D}"/>
                  </a:ext>
                </a:extLst>
              </p:cNvPr>
              <p:cNvSpPr txBox="1">
                <a:spLocks noRot="1" noChangeAspect="1" noMove="1" noResize="1" noEditPoints="1" noAdjustHandles="1" noChangeArrowheads="1" noChangeShapeType="1" noTextEdit="1"/>
              </p:cNvSpPr>
              <p:nvPr/>
            </p:nvSpPr>
            <p:spPr>
              <a:xfrm>
                <a:off x="6515717" y="2302454"/>
                <a:ext cx="349903" cy="161583"/>
              </a:xfrm>
              <a:prstGeom prst="rect">
                <a:avLst/>
              </a:prstGeom>
              <a:blipFill>
                <a:blip r:embed="rId4"/>
                <a:stretch>
                  <a:fillRect l="-10526" r="-10526" b="-1153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CFD99778-E2BE-4406-BB9F-1EF13E9914CD}"/>
                  </a:ext>
                </a:extLst>
              </p:cNvPr>
              <p:cNvSpPr txBox="1"/>
              <p:nvPr/>
            </p:nvSpPr>
            <p:spPr>
              <a:xfrm>
                <a:off x="5830908" y="3945868"/>
                <a:ext cx="450893" cy="16158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050" b="0" i="1" smtClean="0">
                          <a:latin typeface="Cambria Math" panose="02040503050406030204" pitchFamily="18" charset="0"/>
                        </a:rPr>
                        <m:t>𝑆</m:t>
                      </m:r>
                      <m:r>
                        <a:rPr lang="en-US" sz="1050" b="0" i="1" smtClean="0">
                          <a:latin typeface="Cambria Math" panose="02040503050406030204" pitchFamily="18" charset="0"/>
                        </a:rPr>
                        <m:t>=−1</m:t>
                      </m:r>
                    </m:oMath>
                  </m:oMathPara>
                </a14:m>
                <a:endParaRPr lang="en-SE" sz="1050" dirty="0"/>
              </a:p>
            </p:txBody>
          </p:sp>
        </mc:Choice>
        <mc:Fallback xmlns="">
          <p:sp>
            <p:nvSpPr>
              <p:cNvPr id="7" name="TextBox 6">
                <a:extLst>
                  <a:ext uri="{FF2B5EF4-FFF2-40B4-BE49-F238E27FC236}">
                    <a16:creationId xmlns:a16="http://schemas.microsoft.com/office/drawing/2014/main" id="{CFD99778-E2BE-4406-BB9F-1EF13E9914CD}"/>
                  </a:ext>
                </a:extLst>
              </p:cNvPr>
              <p:cNvSpPr txBox="1">
                <a:spLocks noRot="1" noChangeAspect="1" noMove="1" noResize="1" noEditPoints="1" noAdjustHandles="1" noChangeArrowheads="1" noChangeShapeType="1" noTextEdit="1"/>
              </p:cNvSpPr>
              <p:nvPr/>
            </p:nvSpPr>
            <p:spPr>
              <a:xfrm>
                <a:off x="5830908" y="3945868"/>
                <a:ext cx="450893" cy="161583"/>
              </a:xfrm>
              <a:prstGeom prst="rect">
                <a:avLst/>
              </a:prstGeom>
              <a:blipFill>
                <a:blip r:embed="rId5"/>
                <a:stretch>
                  <a:fillRect l="-8219" r="-8219" b="-740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131123B3-E60F-403C-A46A-C5DCA157400E}"/>
                  </a:ext>
                </a:extLst>
              </p:cNvPr>
              <p:cNvSpPr txBox="1"/>
              <p:nvPr/>
            </p:nvSpPr>
            <p:spPr>
              <a:xfrm>
                <a:off x="6092854" y="3146494"/>
                <a:ext cx="701987" cy="16158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050" b="0" i="1" smtClean="0">
                          <a:latin typeface="Cambria Math" panose="02040503050406030204" pitchFamily="18" charset="0"/>
                        </a:rPr>
                        <m:t>−1&lt;</m:t>
                      </m:r>
                      <m:r>
                        <a:rPr lang="en-US" sz="1050" b="0" i="1" smtClean="0">
                          <a:latin typeface="Cambria Math" panose="02040503050406030204" pitchFamily="18" charset="0"/>
                        </a:rPr>
                        <m:t>𝑆</m:t>
                      </m:r>
                      <m:r>
                        <a:rPr lang="en-US" sz="1050" b="0" i="1" smtClean="0">
                          <a:latin typeface="Cambria Math" panose="02040503050406030204" pitchFamily="18" charset="0"/>
                        </a:rPr>
                        <m:t>&lt;1</m:t>
                      </m:r>
                    </m:oMath>
                  </m:oMathPara>
                </a14:m>
                <a:endParaRPr lang="en-SE" sz="1050" dirty="0"/>
              </a:p>
            </p:txBody>
          </p:sp>
        </mc:Choice>
        <mc:Fallback xmlns="">
          <p:sp>
            <p:nvSpPr>
              <p:cNvPr id="8" name="TextBox 7">
                <a:extLst>
                  <a:ext uri="{FF2B5EF4-FFF2-40B4-BE49-F238E27FC236}">
                    <a16:creationId xmlns:a16="http://schemas.microsoft.com/office/drawing/2014/main" id="{131123B3-E60F-403C-A46A-C5DCA157400E}"/>
                  </a:ext>
                </a:extLst>
              </p:cNvPr>
              <p:cNvSpPr txBox="1">
                <a:spLocks noRot="1" noChangeAspect="1" noMove="1" noResize="1" noEditPoints="1" noAdjustHandles="1" noChangeArrowheads="1" noChangeShapeType="1" noTextEdit="1"/>
              </p:cNvSpPr>
              <p:nvPr/>
            </p:nvSpPr>
            <p:spPr>
              <a:xfrm>
                <a:off x="6092854" y="3146494"/>
                <a:ext cx="701987" cy="161583"/>
              </a:xfrm>
              <a:prstGeom prst="rect">
                <a:avLst/>
              </a:prstGeom>
              <a:blipFill>
                <a:blip r:embed="rId6"/>
                <a:stretch>
                  <a:fillRect l="-862" r="-3448" b="-7407"/>
                </a:stretch>
              </a:blipFill>
            </p:spPr>
            <p:txBody>
              <a:bodyPr/>
              <a:lstStyle/>
              <a:p>
                <a:r>
                  <a:rPr lang="en-US">
                    <a:noFill/>
                  </a:rPr>
                  <a:t> </a:t>
                </a:r>
              </a:p>
            </p:txBody>
          </p:sp>
        </mc:Fallback>
      </mc:AlternateContent>
      <p:cxnSp>
        <p:nvCxnSpPr>
          <p:cNvPr id="15" name="Straight Connector 14">
            <a:extLst>
              <a:ext uri="{FF2B5EF4-FFF2-40B4-BE49-F238E27FC236}">
                <a16:creationId xmlns:a16="http://schemas.microsoft.com/office/drawing/2014/main" id="{4AECB024-B400-4CB8-81D8-B260DFE571E6}"/>
              </a:ext>
            </a:extLst>
          </p:cNvPr>
          <p:cNvCxnSpPr/>
          <p:nvPr/>
        </p:nvCxnSpPr>
        <p:spPr>
          <a:xfrm>
            <a:off x="6053005" y="3495650"/>
            <a:ext cx="3528" cy="461648"/>
          </a:xfrm>
          <a:prstGeom prst="line">
            <a:avLst/>
          </a:prstGeom>
          <a:ln w="12700">
            <a:solidFill>
              <a:schemeClr val="accent2"/>
            </a:solidFill>
            <a:prstDash val="sysDash"/>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9114B3F9-2DB1-421D-89B7-2704808AC2DB}"/>
              </a:ext>
            </a:extLst>
          </p:cNvPr>
          <p:cNvCxnSpPr/>
          <p:nvPr/>
        </p:nvCxnSpPr>
        <p:spPr>
          <a:xfrm>
            <a:off x="6690668" y="2473361"/>
            <a:ext cx="3528" cy="461648"/>
          </a:xfrm>
          <a:prstGeom prst="line">
            <a:avLst/>
          </a:prstGeom>
          <a:ln w="12700">
            <a:solidFill>
              <a:schemeClr val="accent2"/>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33502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Content Placeholder 4">
                <a:extLst>
                  <a:ext uri="{FF2B5EF4-FFF2-40B4-BE49-F238E27FC236}">
                    <a16:creationId xmlns:a16="http://schemas.microsoft.com/office/drawing/2014/main" id="{AF530939-B704-46DC-A0DA-8842FA1613C8}"/>
                  </a:ext>
                </a:extLst>
              </p:cNvPr>
              <p:cNvSpPr>
                <a:spLocks noGrp="1"/>
              </p:cNvSpPr>
              <p:nvPr>
                <p:ph sz="half" idx="1"/>
              </p:nvPr>
            </p:nvSpPr>
            <p:spPr/>
            <p:txBody>
              <a:bodyPr>
                <a:normAutofit fontScale="70000" lnSpcReduction="20000"/>
              </a:bodyPr>
              <a:lstStyle/>
              <a:p>
                <a:pPr>
                  <a:lnSpc>
                    <a:spcPct val="120000"/>
                  </a:lnSpc>
                </a:pPr>
                <a:r>
                  <a:rPr lang="en-US" dirty="0"/>
                  <a:t>Electrodes with different Si–Gr blends are compared.</a:t>
                </a:r>
              </a:p>
              <a:p>
                <a:pPr>
                  <a:lnSpc>
                    <a:spcPct val="120000"/>
                  </a:lnSpc>
                </a:pPr>
                <a:r>
                  <a:rPr lang="en-US" dirty="0"/>
                  <a:t>The areal capacity, </a:t>
                </a:r>
                <a14:m>
                  <m:oMath xmlns:m="http://schemas.openxmlformats.org/officeDocument/2006/math">
                    <m:sSub>
                      <m:sSubPr>
                        <m:ctrlPr>
                          <a:rPr lang="en-US" i="1">
                            <a:latin typeface="Cambria Math" panose="02040503050406030204" pitchFamily="18" charset="0"/>
                          </a:rPr>
                        </m:ctrlPr>
                      </m:sSubPr>
                      <m:e>
                        <m:r>
                          <a:rPr lang="en-US">
                            <a:latin typeface="Cambria Math" panose="02040503050406030204" pitchFamily="18" charset="0"/>
                          </a:rPr>
                          <m:t>𝑄</m:t>
                        </m:r>
                      </m:e>
                      <m:sub>
                        <m:r>
                          <m:rPr>
                            <m:sty m:val="p"/>
                          </m:rPr>
                          <a:rPr lang="en-US">
                            <a:latin typeface="Cambria Math" panose="02040503050406030204" pitchFamily="18" charset="0"/>
                          </a:rPr>
                          <m:t>el</m:t>
                        </m:r>
                      </m:sub>
                    </m:sSub>
                  </m:oMath>
                </a14:m>
                <a:r>
                  <a:rPr lang="en-US" dirty="0"/>
                  <a:t> = 20 (Ah/m</a:t>
                </a:r>
                <a:r>
                  <a:rPr lang="en-US" baseline="30000" dirty="0"/>
                  <a:t>2</a:t>
                </a:r>
                <a:r>
                  <a:rPr lang="en-US" dirty="0"/>
                  <a:t>), is used in all calculations.</a:t>
                </a:r>
              </a:p>
              <a:p>
                <a:pPr>
                  <a:lnSpc>
                    <a:spcPct val="120000"/>
                  </a:lnSpc>
                </a:pPr>
                <a:r>
                  <a:rPr lang="en-US" dirty="0"/>
                  <a:t>The electrode thickness (</a:t>
                </a:r>
                <a14:m>
                  <m:oMath xmlns:m="http://schemas.openxmlformats.org/officeDocument/2006/math">
                    <m:sSub>
                      <m:sSubPr>
                        <m:ctrlPr>
                          <a:rPr lang="en-US" i="1">
                            <a:latin typeface="Cambria Math" panose="02040503050406030204" pitchFamily="18" charset="0"/>
                          </a:rPr>
                        </m:ctrlPr>
                      </m:sSubPr>
                      <m:e>
                        <m:r>
                          <a:rPr lang="en-US">
                            <a:latin typeface="Cambria Math" panose="02040503050406030204" pitchFamily="18" charset="0"/>
                          </a:rPr>
                          <m:t>𝐿</m:t>
                        </m:r>
                      </m:e>
                      <m:sub>
                        <m:r>
                          <m:rPr>
                            <m:sty m:val="p"/>
                          </m:rPr>
                          <a:rPr lang="en-US">
                            <a:latin typeface="Cambria Math" panose="02040503050406030204" pitchFamily="18" charset="0"/>
                          </a:rPr>
                          <m:t>el</m:t>
                        </m:r>
                      </m:sub>
                    </m:sSub>
                  </m:oMath>
                </a14:m>
                <a:r>
                  <a:rPr lang="en-US" dirty="0"/>
                  <a:t>) depends on the blend and the chosen potential limits for 0 and 100% state of charge (SOC).</a:t>
                </a:r>
              </a:p>
              <a:p>
                <a:pPr defTabSz="446088">
                  <a:lnSpc>
                    <a:spcPct val="120000"/>
                  </a:lnSpc>
                  <a:tabLst>
                    <a:tab pos="92075" algn="l"/>
                  </a:tabLst>
                </a:pPr>
                <a14:m>
                  <m:oMath xmlns:m="http://schemas.openxmlformats.org/officeDocument/2006/math">
                    <m:sSub>
                      <m:sSubPr>
                        <m:ctrlPr>
                          <a:rPr lang="en-US" i="1" smtClean="0">
                            <a:latin typeface="Cambria Math" panose="02040503050406030204" pitchFamily="18" charset="0"/>
                          </a:rPr>
                        </m:ctrlPr>
                      </m:sSubPr>
                      <m:e>
                        <m:r>
                          <a:rPr lang="en-US" smtClean="0">
                            <a:latin typeface="Cambria Math" panose="02040503050406030204" pitchFamily="18" charset="0"/>
                          </a:rPr>
                          <m:t>𝐿</m:t>
                        </m:r>
                      </m:e>
                      <m:sub>
                        <m:r>
                          <m:rPr>
                            <m:sty m:val="p"/>
                          </m:rPr>
                          <a:rPr lang="en-US" smtClean="0">
                            <a:latin typeface="Cambria Math" panose="02040503050406030204" pitchFamily="18" charset="0"/>
                          </a:rPr>
                          <m:t>el</m:t>
                        </m:r>
                      </m:sub>
                    </m:sSub>
                    <m:r>
                      <a:rPr lang="en-US" smtClean="0">
                        <a:latin typeface="Cambria Math" panose="02040503050406030204" pitchFamily="18" charset="0"/>
                      </a:rPr>
                      <m:t>=</m:t>
                    </m:r>
                    <m:f>
                      <m:fPr>
                        <m:ctrlPr>
                          <a:rPr lang="en-US" i="1" smtClean="0">
                            <a:latin typeface="Cambria Math" panose="02040503050406030204" pitchFamily="18" charset="0"/>
                          </a:rPr>
                        </m:ctrlPr>
                      </m:fPr>
                      <m:num>
                        <m:sSub>
                          <m:sSubPr>
                            <m:ctrlPr>
                              <a:rPr lang="en-US" i="1" smtClean="0">
                                <a:latin typeface="Cambria Math" panose="02040503050406030204" pitchFamily="18" charset="0"/>
                              </a:rPr>
                            </m:ctrlPr>
                          </m:sSubPr>
                          <m:e>
                            <m:r>
                              <a:rPr lang="en-US" smtClean="0">
                                <a:latin typeface="Cambria Math" panose="02040503050406030204" pitchFamily="18" charset="0"/>
                              </a:rPr>
                              <m:t>𝑄</m:t>
                            </m:r>
                          </m:e>
                          <m:sub>
                            <m:r>
                              <m:rPr>
                                <m:sty m:val="p"/>
                              </m:rPr>
                              <a:rPr lang="en-US" smtClean="0">
                                <a:latin typeface="Cambria Math" panose="02040503050406030204" pitchFamily="18" charset="0"/>
                              </a:rPr>
                              <m:t>el</m:t>
                            </m:r>
                          </m:sub>
                        </m:sSub>
                      </m:num>
                      <m:den>
                        <m:r>
                          <a:rPr lang="en-US" smtClean="0">
                            <a:latin typeface="Cambria Math" panose="02040503050406030204" pitchFamily="18" charset="0"/>
                          </a:rPr>
                          <m:t>𝐹</m:t>
                        </m:r>
                        <m:r>
                          <a:rPr lang="en-US" smtClean="0">
                            <a:latin typeface="Cambria Math" panose="02040503050406030204" pitchFamily="18" charset="0"/>
                          </a:rPr>
                          <m:t>(</m:t>
                        </m:r>
                        <m:sSub>
                          <m:sSubPr>
                            <m:ctrlPr>
                              <a:rPr lang="en-US" i="1" smtClean="0">
                                <a:latin typeface="Cambria Math" panose="02040503050406030204" pitchFamily="18" charset="0"/>
                              </a:rPr>
                            </m:ctrlPr>
                          </m:sSubPr>
                          <m:e>
                            <m:r>
                              <a:rPr lang="en-US" smtClean="0">
                                <a:latin typeface="Cambria Math" panose="02040503050406030204" pitchFamily="18" charset="0"/>
                              </a:rPr>
                              <m:t>𝜀</m:t>
                            </m:r>
                          </m:e>
                          <m:sub>
                            <m:r>
                              <a:rPr lang="en-US" smtClean="0">
                                <a:latin typeface="Cambria Math" panose="02040503050406030204" pitchFamily="18" charset="0"/>
                              </a:rPr>
                              <m:t>𝐺𝑟</m:t>
                            </m:r>
                          </m:sub>
                        </m:sSub>
                        <m:d>
                          <m:dPr>
                            <m:ctrlPr>
                              <a:rPr lang="en-US" i="1" smtClean="0">
                                <a:latin typeface="Cambria Math" panose="02040503050406030204" pitchFamily="18" charset="0"/>
                              </a:rPr>
                            </m:ctrlPr>
                          </m:dPr>
                          <m:e>
                            <m:sSub>
                              <m:sSubPr>
                                <m:ctrlPr>
                                  <a:rPr lang="en-US" i="1" smtClean="0">
                                    <a:latin typeface="Cambria Math" panose="02040503050406030204" pitchFamily="18" charset="0"/>
                                  </a:rPr>
                                </m:ctrlPr>
                              </m:sSubPr>
                              <m:e>
                                <m:r>
                                  <a:rPr lang="en-US" smtClean="0">
                                    <a:latin typeface="Cambria Math" panose="02040503050406030204" pitchFamily="18" charset="0"/>
                                  </a:rPr>
                                  <m:t>𝑥</m:t>
                                </m:r>
                              </m:e>
                              <m:sub>
                                <m:r>
                                  <m:rPr>
                                    <m:sty m:val="p"/>
                                  </m:rPr>
                                  <a:rPr lang="en-US" smtClean="0">
                                    <a:latin typeface="Cambria Math" panose="02040503050406030204" pitchFamily="18" charset="0"/>
                                  </a:rPr>
                                  <m:t>Gr</m:t>
                                </m:r>
                                <m:r>
                                  <a:rPr lang="en-US" smtClean="0">
                                    <a:latin typeface="Cambria Math" panose="02040503050406030204" pitchFamily="18" charset="0"/>
                                  </a:rPr>
                                  <m:t>,</m:t>
                                </m:r>
                                <m:r>
                                  <m:rPr>
                                    <m:sty m:val="p"/>
                                  </m:rPr>
                                  <a:rPr lang="en-US" smtClean="0">
                                    <a:latin typeface="Cambria Math" panose="02040503050406030204" pitchFamily="18" charset="0"/>
                                  </a:rPr>
                                  <m:t>max</m:t>
                                </m:r>
                              </m:sub>
                            </m:sSub>
                            <m:r>
                              <a:rPr lang="en-US" smtClean="0">
                                <a:latin typeface="Cambria Math" panose="02040503050406030204" pitchFamily="18" charset="0"/>
                              </a:rPr>
                              <m:t>−</m:t>
                            </m:r>
                            <m:sSub>
                              <m:sSubPr>
                                <m:ctrlPr>
                                  <a:rPr lang="en-US" i="1" smtClean="0">
                                    <a:latin typeface="Cambria Math" panose="02040503050406030204" pitchFamily="18" charset="0"/>
                                  </a:rPr>
                                </m:ctrlPr>
                              </m:sSubPr>
                              <m:e>
                                <m:r>
                                  <a:rPr lang="en-US" smtClean="0">
                                    <a:latin typeface="Cambria Math" panose="02040503050406030204" pitchFamily="18" charset="0"/>
                                  </a:rPr>
                                  <m:t>𝑥</m:t>
                                </m:r>
                              </m:e>
                              <m:sub>
                                <m:r>
                                  <m:rPr>
                                    <m:sty m:val="p"/>
                                  </m:rPr>
                                  <a:rPr lang="en-US">
                                    <a:latin typeface="Cambria Math" panose="02040503050406030204" pitchFamily="18" charset="0"/>
                                  </a:rPr>
                                  <m:t>Gr</m:t>
                                </m:r>
                                <m:r>
                                  <a:rPr lang="en-US">
                                    <a:latin typeface="Cambria Math" panose="02040503050406030204" pitchFamily="18" charset="0"/>
                                  </a:rPr>
                                  <m:t>,</m:t>
                                </m:r>
                                <m:r>
                                  <m:rPr>
                                    <m:sty m:val="p"/>
                                  </m:rPr>
                                  <a:rPr lang="en-US">
                                    <a:latin typeface="Cambria Math" panose="02040503050406030204" pitchFamily="18" charset="0"/>
                                  </a:rPr>
                                  <m:t>min</m:t>
                                </m:r>
                              </m:sub>
                            </m:sSub>
                          </m:e>
                        </m:d>
                        <m:sSub>
                          <m:sSubPr>
                            <m:ctrlPr>
                              <a:rPr lang="en-US" i="1" smtClean="0">
                                <a:latin typeface="Cambria Math" panose="02040503050406030204" pitchFamily="18" charset="0"/>
                              </a:rPr>
                            </m:ctrlPr>
                          </m:sSubPr>
                          <m:e>
                            <m:r>
                              <a:rPr lang="en-US" smtClean="0">
                                <a:latin typeface="Cambria Math" panose="02040503050406030204" pitchFamily="18" charset="0"/>
                              </a:rPr>
                              <m:t>𝑐</m:t>
                            </m:r>
                          </m:e>
                          <m:sub>
                            <m:r>
                              <a:rPr lang="en-US" smtClean="0">
                                <a:latin typeface="Cambria Math" panose="02040503050406030204" pitchFamily="18" charset="0"/>
                              </a:rPr>
                              <m:t>𝑠</m:t>
                            </m:r>
                            <m:r>
                              <a:rPr lang="en-US" smtClean="0">
                                <a:latin typeface="Cambria Math" panose="02040503050406030204" pitchFamily="18" charset="0"/>
                              </a:rPr>
                              <m:t>,</m:t>
                            </m:r>
                            <m:r>
                              <m:rPr>
                                <m:sty m:val="p"/>
                              </m:rPr>
                              <a:rPr lang="en-US" smtClean="0">
                                <a:latin typeface="Cambria Math" panose="02040503050406030204" pitchFamily="18" charset="0"/>
                              </a:rPr>
                              <m:t>Gr</m:t>
                            </m:r>
                            <m:r>
                              <a:rPr lang="en-US" smtClean="0">
                                <a:latin typeface="Cambria Math" panose="02040503050406030204" pitchFamily="18" charset="0"/>
                              </a:rPr>
                              <m:t>,</m:t>
                            </m:r>
                            <m:r>
                              <m:rPr>
                                <m:sty m:val="p"/>
                              </m:rPr>
                              <a:rPr lang="en-US" smtClean="0">
                                <a:latin typeface="Cambria Math" panose="02040503050406030204" pitchFamily="18" charset="0"/>
                              </a:rPr>
                              <m:t>max</m:t>
                            </m:r>
                          </m:sub>
                        </m:sSub>
                        <m:r>
                          <a:rPr lang="en-US" smtClean="0">
                            <a:latin typeface="Cambria Math" panose="02040503050406030204" pitchFamily="18" charset="0"/>
                          </a:rPr>
                          <m:t>+</m:t>
                        </m:r>
                        <m:sSub>
                          <m:sSubPr>
                            <m:ctrlPr>
                              <a:rPr lang="en-US" i="1">
                                <a:latin typeface="Cambria Math" panose="02040503050406030204" pitchFamily="18" charset="0"/>
                              </a:rPr>
                            </m:ctrlPr>
                          </m:sSubPr>
                          <m:e>
                            <m:r>
                              <a:rPr lang="en-US">
                                <a:latin typeface="Cambria Math" panose="02040503050406030204" pitchFamily="18" charset="0"/>
                              </a:rPr>
                              <m:t>𝜀</m:t>
                            </m:r>
                          </m:e>
                          <m:sub>
                            <m:r>
                              <m:rPr>
                                <m:sty m:val="p"/>
                              </m:rPr>
                              <a:rPr lang="en-US" smtClean="0">
                                <a:latin typeface="Cambria Math" panose="02040503050406030204" pitchFamily="18" charset="0"/>
                              </a:rPr>
                              <m:t>Si</m:t>
                            </m:r>
                          </m:sub>
                        </m:sSub>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a:latin typeface="Cambria Math" panose="02040503050406030204" pitchFamily="18" charset="0"/>
                                  </a:rPr>
                                  <m:t>𝑥</m:t>
                                </m:r>
                              </m:e>
                              <m:sub>
                                <m:r>
                                  <m:rPr>
                                    <m:sty m:val="p"/>
                                  </m:rPr>
                                  <a:rPr lang="en-US" smtClean="0">
                                    <a:latin typeface="Cambria Math" panose="02040503050406030204" pitchFamily="18" charset="0"/>
                                  </a:rPr>
                                  <m:t>Si</m:t>
                                </m:r>
                                <m:r>
                                  <a:rPr lang="en-US">
                                    <a:latin typeface="Cambria Math" panose="02040503050406030204" pitchFamily="18" charset="0"/>
                                  </a:rPr>
                                  <m:t>,</m:t>
                                </m:r>
                                <m:r>
                                  <m:rPr>
                                    <m:sty m:val="p"/>
                                  </m:rPr>
                                  <a:rPr lang="en-US">
                                    <a:latin typeface="Cambria Math" panose="02040503050406030204" pitchFamily="18" charset="0"/>
                                  </a:rPr>
                                  <m:t>max</m:t>
                                </m:r>
                              </m:sub>
                            </m:sSub>
                            <m:r>
                              <a:rPr lang="en-US">
                                <a:latin typeface="Cambria Math" panose="02040503050406030204" pitchFamily="18" charset="0"/>
                              </a:rPr>
                              <m:t>−</m:t>
                            </m:r>
                            <m:sSub>
                              <m:sSubPr>
                                <m:ctrlPr>
                                  <a:rPr lang="en-US" i="1">
                                    <a:latin typeface="Cambria Math" panose="02040503050406030204" pitchFamily="18" charset="0"/>
                                  </a:rPr>
                                </m:ctrlPr>
                              </m:sSubPr>
                              <m:e>
                                <m:r>
                                  <a:rPr lang="en-US">
                                    <a:latin typeface="Cambria Math" panose="02040503050406030204" pitchFamily="18" charset="0"/>
                                  </a:rPr>
                                  <m:t>𝑥</m:t>
                                </m:r>
                              </m:e>
                              <m:sub>
                                <m:r>
                                  <m:rPr>
                                    <m:sty m:val="p"/>
                                  </m:rPr>
                                  <a:rPr lang="en-US" smtClean="0">
                                    <a:latin typeface="Cambria Math" panose="02040503050406030204" pitchFamily="18" charset="0"/>
                                  </a:rPr>
                                  <m:t>Si</m:t>
                                </m:r>
                                <m:r>
                                  <a:rPr lang="en-US">
                                    <a:latin typeface="Cambria Math" panose="02040503050406030204" pitchFamily="18" charset="0"/>
                                  </a:rPr>
                                  <m:t>,</m:t>
                                </m:r>
                                <m:r>
                                  <m:rPr>
                                    <m:sty m:val="p"/>
                                  </m:rPr>
                                  <a:rPr lang="en-US">
                                    <a:latin typeface="Cambria Math" panose="02040503050406030204" pitchFamily="18" charset="0"/>
                                  </a:rPr>
                                  <m:t>min</m:t>
                                </m:r>
                              </m:sub>
                            </m:sSub>
                          </m:e>
                        </m:d>
                        <m:sSub>
                          <m:sSubPr>
                            <m:ctrlPr>
                              <a:rPr lang="en-US" i="1">
                                <a:latin typeface="Cambria Math" panose="02040503050406030204" pitchFamily="18" charset="0"/>
                              </a:rPr>
                            </m:ctrlPr>
                          </m:sSubPr>
                          <m:e>
                            <m:r>
                              <a:rPr lang="en-US">
                                <a:latin typeface="Cambria Math" panose="02040503050406030204" pitchFamily="18" charset="0"/>
                              </a:rPr>
                              <m:t>𝑐</m:t>
                            </m:r>
                          </m:e>
                          <m:sub>
                            <m:r>
                              <a:rPr lang="en-US">
                                <a:latin typeface="Cambria Math" panose="02040503050406030204" pitchFamily="18" charset="0"/>
                              </a:rPr>
                              <m:t>𝑠</m:t>
                            </m:r>
                            <m:r>
                              <a:rPr lang="en-US">
                                <a:latin typeface="Cambria Math" panose="02040503050406030204" pitchFamily="18" charset="0"/>
                              </a:rPr>
                              <m:t>,</m:t>
                            </m:r>
                            <m:r>
                              <m:rPr>
                                <m:sty m:val="p"/>
                              </m:rPr>
                              <a:rPr lang="en-US" smtClean="0">
                                <a:latin typeface="Cambria Math" panose="02040503050406030204" pitchFamily="18" charset="0"/>
                              </a:rPr>
                              <m:t>Si</m:t>
                            </m:r>
                            <m:r>
                              <a:rPr lang="en-US" smtClean="0">
                                <a:latin typeface="Cambria Math" panose="02040503050406030204" pitchFamily="18" charset="0"/>
                              </a:rPr>
                              <m:t>,</m:t>
                            </m:r>
                            <m:r>
                              <m:rPr>
                                <m:sty m:val="p"/>
                              </m:rPr>
                              <a:rPr lang="en-US">
                                <a:latin typeface="Cambria Math" panose="02040503050406030204" pitchFamily="18" charset="0"/>
                              </a:rPr>
                              <m:t>max</m:t>
                            </m:r>
                          </m:sub>
                        </m:sSub>
                        <m:r>
                          <a:rPr lang="en-US" smtClean="0">
                            <a:latin typeface="Cambria Math" panose="02040503050406030204" pitchFamily="18" charset="0"/>
                          </a:rPr>
                          <m:t>)</m:t>
                        </m:r>
                      </m:den>
                    </m:f>
                  </m:oMath>
                </a14:m>
                <a:endParaRPr lang="en-US" dirty="0"/>
              </a:p>
              <a:p>
                <a:pPr defTabSz="446088">
                  <a:lnSpc>
                    <a:spcPct val="120000"/>
                  </a:lnSpc>
                  <a:tabLst>
                    <a:tab pos="92075" algn="l"/>
                  </a:tabLst>
                </a:pPr>
                <a14:m>
                  <m:oMath xmlns:m="http://schemas.openxmlformats.org/officeDocument/2006/math">
                    <m:sSub>
                      <m:sSubPr>
                        <m:ctrlPr>
                          <a:rPr lang="en-US" i="1">
                            <a:latin typeface="Cambria Math" panose="02040503050406030204" pitchFamily="18" charset="0"/>
                          </a:rPr>
                        </m:ctrlPr>
                      </m:sSubPr>
                      <m:e>
                        <m:r>
                          <a:rPr lang="en-US">
                            <a:latin typeface="Cambria Math" panose="02040503050406030204" pitchFamily="18" charset="0"/>
                          </a:rPr>
                          <m:t>𝑥</m:t>
                        </m:r>
                      </m:e>
                      <m:sub>
                        <m:r>
                          <m:rPr>
                            <m:sty m:val="p"/>
                          </m:rPr>
                          <a:rPr lang="en-US">
                            <a:latin typeface="Cambria Math" panose="02040503050406030204" pitchFamily="18" charset="0"/>
                          </a:rPr>
                          <m:t>max</m:t>
                        </m:r>
                      </m:sub>
                    </m:sSub>
                    <m:r>
                      <a:rPr lang="en-US" smtClean="0">
                        <a:latin typeface="Cambria Math" panose="02040503050406030204" pitchFamily="18" charset="0"/>
                      </a:rPr>
                      <m:t> </m:t>
                    </m:r>
                  </m:oMath>
                </a14:m>
                <a:r>
                  <a:rPr lang="en-US" dirty="0"/>
                  <a:t>and </a:t>
                </a:r>
                <a14:m>
                  <m:oMath xmlns:m="http://schemas.openxmlformats.org/officeDocument/2006/math">
                    <m:sSub>
                      <m:sSubPr>
                        <m:ctrlPr>
                          <a:rPr lang="en-US" i="1">
                            <a:latin typeface="Cambria Math" panose="02040503050406030204" pitchFamily="18" charset="0"/>
                          </a:rPr>
                        </m:ctrlPr>
                      </m:sSubPr>
                      <m:e>
                        <m:r>
                          <a:rPr lang="en-US">
                            <a:latin typeface="Cambria Math" panose="02040503050406030204" pitchFamily="18" charset="0"/>
                          </a:rPr>
                          <m:t>𝑥</m:t>
                        </m:r>
                      </m:e>
                      <m:sub>
                        <m:r>
                          <m:rPr>
                            <m:sty m:val="p"/>
                          </m:rPr>
                          <a:rPr lang="en-US">
                            <a:latin typeface="Cambria Math" panose="02040503050406030204" pitchFamily="18" charset="0"/>
                          </a:rPr>
                          <m:t>m</m:t>
                        </m:r>
                        <m:r>
                          <m:rPr>
                            <m:sty m:val="p"/>
                          </m:rPr>
                          <a:rPr lang="en-US" smtClean="0">
                            <a:latin typeface="Cambria Math" panose="02040503050406030204" pitchFamily="18" charset="0"/>
                          </a:rPr>
                          <m:t>in</m:t>
                        </m:r>
                      </m:sub>
                    </m:sSub>
                  </m:oMath>
                </a14:m>
                <a:r>
                  <a:rPr lang="en-US" dirty="0"/>
                  <a:t> are defined so that </a:t>
                </a:r>
              </a:p>
              <a:p>
                <a:pPr defTabSz="446088">
                  <a:lnSpc>
                    <a:spcPct val="120000"/>
                  </a:lnSpc>
                  <a:tabLst>
                    <a:tab pos="92075" algn="l"/>
                  </a:tabLst>
                </a:pPr>
                <a14:m>
                  <m:oMath xmlns:m="http://schemas.openxmlformats.org/officeDocument/2006/math">
                    <m:sSub>
                      <m:sSubPr>
                        <m:ctrlPr>
                          <a:rPr lang="en-US" i="1" smtClean="0">
                            <a:latin typeface="Cambria Math" panose="02040503050406030204" pitchFamily="18" charset="0"/>
                          </a:rPr>
                        </m:ctrlPr>
                      </m:sSubPr>
                      <m:e>
                        <m:r>
                          <a:rPr lang="en-US" smtClean="0">
                            <a:latin typeface="Cambria Math" panose="02040503050406030204" pitchFamily="18" charset="0"/>
                          </a:rPr>
                          <m:t>𝐸</m:t>
                        </m:r>
                      </m:e>
                      <m:sub>
                        <m:r>
                          <m:rPr>
                            <m:sty m:val="p"/>
                          </m:rPr>
                          <a:rPr lang="en-US" smtClean="0">
                            <a:latin typeface="Cambria Math" panose="02040503050406030204" pitchFamily="18" charset="0"/>
                          </a:rPr>
                          <m:t>eq</m:t>
                        </m:r>
                        <m:r>
                          <a:rPr lang="en-US" smtClean="0">
                            <a:latin typeface="Cambria Math" panose="02040503050406030204" pitchFamily="18" charset="0"/>
                          </a:rPr>
                          <m:t>,</m:t>
                        </m:r>
                        <m:r>
                          <m:rPr>
                            <m:sty m:val="p"/>
                          </m:rPr>
                          <a:rPr lang="en-US" smtClean="0">
                            <a:latin typeface="Cambria Math" panose="02040503050406030204" pitchFamily="18" charset="0"/>
                          </a:rPr>
                          <m:t>Gr</m:t>
                        </m:r>
                      </m:sub>
                    </m:sSub>
                    <m:d>
                      <m:dPr>
                        <m:ctrlPr>
                          <a:rPr lang="en-US" i="1" smtClean="0">
                            <a:latin typeface="Cambria Math" panose="02040503050406030204" pitchFamily="18" charset="0"/>
                          </a:rPr>
                        </m:ctrlPr>
                      </m:dPr>
                      <m:e>
                        <m:sSub>
                          <m:sSubPr>
                            <m:ctrlPr>
                              <a:rPr lang="en-US" i="1">
                                <a:latin typeface="Cambria Math" panose="02040503050406030204" pitchFamily="18" charset="0"/>
                              </a:rPr>
                            </m:ctrlPr>
                          </m:sSubPr>
                          <m:e>
                            <m:r>
                              <a:rPr lang="en-US">
                                <a:latin typeface="Cambria Math" panose="02040503050406030204" pitchFamily="18" charset="0"/>
                              </a:rPr>
                              <m:t>𝑥</m:t>
                            </m:r>
                          </m:e>
                          <m:sub>
                            <m:r>
                              <m:rPr>
                                <m:sty m:val="p"/>
                              </m:rPr>
                              <a:rPr lang="en-US">
                                <a:latin typeface="Cambria Math" panose="02040503050406030204" pitchFamily="18" charset="0"/>
                              </a:rPr>
                              <m:t>Gr</m:t>
                            </m:r>
                            <m:r>
                              <a:rPr lang="en-US">
                                <a:latin typeface="Cambria Math" panose="02040503050406030204" pitchFamily="18" charset="0"/>
                              </a:rPr>
                              <m:t>,</m:t>
                            </m:r>
                            <m:r>
                              <m:rPr>
                                <m:sty m:val="p"/>
                              </m:rPr>
                              <a:rPr lang="en-US">
                                <a:latin typeface="Cambria Math" panose="02040503050406030204" pitchFamily="18" charset="0"/>
                              </a:rPr>
                              <m:t>max</m:t>
                            </m:r>
                          </m:sub>
                        </m:sSub>
                      </m:e>
                    </m:d>
                    <m:r>
                      <a:rPr lang="en-US" smtClean="0">
                        <a:latin typeface="Cambria Math" panose="02040503050406030204" pitchFamily="18" charset="0"/>
                      </a:rPr>
                      <m:t>=</m:t>
                    </m:r>
                    <m:sSub>
                      <m:sSubPr>
                        <m:ctrlPr>
                          <a:rPr lang="en-US" i="1">
                            <a:latin typeface="Cambria Math" panose="02040503050406030204" pitchFamily="18" charset="0"/>
                          </a:rPr>
                        </m:ctrlPr>
                      </m:sSubPr>
                      <m:e>
                        <m:r>
                          <a:rPr lang="en-US">
                            <a:latin typeface="Cambria Math" panose="02040503050406030204" pitchFamily="18" charset="0"/>
                          </a:rPr>
                          <m:t>𝐸</m:t>
                        </m:r>
                      </m:e>
                      <m:sub>
                        <m:r>
                          <m:rPr>
                            <m:sty m:val="p"/>
                          </m:rPr>
                          <a:rPr lang="en-US">
                            <a:latin typeface="Cambria Math" panose="02040503050406030204" pitchFamily="18" charset="0"/>
                          </a:rPr>
                          <m:t>eq</m:t>
                        </m:r>
                        <m:r>
                          <a:rPr lang="en-US">
                            <a:latin typeface="Cambria Math" panose="02040503050406030204" pitchFamily="18" charset="0"/>
                          </a:rPr>
                          <m:t>,</m:t>
                        </m:r>
                        <m:r>
                          <m:rPr>
                            <m:sty m:val="p"/>
                          </m:rPr>
                          <a:rPr lang="en-US" smtClean="0">
                            <a:latin typeface="Cambria Math" panose="02040503050406030204" pitchFamily="18" charset="0"/>
                          </a:rPr>
                          <m:t>Si</m:t>
                        </m:r>
                        <m:r>
                          <a:rPr lang="en-US" smtClean="0">
                            <a:latin typeface="Cambria Math" panose="02040503050406030204" pitchFamily="18" charset="0"/>
                          </a:rPr>
                          <m:t>,</m:t>
                        </m:r>
                        <m:r>
                          <m:rPr>
                            <m:sty m:val="p"/>
                          </m:rPr>
                          <a:rPr lang="en-US" smtClean="0">
                            <a:latin typeface="Cambria Math" panose="02040503050406030204" pitchFamily="18" charset="0"/>
                          </a:rPr>
                          <m:t>lower</m:t>
                        </m:r>
                      </m:sub>
                    </m:sSub>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a:latin typeface="Cambria Math" panose="02040503050406030204" pitchFamily="18" charset="0"/>
                              </a:rPr>
                              <m:t>𝑥</m:t>
                            </m:r>
                          </m:e>
                          <m:sub>
                            <m:r>
                              <m:rPr>
                                <m:sty m:val="p"/>
                              </m:rPr>
                              <a:rPr lang="en-US" smtClean="0">
                                <a:latin typeface="Cambria Math" panose="02040503050406030204" pitchFamily="18" charset="0"/>
                              </a:rPr>
                              <m:t>Si</m:t>
                            </m:r>
                            <m:r>
                              <a:rPr lang="en-US">
                                <a:latin typeface="Cambria Math" panose="02040503050406030204" pitchFamily="18" charset="0"/>
                              </a:rPr>
                              <m:t>,</m:t>
                            </m:r>
                            <m:r>
                              <m:rPr>
                                <m:sty m:val="p"/>
                              </m:rPr>
                              <a:rPr lang="en-US">
                                <a:latin typeface="Cambria Math" panose="02040503050406030204" pitchFamily="18" charset="0"/>
                              </a:rPr>
                              <m:t>max</m:t>
                            </m:r>
                          </m:sub>
                        </m:sSub>
                      </m:e>
                    </m:d>
                    <m:r>
                      <a:rPr lang="en-US" smtClean="0">
                        <a:latin typeface="Cambria Math" panose="02040503050406030204" pitchFamily="18" charset="0"/>
                      </a:rPr>
                      <m:t>=</m:t>
                    </m:r>
                    <m:sSub>
                      <m:sSubPr>
                        <m:ctrlPr>
                          <a:rPr lang="en-US" i="1" smtClean="0">
                            <a:latin typeface="Cambria Math" panose="02040503050406030204" pitchFamily="18" charset="0"/>
                          </a:rPr>
                        </m:ctrlPr>
                      </m:sSubPr>
                      <m:e>
                        <m:r>
                          <a:rPr lang="en-US" smtClean="0">
                            <a:latin typeface="Cambria Math" panose="02040503050406030204" pitchFamily="18" charset="0"/>
                          </a:rPr>
                          <m:t>𝐸</m:t>
                        </m:r>
                      </m:e>
                      <m:sub>
                        <m:r>
                          <m:rPr>
                            <m:sty m:val="p"/>
                          </m:rPr>
                          <a:rPr lang="en-US" smtClean="0">
                            <a:latin typeface="Cambria Math" panose="02040503050406030204" pitchFamily="18" charset="0"/>
                          </a:rPr>
                          <m:t>min</m:t>
                        </m:r>
                      </m:sub>
                    </m:sSub>
                    <m:r>
                      <a:rPr lang="en-US" smtClean="0">
                        <a:latin typeface="Cambria Math" panose="02040503050406030204" pitchFamily="18" charset="0"/>
                      </a:rPr>
                      <m:t>=0.075 </m:t>
                    </m:r>
                    <m:r>
                      <m:rPr>
                        <m:sty m:val="p"/>
                      </m:rPr>
                      <a:rPr lang="en-US" smtClean="0">
                        <a:latin typeface="Cambria Math" panose="02040503050406030204" pitchFamily="18" charset="0"/>
                      </a:rPr>
                      <m:t>V</m:t>
                    </m:r>
                  </m:oMath>
                </a14:m>
                <a:endParaRPr lang="en-US" dirty="0">
                  <a:latin typeface="Cambria Math" panose="02040503050406030204" pitchFamily="18" charset="0"/>
                </a:endParaRPr>
              </a:p>
              <a:p>
                <a:pPr defTabSz="446088">
                  <a:lnSpc>
                    <a:spcPct val="120000"/>
                  </a:lnSpc>
                  <a:tabLst>
                    <a:tab pos="92075" algn="l"/>
                  </a:tabLst>
                </a:pPr>
                <a14:m>
                  <m:oMath xmlns:m="http://schemas.openxmlformats.org/officeDocument/2006/math">
                    <m:sSub>
                      <m:sSubPr>
                        <m:ctrlPr>
                          <a:rPr lang="en-US" i="1">
                            <a:latin typeface="Cambria Math" panose="02040503050406030204" pitchFamily="18" charset="0"/>
                          </a:rPr>
                        </m:ctrlPr>
                      </m:sSubPr>
                      <m:e>
                        <m:r>
                          <a:rPr lang="en-US">
                            <a:latin typeface="Cambria Math" panose="02040503050406030204" pitchFamily="18" charset="0"/>
                          </a:rPr>
                          <m:t>𝐸</m:t>
                        </m:r>
                      </m:e>
                      <m:sub>
                        <m:r>
                          <m:rPr>
                            <m:sty m:val="p"/>
                          </m:rPr>
                          <a:rPr lang="en-US">
                            <a:latin typeface="Cambria Math" panose="02040503050406030204" pitchFamily="18" charset="0"/>
                          </a:rPr>
                          <m:t>eq</m:t>
                        </m:r>
                        <m:r>
                          <a:rPr lang="en-US">
                            <a:latin typeface="Cambria Math" panose="02040503050406030204" pitchFamily="18" charset="0"/>
                          </a:rPr>
                          <m:t>,</m:t>
                        </m:r>
                        <m:r>
                          <m:rPr>
                            <m:sty m:val="p"/>
                          </m:rPr>
                          <a:rPr lang="en-US">
                            <a:latin typeface="Cambria Math" panose="02040503050406030204" pitchFamily="18" charset="0"/>
                          </a:rPr>
                          <m:t>Gr</m:t>
                        </m:r>
                      </m:sub>
                    </m:sSub>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a:latin typeface="Cambria Math" panose="02040503050406030204" pitchFamily="18" charset="0"/>
                              </a:rPr>
                              <m:t>𝑥</m:t>
                            </m:r>
                          </m:e>
                          <m:sub>
                            <m:r>
                              <m:rPr>
                                <m:sty m:val="p"/>
                              </m:rPr>
                              <a:rPr lang="en-US" smtClean="0">
                                <a:latin typeface="Cambria Math" panose="02040503050406030204" pitchFamily="18" charset="0"/>
                              </a:rPr>
                              <m:t>Gr</m:t>
                            </m:r>
                            <m:r>
                              <a:rPr lang="en-US">
                                <a:latin typeface="Cambria Math" panose="02040503050406030204" pitchFamily="18" charset="0"/>
                              </a:rPr>
                              <m:t>,</m:t>
                            </m:r>
                            <m:r>
                              <m:rPr>
                                <m:sty m:val="p"/>
                              </m:rPr>
                              <a:rPr lang="en-US">
                                <a:latin typeface="Cambria Math" panose="02040503050406030204" pitchFamily="18" charset="0"/>
                              </a:rPr>
                              <m:t>min</m:t>
                            </m:r>
                          </m:sub>
                        </m:sSub>
                      </m:e>
                    </m:d>
                    <m:r>
                      <a:rPr lang="en-US">
                        <a:latin typeface="Cambria Math" panose="02040503050406030204" pitchFamily="18" charset="0"/>
                      </a:rPr>
                      <m:t>=</m:t>
                    </m:r>
                    <m:sSub>
                      <m:sSubPr>
                        <m:ctrlPr>
                          <a:rPr lang="en-US" i="1">
                            <a:latin typeface="Cambria Math" panose="02040503050406030204" pitchFamily="18" charset="0"/>
                          </a:rPr>
                        </m:ctrlPr>
                      </m:sSubPr>
                      <m:e>
                        <m:r>
                          <a:rPr lang="en-US">
                            <a:latin typeface="Cambria Math" panose="02040503050406030204" pitchFamily="18" charset="0"/>
                          </a:rPr>
                          <m:t>𝐸</m:t>
                        </m:r>
                      </m:e>
                      <m:sub>
                        <m:r>
                          <m:rPr>
                            <m:sty m:val="p"/>
                          </m:rPr>
                          <a:rPr lang="en-US">
                            <a:latin typeface="Cambria Math" panose="02040503050406030204" pitchFamily="18" charset="0"/>
                          </a:rPr>
                          <m:t>eq</m:t>
                        </m:r>
                        <m:r>
                          <a:rPr lang="en-US">
                            <a:latin typeface="Cambria Math" panose="02040503050406030204" pitchFamily="18" charset="0"/>
                          </a:rPr>
                          <m:t>,</m:t>
                        </m:r>
                        <m:r>
                          <m:rPr>
                            <m:sty m:val="p"/>
                          </m:rPr>
                          <a:rPr lang="en-US">
                            <a:latin typeface="Cambria Math" panose="02040503050406030204" pitchFamily="18" charset="0"/>
                          </a:rPr>
                          <m:t>Si</m:t>
                        </m:r>
                        <m:r>
                          <a:rPr lang="en-US">
                            <a:latin typeface="Cambria Math" panose="02040503050406030204" pitchFamily="18" charset="0"/>
                          </a:rPr>
                          <m:t>,</m:t>
                        </m:r>
                        <m:r>
                          <m:rPr>
                            <m:sty m:val="p"/>
                          </m:rPr>
                          <a:rPr lang="en-US" smtClean="0">
                            <a:latin typeface="Cambria Math" panose="02040503050406030204" pitchFamily="18" charset="0"/>
                          </a:rPr>
                          <m:t>upper</m:t>
                        </m:r>
                      </m:sub>
                    </m:sSub>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a:latin typeface="Cambria Math" panose="02040503050406030204" pitchFamily="18" charset="0"/>
                              </a:rPr>
                              <m:t>𝑥</m:t>
                            </m:r>
                          </m:e>
                          <m:sub>
                            <m:r>
                              <m:rPr>
                                <m:sty m:val="p"/>
                              </m:rPr>
                              <a:rPr lang="en-US" smtClean="0">
                                <a:latin typeface="Cambria Math" panose="02040503050406030204" pitchFamily="18" charset="0"/>
                              </a:rPr>
                              <m:t>Si</m:t>
                            </m:r>
                            <m:r>
                              <a:rPr lang="en-US">
                                <a:latin typeface="Cambria Math" panose="02040503050406030204" pitchFamily="18" charset="0"/>
                              </a:rPr>
                              <m:t>,</m:t>
                            </m:r>
                            <m:r>
                              <m:rPr>
                                <m:sty m:val="p"/>
                              </m:rPr>
                              <a:rPr lang="en-US">
                                <a:latin typeface="Cambria Math" panose="02040503050406030204" pitchFamily="18" charset="0"/>
                              </a:rPr>
                              <m:t>min</m:t>
                            </m:r>
                          </m:sub>
                        </m:sSub>
                      </m:e>
                    </m:d>
                    <m:r>
                      <a:rPr lang="en-US" smtClean="0">
                        <a:latin typeface="Cambria Math" panose="02040503050406030204" pitchFamily="18" charset="0"/>
                      </a:rPr>
                      <m:t>=</m:t>
                    </m:r>
                    <m:sSub>
                      <m:sSubPr>
                        <m:ctrlPr>
                          <a:rPr lang="en-US" i="1">
                            <a:latin typeface="Cambria Math" panose="02040503050406030204" pitchFamily="18" charset="0"/>
                          </a:rPr>
                        </m:ctrlPr>
                      </m:sSubPr>
                      <m:e>
                        <m:r>
                          <a:rPr lang="en-US">
                            <a:latin typeface="Cambria Math" panose="02040503050406030204" pitchFamily="18" charset="0"/>
                          </a:rPr>
                          <m:t>𝐸</m:t>
                        </m:r>
                      </m:e>
                      <m:sub>
                        <m:r>
                          <m:rPr>
                            <m:sty m:val="p"/>
                          </m:rPr>
                          <a:rPr lang="en-US">
                            <a:latin typeface="Cambria Math" panose="02040503050406030204" pitchFamily="18" charset="0"/>
                          </a:rPr>
                          <m:t>m</m:t>
                        </m:r>
                        <m:r>
                          <m:rPr>
                            <m:sty m:val="p"/>
                          </m:rPr>
                          <a:rPr lang="en-US" smtClean="0">
                            <a:latin typeface="Cambria Math" panose="02040503050406030204" pitchFamily="18" charset="0"/>
                          </a:rPr>
                          <m:t>ax</m:t>
                        </m:r>
                      </m:sub>
                    </m:sSub>
                    <m:r>
                      <a:rPr lang="en-US" smtClean="0">
                        <a:latin typeface="Cambria Math" panose="02040503050406030204" pitchFamily="18" charset="0"/>
                      </a:rPr>
                      <m:t>=0.95 </m:t>
                    </m:r>
                    <m:r>
                      <m:rPr>
                        <m:sty m:val="p"/>
                      </m:rPr>
                      <a:rPr lang="en-US" smtClean="0">
                        <a:latin typeface="Cambria Math" panose="02040503050406030204" pitchFamily="18" charset="0"/>
                      </a:rPr>
                      <m:t>V</m:t>
                    </m:r>
                  </m:oMath>
                </a14:m>
                <a:endParaRPr lang="en-US" dirty="0"/>
              </a:p>
              <a:p>
                <a:pPr>
                  <a:lnSpc>
                    <a:spcPct val="120000"/>
                  </a:lnSpc>
                </a:pPr>
                <a14:m>
                  <m:oMath xmlns:m="http://schemas.openxmlformats.org/officeDocument/2006/math">
                    <m:sSub>
                      <m:sSubPr>
                        <m:ctrlPr>
                          <a:rPr lang="en-US" i="1">
                            <a:latin typeface="Cambria Math" panose="02040503050406030204" pitchFamily="18" charset="0"/>
                          </a:rPr>
                        </m:ctrlPr>
                      </m:sSubPr>
                      <m:e>
                        <m:r>
                          <a:rPr lang="en-US">
                            <a:latin typeface="Cambria Math" panose="02040503050406030204" pitchFamily="18" charset="0"/>
                          </a:rPr>
                          <m:t>𝑐</m:t>
                        </m:r>
                      </m:e>
                      <m:sub>
                        <m:r>
                          <a:rPr lang="en-US">
                            <a:latin typeface="Cambria Math" panose="02040503050406030204" pitchFamily="18" charset="0"/>
                          </a:rPr>
                          <m:t>𝑠</m:t>
                        </m:r>
                        <m:r>
                          <a:rPr lang="en-US">
                            <a:latin typeface="Cambria Math" panose="02040503050406030204" pitchFamily="18" charset="0"/>
                          </a:rPr>
                          <m:t>,</m:t>
                        </m:r>
                        <m:r>
                          <m:rPr>
                            <m:sty m:val="p"/>
                          </m:rPr>
                          <a:rPr lang="en-US">
                            <a:latin typeface="Cambria Math" panose="02040503050406030204" pitchFamily="18" charset="0"/>
                          </a:rPr>
                          <m:t>max</m:t>
                        </m:r>
                      </m:sub>
                    </m:sSub>
                  </m:oMath>
                </a14:m>
                <a:r>
                  <a:rPr lang="en-US" dirty="0"/>
                  <a:t> denotes the maximum (host) capacity for lithium intercalation in mol/m</a:t>
                </a:r>
                <a:r>
                  <a:rPr lang="en-US" baseline="30000" dirty="0"/>
                  <a:t>3</a:t>
                </a:r>
                <a:r>
                  <a:rPr lang="en-US" dirty="0"/>
                  <a:t>, which is constant but different for the two materials.</a:t>
                </a:r>
              </a:p>
              <a:p>
                <a:pPr>
                  <a:lnSpc>
                    <a:spcPct val="120000"/>
                  </a:lnSpc>
                </a:pPr>
                <a14:m>
                  <m:oMath xmlns:m="http://schemas.openxmlformats.org/officeDocument/2006/math">
                    <m:r>
                      <a:rPr lang="en-US">
                        <a:latin typeface="Cambria Math" panose="02040503050406030204" pitchFamily="18" charset="0"/>
                      </a:rPr>
                      <m:t>𝜀</m:t>
                    </m:r>
                  </m:oMath>
                </a14:m>
                <a:r>
                  <a:rPr lang="en-US" dirty="0"/>
                  <a:t> denotes the electrode material volume fraction, which depends on the blend.</a:t>
                </a:r>
              </a:p>
            </p:txBody>
          </p:sp>
        </mc:Choice>
        <mc:Fallback xmlns="">
          <p:sp>
            <p:nvSpPr>
              <p:cNvPr id="5" name="Content Placeholder 4">
                <a:extLst>
                  <a:ext uri="{FF2B5EF4-FFF2-40B4-BE49-F238E27FC236}">
                    <a16:creationId xmlns:a16="http://schemas.microsoft.com/office/drawing/2014/main" id="{AF530939-B704-46DC-A0DA-8842FA1613C8}"/>
                  </a:ext>
                </a:extLst>
              </p:cNvPr>
              <p:cNvSpPr>
                <a:spLocks noGrp="1" noRot="1" noChangeAspect="1" noMove="1" noResize="1" noEditPoints="1" noAdjustHandles="1" noChangeArrowheads="1" noChangeShapeType="1" noTextEdit="1"/>
              </p:cNvSpPr>
              <p:nvPr>
                <p:ph sz="half" idx="1"/>
              </p:nvPr>
            </p:nvSpPr>
            <p:spPr>
              <a:blipFill>
                <a:blip r:embed="rId2"/>
                <a:stretch>
                  <a:fillRect l="-1926"/>
                </a:stretch>
              </a:blipFill>
            </p:spPr>
            <p:txBody>
              <a:bodyPr/>
              <a:lstStyle/>
              <a:p>
                <a:r>
                  <a:rPr lang="en-US">
                    <a:noFill/>
                  </a:rPr>
                  <a:t> </a:t>
                </a:r>
              </a:p>
            </p:txBody>
          </p:sp>
        </mc:Fallback>
      </mc:AlternateContent>
      <p:sp>
        <p:nvSpPr>
          <p:cNvPr id="4" name="Title 3">
            <a:extLst>
              <a:ext uri="{FF2B5EF4-FFF2-40B4-BE49-F238E27FC236}">
                <a16:creationId xmlns:a16="http://schemas.microsoft.com/office/drawing/2014/main" id="{0C3C3334-EDCF-4F26-B456-70BA9E9A21E5}"/>
              </a:ext>
            </a:extLst>
          </p:cNvPr>
          <p:cNvSpPr>
            <a:spLocks noGrp="1"/>
          </p:cNvSpPr>
          <p:nvPr>
            <p:ph type="title"/>
          </p:nvPr>
        </p:nvSpPr>
        <p:spPr/>
        <p:txBody>
          <a:bodyPr/>
          <a:lstStyle/>
          <a:p>
            <a:r>
              <a:rPr lang="en-US"/>
              <a:t>Electrode Capacity and Thickness</a:t>
            </a:r>
            <a:endParaRPr lang="en-SE" dirty="0"/>
          </a:p>
        </p:txBody>
      </p:sp>
      <p:sp>
        <p:nvSpPr>
          <p:cNvPr id="2" name="Rectangle 1">
            <a:extLst>
              <a:ext uri="{FF2B5EF4-FFF2-40B4-BE49-F238E27FC236}">
                <a16:creationId xmlns:a16="http://schemas.microsoft.com/office/drawing/2014/main" id="{FCAC6DEF-A5DE-4B6F-8DFA-B837FEEA3E36}"/>
              </a:ext>
            </a:extLst>
          </p:cNvPr>
          <p:cNvSpPr/>
          <p:nvPr/>
        </p:nvSpPr>
        <p:spPr>
          <a:xfrm>
            <a:off x="381000" y="2419350"/>
            <a:ext cx="228600" cy="2362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 name="Content Placeholder 5">
            <a:extLst>
              <a:ext uri="{FF2B5EF4-FFF2-40B4-BE49-F238E27FC236}">
                <a16:creationId xmlns:a16="http://schemas.microsoft.com/office/drawing/2014/main" id="{8BFB1F1C-AC96-4767-A8B1-9C33B20F62DF}"/>
              </a:ext>
            </a:extLst>
          </p:cNvPr>
          <p:cNvPicPr>
            <a:picLocks noChangeAspect="1"/>
          </p:cNvPicPr>
          <p:nvPr/>
        </p:nvPicPr>
        <p:blipFill>
          <a:blip r:embed="rId3"/>
          <a:stretch>
            <a:fillRect/>
          </a:stretch>
        </p:blipFill>
        <p:spPr>
          <a:xfrm>
            <a:off x="4879975" y="1420501"/>
            <a:ext cx="4037012" cy="3027759"/>
          </a:xfrm>
          <a:prstGeom prst="rect">
            <a:avLst/>
          </a:prstGeom>
        </p:spPr>
      </p:pic>
      <p:cxnSp>
        <p:nvCxnSpPr>
          <p:cNvPr id="41" name="Straight Connector 40">
            <a:extLst>
              <a:ext uri="{FF2B5EF4-FFF2-40B4-BE49-F238E27FC236}">
                <a16:creationId xmlns:a16="http://schemas.microsoft.com/office/drawing/2014/main" id="{22E70E54-5B05-47AE-9417-F8D53215A64C}"/>
              </a:ext>
            </a:extLst>
          </p:cNvPr>
          <p:cNvCxnSpPr>
            <a:cxnSpLocks/>
          </p:cNvCxnSpPr>
          <p:nvPr/>
        </p:nvCxnSpPr>
        <p:spPr>
          <a:xfrm>
            <a:off x="5086027" y="1593927"/>
            <a:ext cx="319540" cy="0"/>
          </a:xfrm>
          <a:prstGeom prst="line">
            <a:avLst/>
          </a:prstGeom>
          <a:ln w="12700">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4BE43A19-D29C-4FAD-825A-833F1E15E161}"/>
              </a:ext>
            </a:extLst>
          </p:cNvPr>
          <p:cNvCxnSpPr>
            <a:cxnSpLocks/>
          </p:cNvCxnSpPr>
          <p:nvPr/>
        </p:nvCxnSpPr>
        <p:spPr>
          <a:xfrm>
            <a:off x="5086027" y="4028593"/>
            <a:ext cx="3672408" cy="0"/>
          </a:xfrm>
          <a:prstGeom prst="line">
            <a:avLst/>
          </a:prstGeom>
          <a:ln w="12700">
            <a:prstDash val="sysDot"/>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3" name="Rectangle 42">
                <a:extLst>
                  <a:ext uri="{FF2B5EF4-FFF2-40B4-BE49-F238E27FC236}">
                    <a16:creationId xmlns:a16="http://schemas.microsoft.com/office/drawing/2014/main" id="{0F99E065-A227-4C62-87B7-E16523D5A690}"/>
                  </a:ext>
                </a:extLst>
              </p:cNvPr>
              <p:cNvSpPr/>
              <p:nvPr/>
            </p:nvSpPr>
            <p:spPr>
              <a:xfrm>
                <a:off x="4572000" y="1470816"/>
                <a:ext cx="686791" cy="24622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000" i="1" smtClean="0">
                              <a:latin typeface="Cambria Math" panose="02040503050406030204" pitchFamily="18" charset="0"/>
                            </a:rPr>
                          </m:ctrlPr>
                        </m:sSubPr>
                        <m:e>
                          <m:r>
                            <a:rPr lang="en-US" sz="1000" i="1">
                              <a:latin typeface="Cambria Math" panose="02040503050406030204" pitchFamily="18" charset="0"/>
                            </a:rPr>
                            <m:t>𝐸</m:t>
                          </m:r>
                        </m:e>
                        <m:sub>
                          <m:r>
                            <m:rPr>
                              <m:sty m:val="p"/>
                            </m:rPr>
                            <a:rPr lang="en-US" sz="1000">
                              <a:latin typeface="Cambria Math" panose="02040503050406030204" pitchFamily="18" charset="0"/>
                            </a:rPr>
                            <m:t>m</m:t>
                          </m:r>
                          <m:r>
                            <m:rPr>
                              <m:sty m:val="p"/>
                            </m:rPr>
                            <a:rPr lang="en-US" sz="1000" b="0" i="0" smtClean="0">
                              <a:latin typeface="Cambria Math" panose="02040503050406030204" pitchFamily="18" charset="0"/>
                            </a:rPr>
                            <m:t>ax</m:t>
                          </m:r>
                        </m:sub>
                      </m:sSub>
                    </m:oMath>
                  </m:oMathPara>
                </a14:m>
                <a:endParaRPr lang="en-SE" sz="1000" dirty="0"/>
              </a:p>
            </p:txBody>
          </p:sp>
        </mc:Choice>
        <mc:Fallback xmlns="">
          <p:sp>
            <p:nvSpPr>
              <p:cNvPr id="43" name="Rectangle 42">
                <a:extLst>
                  <a:ext uri="{FF2B5EF4-FFF2-40B4-BE49-F238E27FC236}">
                    <a16:creationId xmlns:a16="http://schemas.microsoft.com/office/drawing/2014/main" id="{0F99E065-A227-4C62-87B7-E16523D5A690}"/>
                  </a:ext>
                </a:extLst>
              </p:cNvPr>
              <p:cNvSpPr>
                <a:spLocks noRot="1" noChangeAspect="1" noMove="1" noResize="1" noEditPoints="1" noAdjustHandles="1" noChangeArrowheads="1" noChangeShapeType="1" noTextEdit="1"/>
              </p:cNvSpPr>
              <p:nvPr/>
            </p:nvSpPr>
            <p:spPr>
              <a:xfrm>
                <a:off x="4572000" y="1470816"/>
                <a:ext cx="686791" cy="246221"/>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4" name="Rectangle 43">
                <a:extLst>
                  <a:ext uri="{FF2B5EF4-FFF2-40B4-BE49-F238E27FC236}">
                    <a16:creationId xmlns:a16="http://schemas.microsoft.com/office/drawing/2014/main" id="{3D38750C-1320-405D-9968-18A9B45293D5}"/>
                  </a:ext>
                </a:extLst>
              </p:cNvPr>
              <p:cNvSpPr/>
              <p:nvPr/>
            </p:nvSpPr>
            <p:spPr>
              <a:xfrm>
                <a:off x="4572000" y="3905482"/>
                <a:ext cx="686791" cy="24622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000" i="1" smtClean="0">
                              <a:latin typeface="Cambria Math" panose="02040503050406030204" pitchFamily="18" charset="0"/>
                            </a:rPr>
                          </m:ctrlPr>
                        </m:sSubPr>
                        <m:e>
                          <m:r>
                            <a:rPr lang="en-US" sz="1000" i="1">
                              <a:latin typeface="Cambria Math" panose="02040503050406030204" pitchFamily="18" charset="0"/>
                            </a:rPr>
                            <m:t>𝐸</m:t>
                          </m:r>
                        </m:e>
                        <m:sub>
                          <m:r>
                            <m:rPr>
                              <m:sty m:val="p"/>
                            </m:rPr>
                            <a:rPr lang="en-US" sz="1000">
                              <a:latin typeface="Cambria Math" panose="02040503050406030204" pitchFamily="18" charset="0"/>
                            </a:rPr>
                            <m:t>m</m:t>
                          </m:r>
                          <m:r>
                            <m:rPr>
                              <m:sty m:val="p"/>
                            </m:rPr>
                            <a:rPr lang="en-US" sz="1000" b="0" i="0" smtClean="0">
                              <a:latin typeface="Cambria Math" panose="02040503050406030204" pitchFamily="18" charset="0"/>
                            </a:rPr>
                            <m:t>in</m:t>
                          </m:r>
                        </m:sub>
                      </m:sSub>
                    </m:oMath>
                  </m:oMathPara>
                </a14:m>
                <a:endParaRPr lang="en-SE" sz="1000" dirty="0"/>
              </a:p>
            </p:txBody>
          </p:sp>
        </mc:Choice>
        <mc:Fallback xmlns="">
          <p:sp>
            <p:nvSpPr>
              <p:cNvPr id="44" name="Rectangle 43">
                <a:extLst>
                  <a:ext uri="{FF2B5EF4-FFF2-40B4-BE49-F238E27FC236}">
                    <a16:creationId xmlns:a16="http://schemas.microsoft.com/office/drawing/2014/main" id="{3D38750C-1320-405D-9968-18A9B45293D5}"/>
                  </a:ext>
                </a:extLst>
              </p:cNvPr>
              <p:cNvSpPr>
                <a:spLocks noRot="1" noChangeAspect="1" noMove="1" noResize="1" noEditPoints="1" noAdjustHandles="1" noChangeArrowheads="1" noChangeShapeType="1" noTextEdit="1"/>
              </p:cNvSpPr>
              <p:nvPr/>
            </p:nvSpPr>
            <p:spPr>
              <a:xfrm>
                <a:off x="4572000" y="3905482"/>
                <a:ext cx="686791" cy="246221"/>
              </a:xfrm>
              <a:prstGeom prst="rect">
                <a:avLst/>
              </a:prstGeom>
              <a:blipFill>
                <a:blip r:embed="rId5"/>
                <a:stretch>
                  <a:fillRect/>
                </a:stretch>
              </a:blipFill>
            </p:spPr>
            <p:txBody>
              <a:bodyPr/>
              <a:lstStyle/>
              <a:p>
                <a:r>
                  <a:rPr lang="en-US">
                    <a:noFill/>
                  </a:rPr>
                  <a:t> </a:t>
                </a:r>
              </a:p>
            </p:txBody>
          </p:sp>
        </mc:Fallback>
      </mc:AlternateContent>
      <p:cxnSp>
        <p:nvCxnSpPr>
          <p:cNvPr id="45" name="Straight Connector 44">
            <a:extLst>
              <a:ext uri="{FF2B5EF4-FFF2-40B4-BE49-F238E27FC236}">
                <a16:creationId xmlns:a16="http://schemas.microsoft.com/office/drawing/2014/main" id="{63AE444C-71B2-4916-A29B-289F9A92C184}"/>
              </a:ext>
            </a:extLst>
          </p:cNvPr>
          <p:cNvCxnSpPr>
            <a:cxnSpLocks/>
          </p:cNvCxnSpPr>
          <p:nvPr/>
        </p:nvCxnSpPr>
        <p:spPr>
          <a:xfrm>
            <a:off x="5314117" y="1603278"/>
            <a:ext cx="0" cy="2868792"/>
          </a:xfrm>
          <a:prstGeom prst="line">
            <a:avLst/>
          </a:prstGeom>
          <a:ln w="12700">
            <a:solidFill>
              <a:schemeClr val="accent4"/>
            </a:solidFill>
            <a:prstDash val="sysDash"/>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808B9373-CC14-4BA0-8DB5-E5E746686EFE}"/>
              </a:ext>
            </a:extLst>
          </p:cNvPr>
          <p:cNvCxnSpPr>
            <a:cxnSpLocks/>
          </p:cNvCxnSpPr>
          <p:nvPr/>
        </p:nvCxnSpPr>
        <p:spPr>
          <a:xfrm>
            <a:off x="8613856" y="4028592"/>
            <a:ext cx="0" cy="419668"/>
          </a:xfrm>
          <a:prstGeom prst="line">
            <a:avLst/>
          </a:prstGeom>
          <a:ln w="12700">
            <a:solidFill>
              <a:schemeClr val="accent4"/>
            </a:solidFill>
            <a:prstDash val="sys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7" name="Rectangle 46">
                <a:extLst>
                  <a:ext uri="{FF2B5EF4-FFF2-40B4-BE49-F238E27FC236}">
                    <a16:creationId xmlns:a16="http://schemas.microsoft.com/office/drawing/2014/main" id="{C400DF1A-74E9-44B8-AEEB-4551C1994DC5}"/>
                  </a:ext>
                </a:extLst>
              </p:cNvPr>
              <p:cNvSpPr/>
              <p:nvPr/>
            </p:nvSpPr>
            <p:spPr>
              <a:xfrm>
                <a:off x="8345165" y="4405075"/>
                <a:ext cx="599075" cy="25301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000" i="1">
                              <a:latin typeface="Cambria Math" panose="02040503050406030204" pitchFamily="18" charset="0"/>
                            </a:rPr>
                          </m:ctrlPr>
                        </m:sSubPr>
                        <m:e>
                          <m:r>
                            <a:rPr lang="en-US" sz="1000" i="1">
                              <a:latin typeface="Cambria Math" panose="02040503050406030204" pitchFamily="18" charset="0"/>
                            </a:rPr>
                            <m:t>𝑥</m:t>
                          </m:r>
                        </m:e>
                        <m:sub>
                          <m:r>
                            <m:rPr>
                              <m:sty m:val="p"/>
                            </m:rPr>
                            <a:rPr lang="en-US" sz="1000">
                              <a:latin typeface="Cambria Math" panose="02040503050406030204" pitchFamily="18" charset="0"/>
                            </a:rPr>
                            <m:t>Gr</m:t>
                          </m:r>
                          <m:r>
                            <a:rPr lang="en-US" sz="1000">
                              <a:latin typeface="Cambria Math" panose="02040503050406030204" pitchFamily="18" charset="0"/>
                            </a:rPr>
                            <m:t>,</m:t>
                          </m:r>
                          <m:r>
                            <m:rPr>
                              <m:sty m:val="p"/>
                            </m:rPr>
                            <a:rPr lang="en-US" sz="1000">
                              <a:latin typeface="Cambria Math" panose="02040503050406030204" pitchFamily="18" charset="0"/>
                            </a:rPr>
                            <m:t>max</m:t>
                          </m:r>
                        </m:sub>
                      </m:sSub>
                    </m:oMath>
                  </m:oMathPara>
                </a14:m>
                <a:endParaRPr lang="en-SE" sz="1000" dirty="0"/>
              </a:p>
            </p:txBody>
          </p:sp>
        </mc:Choice>
        <mc:Fallback xmlns="">
          <p:sp>
            <p:nvSpPr>
              <p:cNvPr id="47" name="Rectangle 46">
                <a:extLst>
                  <a:ext uri="{FF2B5EF4-FFF2-40B4-BE49-F238E27FC236}">
                    <a16:creationId xmlns:a16="http://schemas.microsoft.com/office/drawing/2014/main" id="{C400DF1A-74E9-44B8-AEEB-4551C1994DC5}"/>
                  </a:ext>
                </a:extLst>
              </p:cNvPr>
              <p:cNvSpPr>
                <a:spLocks noRot="1" noChangeAspect="1" noMove="1" noResize="1" noEditPoints="1" noAdjustHandles="1" noChangeArrowheads="1" noChangeShapeType="1" noTextEdit="1"/>
              </p:cNvSpPr>
              <p:nvPr/>
            </p:nvSpPr>
            <p:spPr>
              <a:xfrm>
                <a:off x="8345165" y="4405075"/>
                <a:ext cx="599075" cy="253018"/>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8" name="Rectangle 47">
                <a:extLst>
                  <a:ext uri="{FF2B5EF4-FFF2-40B4-BE49-F238E27FC236}">
                    <a16:creationId xmlns:a16="http://schemas.microsoft.com/office/drawing/2014/main" id="{C27A723A-9CC4-409D-A97B-8883CF3B0085}"/>
                  </a:ext>
                </a:extLst>
              </p:cNvPr>
              <p:cNvSpPr/>
              <p:nvPr/>
            </p:nvSpPr>
            <p:spPr>
              <a:xfrm>
                <a:off x="5040878" y="4405075"/>
                <a:ext cx="586250" cy="25301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000" i="1" smtClean="0">
                              <a:latin typeface="Cambria Math" panose="02040503050406030204" pitchFamily="18" charset="0"/>
                            </a:rPr>
                          </m:ctrlPr>
                        </m:sSubPr>
                        <m:e>
                          <m:r>
                            <a:rPr lang="en-US" sz="1000" i="1">
                              <a:latin typeface="Cambria Math" panose="02040503050406030204" pitchFamily="18" charset="0"/>
                            </a:rPr>
                            <m:t>𝑥</m:t>
                          </m:r>
                        </m:e>
                        <m:sub>
                          <m:r>
                            <m:rPr>
                              <m:sty m:val="p"/>
                            </m:rPr>
                            <a:rPr lang="en-US" sz="1000">
                              <a:latin typeface="Cambria Math" panose="02040503050406030204" pitchFamily="18" charset="0"/>
                            </a:rPr>
                            <m:t>Gr</m:t>
                          </m:r>
                          <m:r>
                            <a:rPr lang="en-US" sz="1000">
                              <a:latin typeface="Cambria Math" panose="02040503050406030204" pitchFamily="18" charset="0"/>
                            </a:rPr>
                            <m:t>,</m:t>
                          </m:r>
                          <m:r>
                            <m:rPr>
                              <m:sty m:val="p"/>
                            </m:rPr>
                            <a:rPr lang="en-US" sz="1000">
                              <a:latin typeface="Cambria Math" panose="02040503050406030204" pitchFamily="18" charset="0"/>
                            </a:rPr>
                            <m:t>min</m:t>
                          </m:r>
                        </m:sub>
                      </m:sSub>
                    </m:oMath>
                  </m:oMathPara>
                </a14:m>
                <a:endParaRPr lang="en-SE" sz="1000" dirty="0"/>
              </a:p>
            </p:txBody>
          </p:sp>
        </mc:Choice>
        <mc:Fallback xmlns="">
          <p:sp>
            <p:nvSpPr>
              <p:cNvPr id="48" name="Rectangle 47">
                <a:extLst>
                  <a:ext uri="{FF2B5EF4-FFF2-40B4-BE49-F238E27FC236}">
                    <a16:creationId xmlns:a16="http://schemas.microsoft.com/office/drawing/2014/main" id="{C27A723A-9CC4-409D-A97B-8883CF3B0085}"/>
                  </a:ext>
                </a:extLst>
              </p:cNvPr>
              <p:cNvSpPr>
                <a:spLocks noRot="1" noChangeAspect="1" noMove="1" noResize="1" noEditPoints="1" noAdjustHandles="1" noChangeArrowheads="1" noChangeShapeType="1" noTextEdit="1"/>
              </p:cNvSpPr>
              <p:nvPr/>
            </p:nvSpPr>
            <p:spPr>
              <a:xfrm>
                <a:off x="5040878" y="4405075"/>
                <a:ext cx="586250" cy="253018"/>
              </a:xfrm>
              <a:prstGeom prst="rect">
                <a:avLst/>
              </a:prstGeom>
              <a:blipFill>
                <a:blip r:embed="rId7"/>
                <a:stretch>
                  <a:fillRect/>
                </a:stretch>
              </a:blipFill>
            </p:spPr>
            <p:txBody>
              <a:bodyPr/>
              <a:lstStyle/>
              <a:p>
                <a:r>
                  <a:rPr lang="en-US">
                    <a:noFill/>
                  </a:rPr>
                  <a:t> </a:t>
                </a:r>
              </a:p>
            </p:txBody>
          </p:sp>
        </mc:Fallback>
      </mc:AlternateContent>
      <p:cxnSp>
        <p:nvCxnSpPr>
          <p:cNvPr id="49" name="Straight Connector 48">
            <a:extLst>
              <a:ext uri="{FF2B5EF4-FFF2-40B4-BE49-F238E27FC236}">
                <a16:creationId xmlns:a16="http://schemas.microsoft.com/office/drawing/2014/main" id="{C8F7764C-8F36-4F1D-A5A4-278C64476DC0}"/>
              </a:ext>
            </a:extLst>
          </p:cNvPr>
          <p:cNvCxnSpPr>
            <a:cxnSpLocks/>
          </p:cNvCxnSpPr>
          <p:nvPr/>
        </p:nvCxnSpPr>
        <p:spPr>
          <a:xfrm>
            <a:off x="8345165" y="3304318"/>
            <a:ext cx="0" cy="724274"/>
          </a:xfrm>
          <a:prstGeom prst="line">
            <a:avLst/>
          </a:prstGeom>
          <a:ln w="12700">
            <a:solidFill>
              <a:schemeClr val="accent6"/>
            </a:solidFill>
            <a:prstDash val="sys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0" name="Rectangle 49">
                <a:extLst>
                  <a:ext uri="{FF2B5EF4-FFF2-40B4-BE49-F238E27FC236}">
                    <a16:creationId xmlns:a16="http://schemas.microsoft.com/office/drawing/2014/main" id="{5A981BAA-D150-443D-9935-4CE1E505B23D}"/>
                  </a:ext>
                </a:extLst>
              </p:cNvPr>
              <p:cNvSpPr/>
              <p:nvPr/>
            </p:nvSpPr>
            <p:spPr>
              <a:xfrm>
                <a:off x="8039912" y="3027490"/>
                <a:ext cx="573426" cy="25301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000" i="1" smtClean="0">
                              <a:latin typeface="Cambria Math" panose="02040503050406030204" pitchFamily="18" charset="0"/>
                            </a:rPr>
                          </m:ctrlPr>
                        </m:sSubPr>
                        <m:e>
                          <m:r>
                            <a:rPr lang="en-US" sz="1000" i="1">
                              <a:latin typeface="Cambria Math" panose="02040503050406030204" pitchFamily="18" charset="0"/>
                            </a:rPr>
                            <m:t>𝑥</m:t>
                          </m:r>
                        </m:e>
                        <m:sub>
                          <m:r>
                            <m:rPr>
                              <m:sty m:val="p"/>
                            </m:rPr>
                            <a:rPr lang="en-US" sz="1000" b="0" i="0" smtClean="0">
                              <a:latin typeface="Cambria Math" panose="02040503050406030204" pitchFamily="18" charset="0"/>
                            </a:rPr>
                            <m:t>Si</m:t>
                          </m:r>
                          <m:r>
                            <a:rPr lang="en-US" sz="1000" b="0" i="0" smtClean="0">
                              <a:latin typeface="Cambria Math" panose="02040503050406030204" pitchFamily="18" charset="0"/>
                            </a:rPr>
                            <m:t>,</m:t>
                          </m:r>
                          <m:r>
                            <m:rPr>
                              <m:sty m:val="p"/>
                            </m:rPr>
                            <a:rPr lang="en-US" sz="1000">
                              <a:latin typeface="Cambria Math" panose="02040503050406030204" pitchFamily="18" charset="0"/>
                            </a:rPr>
                            <m:t>max</m:t>
                          </m:r>
                        </m:sub>
                      </m:sSub>
                    </m:oMath>
                  </m:oMathPara>
                </a14:m>
                <a:endParaRPr lang="en-SE" sz="1000" dirty="0"/>
              </a:p>
            </p:txBody>
          </p:sp>
        </mc:Choice>
        <mc:Fallback xmlns="">
          <p:sp>
            <p:nvSpPr>
              <p:cNvPr id="50" name="Rectangle 49">
                <a:extLst>
                  <a:ext uri="{FF2B5EF4-FFF2-40B4-BE49-F238E27FC236}">
                    <a16:creationId xmlns:a16="http://schemas.microsoft.com/office/drawing/2014/main" id="{5A981BAA-D150-443D-9935-4CE1E505B23D}"/>
                  </a:ext>
                </a:extLst>
              </p:cNvPr>
              <p:cNvSpPr>
                <a:spLocks noRot="1" noChangeAspect="1" noMove="1" noResize="1" noEditPoints="1" noAdjustHandles="1" noChangeArrowheads="1" noChangeShapeType="1" noTextEdit="1"/>
              </p:cNvSpPr>
              <p:nvPr/>
            </p:nvSpPr>
            <p:spPr>
              <a:xfrm>
                <a:off x="8039912" y="3027490"/>
                <a:ext cx="573426" cy="253018"/>
              </a:xfrm>
              <a:prstGeom prst="rect">
                <a:avLst/>
              </a:prstGeom>
              <a:blipFill>
                <a:blip r:embed="rId8"/>
                <a:stretch>
                  <a:fillRect/>
                </a:stretch>
              </a:blipFill>
            </p:spPr>
            <p:txBody>
              <a:bodyPr/>
              <a:lstStyle/>
              <a:p>
                <a:r>
                  <a:rPr lang="en-US">
                    <a:noFill/>
                  </a:rPr>
                  <a:t> </a:t>
                </a:r>
              </a:p>
            </p:txBody>
          </p:sp>
        </mc:Fallback>
      </mc:AlternateContent>
      <p:cxnSp>
        <p:nvCxnSpPr>
          <p:cNvPr id="51" name="Straight Connector 50">
            <a:extLst>
              <a:ext uri="{FF2B5EF4-FFF2-40B4-BE49-F238E27FC236}">
                <a16:creationId xmlns:a16="http://schemas.microsoft.com/office/drawing/2014/main" id="{24F67963-ACE3-4A3F-911E-111B5057B9A6}"/>
              </a:ext>
            </a:extLst>
          </p:cNvPr>
          <p:cNvCxnSpPr>
            <a:cxnSpLocks/>
          </p:cNvCxnSpPr>
          <p:nvPr/>
        </p:nvCxnSpPr>
        <p:spPr>
          <a:xfrm>
            <a:off x="5281436" y="1352550"/>
            <a:ext cx="0" cy="241376"/>
          </a:xfrm>
          <a:prstGeom prst="line">
            <a:avLst/>
          </a:prstGeom>
          <a:ln w="12700">
            <a:solidFill>
              <a:schemeClr val="accent6"/>
            </a:solidFill>
            <a:prstDash val="sys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2" name="Rectangle 51">
                <a:extLst>
                  <a:ext uri="{FF2B5EF4-FFF2-40B4-BE49-F238E27FC236}">
                    <a16:creationId xmlns:a16="http://schemas.microsoft.com/office/drawing/2014/main" id="{CB2D34D2-C09B-4497-808E-EFD34CB153B3}"/>
                  </a:ext>
                </a:extLst>
              </p:cNvPr>
              <p:cNvSpPr/>
              <p:nvPr/>
            </p:nvSpPr>
            <p:spPr>
              <a:xfrm>
                <a:off x="4997189" y="1128467"/>
                <a:ext cx="565411" cy="25301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000" i="1" smtClean="0">
                              <a:latin typeface="Cambria Math" panose="02040503050406030204" pitchFamily="18" charset="0"/>
                            </a:rPr>
                          </m:ctrlPr>
                        </m:sSubPr>
                        <m:e>
                          <m:r>
                            <a:rPr lang="en-US" sz="1000" i="1">
                              <a:latin typeface="Cambria Math" panose="02040503050406030204" pitchFamily="18" charset="0"/>
                            </a:rPr>
                            <m:t>𝑥</m:t>
                          </m:r>
                        </m:e>
                        <m:sub>
                          <m:r>
                            <m:rPr>
                              <m:sty m:val="p"/>
                            </m:rPr>
                            <a:rPr lang="en-US" sz="1000" b="0" i="0" smtClean="0">
                              <a:latin typeface="Cambria Math" panose="02040503050406030204" pitchFamily="18" charset="0"/>
                            </a:rPr>
                            <m:t>Si</m:t>
                          </m:r>
                          <m:r>
                            <a:rPr lang="en-US" sz="1000" b="0" i="0" smtClean="0">
                              <a:latin typeface="Cambria Math" panose="02040503050406030204" pitchFamily="18" charset="0"/>
                            </a:rPr>
                            <m:t>,</m:t>
                          </m:r>
                          <m:r>
                            <m:rPr>
                              <m:sty m:val="p"/>
                            </m:rPr>
                            <a:rPr lang="en-US" sz="1000">
                              <a:latin typeface="Cambria Math" panose="02040503050406030204" pitchFamily="18" charset="0"/>
                            </a:rPr>
                            <m:t>m</m:t>
                          </m:r>
                          <m:r>
                            <m:rPr>
                              <m:sty m:val="p"/>
                            </m:rPr>
                            <a:rPr lang="en-US" sz="1000" b="0" i="0" smtClean="0">
                              <a:latin typeface="Cambria Math" panose="02040503050406030204" pitchFamily="18" charset="0"/>
                            </a:rPr>
                            <m:t>in</m:t>
                          </m:r>
                        </m:sub>
                      </m:sSub>
                    </m:oMath>
                  </m:oMathPara>
                </a14:m>
                <a:endParaRPr lang="en-SE" sz="1000" dirty="0"/>
              </a:p>
            </p:txBody>
          </p:sp>
        </mc:Choice>
        <mc:Fallback xmlns="">
          <p:sp>
            <p:nvSpPr>
              <p:cNvPr id="52" name="Rectangle 51">
                <a:extLst>
                  <a:ext uri="{FF2B5EF4-FFF2-40B4-BE49-F238E27FC236}">
                    <a16:creationId xmlns:a16="http://schemas.microsoft.com/office/drawing/2014/main" id="{CB2D34D2-C09B-4497-808E-EFD34CB153B3}"/>
                  </a:ext>
                </a:extLst>
              </p:cNvPr>
              <p:cNvSpPr>
                <a:spLocks noRot="1" noChangeAspect="1" noMove="1" noResize="1" noEditPoints="1" noAdjustHandles="1" noChangeArrowheads="1" noChangeShapeType="1" noTextEdit="1"/>
              </p:cNvSpPr>
              <p:nvPr/>
            </p:nvSpPr>
            <p:spPr>
              <a:xfrm>
                <a:off x="4997189" y="1128467"/>
                <a:ext cx="565411" cy="253018"/>
              </a:xfrm>
              <a:prstGeom prst="rect">
                <a:avLst/>
              </a:prstGeom>
              <a:blipFill>
                <a:blip r:embed="rId9"/>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6506220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D699697F-37BD-4BD5-A7BE-467E1F659909}"/>
              </a:ext>
            </a:extLst>
          </p:cNvPr>
          <p:cNvPicPr>
            <a:picLocks noGrp="1" noChangeAspect="1"/>
          </p:cNvPicPr>
          <p:nvPr>
            <p:ph sz="quarter" idx="17"/>
          </p:nvPr>
        </p:nvPicPr>
        <p:blipFill>
          <a:blip r:embed="rId2"/>
          <a:stretch>
            <a:fillRect/>
          </a:stretch>
        </p:blipFill>
        <p:spPr>
          <a:xfrm>
            <a:off x="4860032" y="702604"/>
            <a:ext cx="2227762" cy="4546826"/>
          </a:xfrm>
          <a:prstGeom prst="rect">
            <a:avLst/>
          </a:prstGeom>
          <a:ln>
            <a:solidFill>
              <a:schemeClr val="bg2"/>
            </a:solidFill>
          </a:ln>
        </p:spPr>
      </p:pic>
      <p:sp>
        <p:nvSpPr>
          <p:cNvPr id="2" name="Title 1">
            <a:extLst>
              <a:ext uri="{FF2B5EF4-FFF2-40B4-BE49-F238E27FC236}">
                <a16:creationId xmlns:a16="http://schemas.microsoft.com/office/drawing/2014/main" id="{FD5F92DE-A09F-45D0-922E-425DDC754B4E}"/>
              </a:ext>
            </a:extLst>
          </p:cNvPr>
          <p:cNvSpPr>
            <a:spLocks noGrp="1"/>
          </p:cNvSpPr>
          <p:nvPr>
            <p:ph type="title"/>
          </p:nvPr>
        </p:nvSpPr>
        <p:spPr/>
        <p:txBody>
          <a:bodyPr/>
          <a:lstStyle/>
          <a:p>
            <a:r>
              <a:rPr lang="en-US" dirty="0"/>
              <a:t>Model Setup</a:t>
            </a:r>
            <a:endParaRPr lang="en-SE" dirty="0"/>
          </a:p>
        </p:txBody>
      </p:sp>
      <p:sp>
        <p:nvSpPr>
          <p:cNvPr id="4" name="Content Placeholder 3">
            <a:extLst>
              <a:ext uri="{FF2B5EF4-FFF2-40B4-BE49-F238E27FC236}">
                <a16:creationId xmlns:a16="http://schemas.microsoft.com/office/drawing/2014/main" id="{F833C833-A783-4E2D-B61D-77E785D8BF36}"/>
              </a:ext>
            </a:extLst>
          </p:cNvPr>
          <p:cNvSpPr>
            <a:spLocks noGrp="1"/>
          </p:cNvSpPr>
          <p:nvPr>
            <p:ph sz="half" idx="10"/>
          </p:nvPr>
        </p:nvSpPr>
        <p:spPr>
          <a:xfrm>
            <a:off x="457200" y="2076450"/>
            <a:ext cx="3200399" cy="2705100"/>
          </a:xfrm>
        </p:spPr>
        <p:txBody>
          <a:bodyPr>
            <a:normAutofit/>
          </a:bodyPr>
          <a:lstStyle/>
          <a:p>
            <a:pPr>
              <a:spcBef>
                <a:spcPts val="600"/>
              </a:spcBef>
            </a:pPr>
            <a:r>
              <a:rPr lang="en-US" sz="900" dirty="0"/>
              <a:t>The Si equilibrium potentials are defined under </a:t>
            </a:r>
            <a:r>
              <a:rPr lang="en-US" sz="900" i="1" dirty="0"/>
              <a:t>Definitions</a:t>
            </a:r>
            <a:r>
              <a:rPr lang="en-US" sz="900" dirty="0"/>
              <a:t>.</a:t>
            </a:r>
            <a:endParaRPr lang="en-US" sz="900" i="1" dirty="0"/>
          </a:p>
          <a:p>
            <a:pPr>
              <a:spcBef>
                <a:spcPts val="600"/>
              </a:spcBef>
            </a:pPr>
            <a:r>
              <a:rPr lang="en-US" sz="900" dirty="0"/>
              <a:t>The Gr intercalation is defined in the </a:t>
            </a:r>
            <a:r>
              <a:rPr lang="en-US" sz="900" i="1" dirty="0"/>
              <a:t>Porous Electrode</a:t>
            </a:r>
            <a:r>
              <a:rPr lang="en-US" sz="900" dirty="0"/>
              <a:t> node, and the Si intercalation is defined in the </a:t>
            </a:r>
            <a:r>
              <a:rPr lang="en-US" sz="900" i="1" dirty="0"/>
              <a:t>Additional Porous Electrode Material</a:t>
            </a:r>
            <a:r>
              <a:rPr lang="en-US" sz="900" dirty="0"/>
              <a:t> node, both in the </a:t>
            </a:r>
            <a:r>
              <a:rPr lang="en-US" sz="900" i="1" dirty="0"/>
              <a:t>Lithium-Ion Battery</a:t>
            </a:r>
            <a:r>
              <a:rPr lang="en-US" sz="900" dirty="0"/>
              <a:t> interface. </a:t>
            </a:r>
          </a:p>
          <a:p>
            <a:pPr>
              <a:spcBef>
                <a:spcPts val="600"/>
              </a:spcBef>
            </a:pPr>
            <a:r>
              <a:rPr lang="en-US" sz="900" dirty="0"/>
              <a:t>The </a:t>
            </a:r>
            <a:r>
              <a:rPr lang="en-US" sz="900" i="1" dirty="0"/>
              <a:t>Coefficient Form PDE</a:t>
            </a:r>
            <a:r>
              <a:rPr lang="en-US" sz="900" dirty="0"/>
              <a:t> interface defines the memory variable </a:t>
            </a:r>
            <a:r>
              <a:rPr lang="en-US" sz="900" i="1" dirty="0"/>
              <a:t>S</a:t>
            </a:r>
            <a:r>
              <a:rPr lang="en-US" sz="900" dirty="0"/>
              <a:t>.</a:t>
            </a:r>
            <a:endParaRPr lang="en-US" sz="900" i="1" dirty="0"/>
          </a:p>
          <a:p>
            <a:pPr>
              <a:spcBef>
                <a:spcPts val="600"/>
              </a:spcBef>
            </a:pPr>
            <a:r>
              <a:rPr lang="en-US" sz="900" dirty="0"/>
              <a:t>The </a:t>
            </a:r>
            <a:r>
              <a:rPr lang="en-US" sz="900" i="1" dirty="0"/>
              <a:t>Events</a:t>
            </a:r>
            <a:r>
              <a:rPr lang="en-US" sz="900" dirty="0"/>
              <a:t> and </a:t>
            </a:r>
            <a:r>
              <a:rPr lang="en-US" sz="900" i="1" dirty="0"/>
              <a:t>Global ODEs</a:t>
            </a:r>
            <a:r>
              <a:rPr lang="en-US" sz="900" dirty="0"/>
              <a:t> nodes are used for charge–discharge control and charge and energy integrations.</a:t>
            </a:r>
          </a:p>
          <a:p>
            <a:pPr>
              <a:spcBef>
                <a:spcPts val="600"/>
              </a:spcBef>
            </a:pPr>
            <a:r>
              <a:rPr lang="en-US" sz="900" dirty="0"/>
              <a:t>A </a:t>
            </a:r>
            <a:r>
              <a:rPr lang="en-US" sz="900" i="1" dirty="0"/>
              <a:t>Parametric Sweep</a:t>
            </a:r>
            <a:r>
              <a:rPr lang="en-US" sz="900" dirty="0"/>
              <a:t> is run for a range of Si–Gr blends </a:t>
            </a:r>
            <a:br>
              <a:rPr lang="en-US" sz="900" dirty="0"/>
            </a:br>
            <a:r>
              <a:rPr lang="en-US" sz="900" dirty="0"/>
              <a:t>and C-rates:</a:t>
            </a:r>
          </a:p>
          <a:p>
            <a:pPr lvl="1">
              <a:spcBef>
                <a:spcPts val="300"/>
              </a:spcBef>
            </a:pPr>
            <a:r>
              <a:rPr lang="en-US" sz="700" dirty="0"/>
              <a:t>Complete lithiation–</a:t>
            </a:r>
            <a:r>
              <a:rPr lang="en-US" sz="700" dirty="0" err="1"/>
              <a:t>delithiation</a:t>
            </a:r>
            <a:r>
              <a:rPr lang="en-US" sz="700" dirty="0"/>
              <a:t> cycle simulated between the potential limits (0.95–0.075 V).</a:t>
            </a:r>
          </a:p>
        </p:txBody>
      </p:sp>
    </p:spTree>
    <p:extLst>
      <p:ext uri="{BB962C8B-B14F-4D97-AF65-F5344CB8AC3E}">
        <p14:creationId xmlns:p14="http://schemas.microsoft.com/office/powerpoint/2010/main" val="9323680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DB0AB3A3-EE91-4488-B56D-ADE9D0D0FF72}"/>
              </a:ext>
            </a:extLst>
          </p:cNvPr>
          <p:cNvSpPr>
            <a:spLocks noGrp="1"/>
          </p:cNvSpPr>
          <p:nvPr>
            <p:ph type="body" idx="1"/>
          </p:nvPr>
        </p:nvSpPr>
        <p:spPr/>
        <p:txBody>
          <a:bodyPr>
            <a:normAutofit/>
          </a:bodyPr>
          <a:lstStyle/>
          <a:p>
            <a:r>
              <a:rPr lang="en-US" sz="1400" dirty="0"/>
              <a:t>0.1 C Charge–Discharge Cycle</a:t>
            </a:r>
            <a:endParaRPr lang="en-SE" sz="1400" dirty="0"/>
          </a:p>
        </p:txBody>
      </p:sp>
      <p:sp>
        <p:nvSpPr>
          <p:cNvPr id="6" name="Text Placeholder 5">
            <a:extLst>
              <a:ext uri="{FF2B5EF4-FFF2-40B4-BE49-F238E27FC236}">
                <a16:creationId xmlns:a16="http://schemas.microsoft.com/office/drawing/2014/main" id="{9D31B8FF-103F-4C08-B61E-28C4A9FA544F}"/>
              </a:ext>
            </a:extLst>
          </p:cNvPr>
          <p:cNvSpPr>
            <a:spLocks noGrp="1"/>
          </p:cNvSpPr>
          <p:nvPr>
            <p:ph type="body" sz="quarter" idx="3"/>
          </p:nvPr>
        </p:nvSpPr>
        <p:spPr/>
        <p:txBody>
          <a:bodyPr>
            <a:normAutofit/>
          </a:bodyPr>
          <a:lstStyle/>
          <a:p>
            <a:r>
              <a:rPr lang="en-US" sz="1400" dirty="0"/>
              <a:t>1 C Charge–Discharge Cycle</a:t>
            </a:r>
            <a:endParaRPr lang="en-SE" sz="1400" dirty="0"/>
          </a:p>
        </p:txBody>
      </p:sp>
      <p:sp>
        <p:nvSpPr>
          <p:cNvPr id="2" name="Title 1">
            <a:extLst>
              <a:ext uri="{FF2B5EF4-FFF2-40B4-BE49-F238E27FC236}">
                <a16:creationId xmlns:a16="http://schemas.microsoft.com/office/drawing/2014/main" id="{5CC7952C-B02E-4E33-9760-8775B997F4B4}"/>
              </a:ext>
            </a:extLst>
          </p:cNvPr>
          <p:cNvSpPr>
            <a:spLocks noGrp="1"/>
          </p:cNvSpPr>
          <p:nvPr>
            <p:ph type="title"/>
          </p:nvPr>
        </p:nvSpPr>
        <p:spPr/>
        <p:txBody>
          <a:bodyPr/>
          <a:lstStyle/>
          <a:p>
            <a:r>
              <a:rPr lang="en-US" dirty="0"/>
              <a:t>Results: Electrode Voltage vs. SOC</a:t>
            </a:r>
            <a:endParaRPr lang="en-SE" dirty="0"/>
          </a:p>
        </p:txBody>
      </p:sp>
      <p:pic>
        <p:nvPicPr>
          <p:cNvPr id="7" name="Content Placeholder 6">
            <a:extLst>
              <a:ext uri="{FF2B5EF4-FFF2-40B4-BE49-F238E27FC236}">
                <a16:creationId xmlns:a16="http://schemas.microsoft.com/office/drawing/2014/main" id="{FDD0F729-DCC1-40F1-8D7B-57B7792AEF94}"/>
              </a:ext>
            </a:extLst>
          </p:cNvPr>
          <p:cNvPicPr>
            <a:picLocks noGrp="1" noChangeAspect="1"/>
          </p:cNvPicPr>
          <p:nvPr>
            <p:ph sz="half" idx="2"/>
          </p:nvPr>
        </p:nvPicPr>
        <p:blipFill>
          <a:blip r:embed="rId2"/>
          <a:stretch>
            <a:fillRect/>
          </a:stretch>
        </p:blipFill>
        <p:spPr>
          <a:xfrm>
            <a:off x="458788" y="2008584"/>
            <a:ext cx="4041775" cy="3031331"/>
          </a:xfrm>
          <a:prstGeom prst="rect">
            <a:avLst/>
          </a:prstGeom>
        </p:spPr>
      </p:pic>
      <p:pic>
        <p:nvPicPr>
          <p:cNvPr id="10" name="Content Placeholder 9">
            <a:extLst>
              <a:ext uri="{FF2B5EF4-FFF2-40B4-BE49-F238E27FC236}">
                <a16:creationId xmlns:a16="http://schemas.microsoft.com/office/drawing/2014/main" id="{F04822A2-2DC8-4265-AAA6-AC5729B233B9}"/>
              </a:ext>
            </a:extLst>
          </p:cNvPr>
          <p:cNvPicPr>
            <a:picLocks noGrp="1" noChangeAspect="1"/>
          </p:cNvPicPr>
          <p:nvPr>
            <p:ph sz="quarter" idx="4"/>
          </p:nvPr>
        </p:nvPicPr>
        <p:blipFill>
          <a:blip r:embed="rId3"/>
          <a:stretch>
            <a:fillRect/>
          </a:stretch>
        </p:blipFill>
        <p:spPr>
          <a:xfrm>
            <a:off x="4719638" y="2007989"/>
            <a:ext cx="4043362" cy="3032521"/>
          </a:xfrm>
          <a:prstGeom prst="rect">
            <a:avLst/>
          </a:prstGeom>
        </p:spPr>
      </p:pic>
    </p:spTree>
    <p:extLst>
      <p:ext uri="{BB962C8B-B14F-4D97-AF65-F5344CB8AC3E}">
        <p14:creationId xmlns:p14="http://schemas.microsoft.com/office/powerpoint/2010/main" val="38190764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40D944F-C423-4DE3-A3C2-3B5765A69643}"/>
              </a:ext>
            </a:extLst>
          </p:cNvPr>
          <p:cNvSpPr>
            <a:spLocks noGrp="1"/>
          </p:cNvSpPr>
          <p:nvPr>
            <p:ph type="body" idx="1"/>
          </p:nvPr>
        </p:nvSpPr>
        <p:spPr/>
        <p:txBody>
          <a:bodyPr>
            <a:normAutofit/>
          </a:bodyPr>
          <a:lstStyle/>
          <a:p>
            <a:r>
              <a:rPr lang="en-US" sz="1400" dirty="0"/>
              <a:t>Electrode-Averaged Lithiation Levels</a:t>
            </a:r>
            <a:endParaRPr lang="en-SE" sz="1400" dirty="0"/>
          </a:p>
        </p:txBody>
      </p:sp>
      <p:sp>
        <p:nvSpPr>
          <p:cNvPr id="6" name="Text Placeholder 5">
            <a:extLst>
              <a:ext uri="{FF2B5EF4-FFF2-40B4-BE49-F238E27FC236}">
                <a16:creationId xmlns:a16="http://schemas.microsoft.com/office/drawing/2014/main" id="{CC262C26-018E-46C6-A01A-9E096A315FDE}"/>
              </a:ext>
            </a:extLst>
          </p:cNvPr>
          <p:cNvSpPr>
            <a:spLocks noGrp="1"/>
          </p:cNvSpPr>
          <p:nvPr>
            <p:ph type="body" sz="quarter" idx="3"/>
          </p:nvPr>
        </p:nvSpPr>
        <p:spPr/>
        <p:txBody>
          <a:bodyPr>
            <a:normAutofit/>
          </a:bodyPr>
          <a:lstStyle/>
          <a:p>
            <a:r>
              <a:rPr lang="en-US" sz="1400" dirty="0"/>
              <a:t>Memory Variable</a:t>
            </a:r>
            <a:endParaRPr lang="en-SE" sz="1400" dirty="0"/>
          </a:p>
        </p:txBody>
      </p:sp>
      <p:sp>
        <p:nvSpPr>
          <p:cNvPr id="2" name="Title 1">
            <a:extLst>
              <a:ext uri="{FF2B5EF4-FFF2-40B4-BE49-F238E27FC236}">
                <a16:creationId xmlns:a16="http://schemas.microsoft.com/office/drawing/2014/main" id="{5CC7952C-B02E-4E33-9760-8775B997F4B4}"/>
              </a:ext>
            </a:extLst>
          </p:cNvPr>
          <p:cNvSpPr>
            <a:spLocks noGrp="1"/>
          </p:cNvSpPr>
          <p:nvPr>
            <p:ph type="title"/>
          </p:nvPr>
        </p:nvSpPr>
        <p:spPr/>
        <p:txBody>
          <a:bodyPr/>
          <a:lstStyle/>
          <a:p>
            <a:r>
              <a:rPr lang="en-US" dirty="0"/>
              <a:t>Results: Lithiation Levels and Memory Variable at 0.1 C</a:t>
            </a:r>
            <a:endParaRPr lang="en-SE" dirty="0"/>
          </a:p>
        </p:txBody>
      </p:sp>
      <p:pic>
        <p:nvPicPr>
          <p:cNvPr id="14" name="Content Placeholder 13">
            <a:extLst>
              <a:ext uri="{FF2B5EF4-FFF2-40B4-BE49-F238E27FC236}">
                <a16:creationId xmlns:a16="http://schemas.microsoft.com/office/drawing/2014/main" id="{64F19C7B-4020-4D93-82F4-2C68E8E3E937}"/>
              </a:ext>
            </a:extLst>
          </p:cNvPr>
          <p:cNvPicPr>
            <a:picLocks noGrp="1" noChangeAspect="1"/>
          </p:cNvPicPr>
          <p:nvPr>
            <p:ph sz="half" idx="2"/>
          </p:nvPr>
        </p:nvPicPr>
        <p:blipFill>
          <a:blip r:embed="rId2"/>
          <a:stretch>
            <a:fillRect/>
          </a:stretch>
        </p:blipFill>
        <p:spPr>
          <a:xfrm>
            <a:off x="458788" y="2008584"/>
            <a:ext cx="4041775" cy="3031331"/>
          </a:xfrm>
          <a:prstGeom prst="rect">
            <a:avLst/>
          </a:prstGeom>
        </p:spPr>
      </p:pic>
      <p:pic>
        <p:nvPicPr>
          <p:cNvPr id="18" name="Content Placeholder 17">
            <a:extLst>
              <a:ext uri="{FF2B5EF4-FFF2-40B4-BE49-F238E27FC236}">
                <a16:creationId xmlns:a16="http://schemas.microsoft.com/office/drawing/2014/main" id="{9330D793-85C0-43E3-AA39-F9DFE55C7E16}"/>
              </a:ext>
            </a:extLst>
          </p:cNvPr>
          <p:cNvPicPr>
            <a:picLocks noGrp="1" noChangeAspect="1"/>
          </p:cNvPicPr>
          <p:nvPr>
            <p:ph sz="quarter" idx="4"/>
          </p:nvPr>
        </p:nvPicPr>
        <p:blipFill>
          <a:blip r:embed="rId3"/>
          <a:stretch>
            <a:fillRect/>
          </a:stretch>
        </p:blipFill>
        <p:spPr>
          <a:xfrm>
            <a:off x="4719638" y="2007989"/>
            <a:ext cx="4043362" cy="3032521"/>
          </a:xfrm>
          <a:prstGeom prst="rect">
            <a:avLst/>
          </a:prstGeom>
        </p:spPr>
      </p:pic>
    </p:spTree>
    <p:extLst>
      <p:ext uri="{BB962C8B-B14F-4D97-AF65-F5344CB8AC3E}">
        <p14:creationId xmlns:p14="http://schemas.microsoft.com/office/powerpoint/2010/main" val="3613652583"/>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iGr_hysteresis.potx" id="{53D45E10-E845-4D81-B256-69E29988DC80}" vid="{C65CF6E7-4829-4E24-9111-A8FDB9CCEEC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2561</TotalTime>
  <Words>762</Words>
  <Application>Microsoft Office PowerPoint</Application>
  <PresentationFormat>On-screen Show (16:9)</PresentationFormat>
  <Paragraphs>91</Paragraphs>
  <Slides>15</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Lato Black</vt:lpstr>
      <vt:lpstr>Lato Light</vt:lpstr>
      <vt:lpstr>Wingdings</vt:lpstr>
      <vt:lpstr>Lato</vt:lpstr>
      <vt:lpstr>Cambria</vt:lpstr>
      <vt:lpstr>Arial</vt:lpstr>
      <vt:lpstr>Cambria Math</vt:lpstr>
      <vt:lpstr>comsol-slide-template-NEW</vt:lpstr>
      <vt:lpstr>Silicon-Graphite Blended Electrode with Thermodynamic Voltage Hysteresis</vt:lpstr>
      <vt:lpstr>Background</vt:lpstr>
      <vt:lpstr>Geometry</vt:lpstr>
      <vt:lpstr>Equilibrium Potentials</vt:lpstr>
      <vt:lpstr>Memory-Hysteresis Variable S</vt:lpstr>
      <vt:lpstr>Electrode Capacity and Thickness</vt:lpstr>
      <vt:lpstr>Model Setup</vt:lpstr>
      <vt:lpstr>Results: Electrode Voltage vs. SOC</vt:lpstr>
      <vt:lpstr>Results: Lithiation Levels and Memory Variable at 0.1 C</vt:lpstr>
      <vt:lpstr>Results: Lithiation Levels and Memory Variable at 1 C</vt:lpstr>
      <vt:lpstr>Energy Density Measures</vt:lpstr>
      <vt:lpstr>Results: Energy Densities</vt:lpstr>
      <vt:lpstr>Summary of Results</vt:lpstr>
      <vt:lpstr>References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COMSOL Slide Template Guidelines</dc:title>
  <dc:creator>Microsoft Office User</dc:creator>
  <cp:lastModifiedBy>Tommy Zavalis</cp:lastModifiedBy>
  <cp:revision>22</cp:revision>
  <dcterms:created xsi:type="dcterms:W3CDTF">2023-01-13T14:51:06Z</dcterms:created>
  <dcterms:modified xsi:type="dcterms:W3CDTF">2023-06-05T10:28:51Z</dcterms:modified>
</cp:coreProperties>
</file>