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5" r:id="rId2"/>
    <p:sldId id="272" r:id="rId3"/>
    <p:sldId id="273" r:id="rId4"/>
    <p:sldId id="265" r:id="rId5"/>
    <p:sldId id="260" r:id="rId6"/>
    <p:sldId id="276" r:id="rId7"/>
    <p:sldId id="270" r:id="rId8"/>
    <p:sldId id="264" r:id="rId9"/>
    <p:sldId id="268" r:id="rId10"/>
    <p:sldId id="271" r:id="rId11"/>
    <p:sldId id="282" r:id="rId12"/>
    <p:sldId id="278" r:id="rId13"/>
    <p:sldId id="274" r:id="rId14"/>
    <p:sldId id="27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909"/>
    <a:srgbClr val="B4B4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2" d="100"/>
          <a:sy n="122" d="100"/>
        </p:scale>
        <p:origin x="114" y="24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A29A3A-4BD6-4241-A539-F94BA78B14AA}" type="datetimeFigureOut">
              <a:rPr lang="en-US" smtClean="0"/>
              <a:t>4/14/2023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5F43CD-6E7A-4179-A9F0-5719B103F700}" type="slidenum">
              <a:rPr lang="en-US" smtClean="0"/>
              <a:t>‹#›</a:t>
            </a:fld>
            <a:endParaRPr lang="en-US"/>
          </a:p>
        </p:txBody>
      </p:sp>
    </p:spTree>
    <p:extLst>
      <p:ext uri="{BB962C8B-B14F-4D97-AF65-F5344CB8AC3E}">
        <p14:creationId xmlns:p14="http://schemas.microsoft.com/office/powerpoint/2010/main" val="1394558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5F43CD-6E7A-4179-A9F0-5719B103F700}" type="slidenum">
              <a:rPr lang="en-US" smtClean="0"/>
              <a:t>13</a:t>
            </a:fld>
            <a:endParaRPr lang="en-US"/>
          </a:p>
        </p:txBody>
      </p:sp>
    </p:spTree>
    <p:extLst>
      <p:ext uri="{BB962C8B-B14F-4D97-AF65-F5344CB8AC3E}">
        <p14:creationId xmlns:p14="http://schemas.microsoft.com/office/powerpoint/2010/main" val="92411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5F43CD-6E7A-4179-A9F0-5719B103F700}" type="slidenum">
              <a:rPr lang="en-US" smtClean="0"/>
              <a:t>14</a:t>
            </a:fld>
            <a:endParaRPr lang="en-US"/>
          </a:p>
        </p:txBody>
      </p:sp>
    </p:spTree>
    <p:extLst>
      <p:ext uri="{BB962C8B-B14F-4D97-AF65-F5344CB8AC3E}">
        <p14:creationId xmlns:p14="http://schemas.microsoft.com/office/powerpoint/2010/main" val="186784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4290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42215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56208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43770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55101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4530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65225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77180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586774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91379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426266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603292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04256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83548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997044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1581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185430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195054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6130220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9602168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1311663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2102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7842292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1182340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8574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959412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0366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34318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86958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04508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544646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174501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6994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9982101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70291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454977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743952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74185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69683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53073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94120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259369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12711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11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0262245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840126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93943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25129912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298058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3217503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3265171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73081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40122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48049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5209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54782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75782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49167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comsol.com/model/plasmonic-wire-grating-wave-optics-14705"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076CA1-BA36-4CC7-8FDC-50C539F6016B}"/>
              </a:ext>
            </a:extLst>
          </p:cNvPr>
          <p:cNvSpPr>
            <a:spLocks noGrp="1"/>
          </p:cNvSpPr>
          <p:nvPr>
            <p:ph type="title"/>
          </p:nvPr>
        </p:nvSpPr>
        <p:spPr/>
        <p:txBody>
          <a:bodyPr/>
          <a:lstStyle/>
          <a:p>
            <a:r>
              <a:rPr lang="en-US" dirty="0"/>
              <a:t>Gaussian beam illumination of a periodic structure</a:t>
            </a:r>
          </a:p>
        </p:txBody>
      </p:sp>
      <p:pic>
        <p:nvPicPr>
          <p:cNvPr id="6" name="Content Placeholder 3">
            <a:extLst>
              <a:ext uri="{FF2B5EF4-FFF2-40B4-BE49-F238E27FC236}">
                <a16:creationId xmlns:a16="http://schemas.microsoft.com/office/drawing/2014/main" id="{8828EBCB-EDEB-4B53-8A9C-3FF4EE881F3E}"/>
              </a:ext>
            </a:extLst>
          </p:cNvPr>
          <p:cNvPicPr>
            <a:picLocks noGrp="1" noChangeAspect="1"/>
          </p:cNvPicPr>
          <p:nvPr>
            <p:ph idx="1"/>
          </p:nvPr>
        </p:nvPicPr>
        <p:blipFill>
          <a:blip r:embed="rId2"/>
          <a:stretch>
            <a:fillRect/>
          </a:stretch>
        </p:blipFill>
        <p:spPr>
          <a:xfrm>
            <a:off x="609600" y="1889771"/>
            <a:ext cx="11074400" cy="4780257"/>
          </a:xfrm>
          <a:prstGeom prst="rect">
            <a:avLst/>
          </a:prstGeom>
        </p:spPr>
      </p:pic>
    </p:spTree>
    <p:extLst>
      <p:ext uri="{BB962C8B-B14F-4D97-AF65-F5344CB8AC3E}">
        <p14:creationId xmlns:p14="http://schemas.microsoft.com/office/powerpoint/2010/main" val="313642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D6CFB23-5D35-4095-87B0-BE95C42D7D6B}"/>
              </a:ext>
            </a:extLst>
          </p:cNvPr>
          <p:cNvSpPr>
            <a:spLocks noGrp="1"/>
          </p:cNvSpPr>
          <p:nvPr>
            <p:ph type="title"/>
          </p:nvPr>
        </p:nvSpPr>
        <p:spPr/>
        <p:txBody>
          <a:bodyPr/>
          <a:lstStyle/>
          <a:p>
            <a:r>
              <a:rPr lang="en-US" dirty="0"/>
              <a:t>Results (1/2)</a:t>
            </a:r>
          </a:p>
        </p:txBody>
      </p:sp>
      <p:sp>
        <p:nvSpPr>
          <p:cNvPr id="6" name="Content Placeholder 5">
            <a:extLst>
              <a:ext uri="{FF2B5EF4-FFF2-40B4-BE49-F238E27FC236}">
                <a16:creationId xmlns:a16="http://schemas.microsoft.com/office/drawing/2014/main" id="{F2C5EE92-EB5A-42ED-AA4D-A0ED84282FCE}"/>
              </a:ext>
            </a:extLst>
          </p:cNvPr>
          <p:cNvSpPr>
            <a:spLocks noGrp="1"/>
          </p:cNvSpPr>
          <p:nvPr>
            <p:ph sz="half" idx="10"/>
          </p:nvPr>
        </p:nvSpPr>
        <p:spPr>
          <a:xfrm>
            <a:off x="609601" y="2159000"/>
            <a:ext cx="4439137" cy="4216400"/>
          </a:xfrm>
        </p:spPr>
        <p:txBody>
          <a:bodyPr>
            <a:normAutofit/>
          </a:bodyPr>
          <a:lstStyle/>
          <a:p>
            <a:r>
              <a:rPr lang="en-US" dirty="0"/>
              <a:t>Complex E-field and |E| are shown on the top and bottom, respectively</a:t>
            </a:r>
          </a:p>
          <a:p>
            <a:r>
              <a:rPr lang="en-US" dirty="0"/>
              <a:t>Diffraction orders and interference effects are clearly captured</a:t>
            </a:r>
          </a:p>
          <a:p>
            <a:r>
              <a:rPr lang="en-US" dirty="0"/>
              <a:t>Parameters</a:t>
            </a:r>
          </a:p>
          <a:p>
            <a:pPr lvl="1"/>
            <a:r>
              <a:rPr lang="en-US" dirty="0"/>
              <a:t>AOI = 20[deg]</a:t>
            </a:r>
          </a:p>
          <a:p>
            <a:pPr lvl="1"/>
            <a:r>
              <a:rPr lang="en-US" dirty="0"/>
              <a:t>w0 = 2*lam0</a:t>
            </a:r>
          </a:p>
          <a:p>
            <a:pPr lvl="1"/>
            <a:r>
              <a:rPr lang="en-US" dirty="0"/>
              <a:t>N = 60</a:t>
            </a:r>
          </a:p>
          <a:p>
            <a:r>
              <a:rPr lang="en-US" dirty="0"/>
              <a:t>Using the default settings for </a:t>
            </a:r>
            <a:r>
              <a:rPr lang="en-US" dirty="0" err="1"/>
              <a:t>dkt</a:t>
            </a:r>
            <a:r>
              <a:rPr lang="en-US" dirty="0"/>
              <a:t> and </a:t>
            </a:r>
            <a:r>
              <a:rPr lang="en-US" dirty="0" err="1"/>
              <a:t>ktMax</a:t>
            </a:r>
            <a:r>
              <a:rPr lang="en-US" dirty="0"/>
              <a:t>, this is accomplished in 39 simulations of the unit cell. </a:t>
            </a:r>
          </a:p>
          <a:p>
            <a:endParaRPr lang="en-US" dirty="0"/>
          </a:p>
        </p:txBody>
      </p:sp>
      <p:sp>
        <p:nvSpPr>
          <p:cNvPr id="8" name="Text Placeholder 7">
            <a:extLst>
              <a:ext uri="{FF2B5EF4-FFF2-40B4-BE49-F238E27FC236}">
                <a16:creationId xmlns:a16="http://schemas.microsoft.com/office/drawing/2014/main" id="{938D888C-4349-4A76-B0BB-73830B0D5E93}"/>
              </a:ext>
            </a:extLst>
          </p:cNvPr>
          <p:cNvSpPr>
            <a:spLocks noGrp="1"/>
          </p:cNvSpPr>
          <p:nvPr>
            <p:ph type="body" sz="quarter" idx="12"/>
          </p:nvPr>
        </p:nvSpPr>
        <p:spPr/>
        <p:txBody>
          <a:bodyPr/>
          <a:lstStyle/>
          <a:p>
            <a:endParaRPr lang="en-US"/>
          </a:p>
        </p:txBody>
      </p:sp>
      <p:pic>
        <p:nvPicPr>
          <p:cNvPr id="10" name="Picture 9">
            <a:extLst>
              <a:ext uri="{FF2B5EF4-FFF2-40B4-BE49-F238E27FC236}">
                <a16:creationId xmlns:a16="http://schemas.microsoft.com/office/drawing/2014/main" id="{3DBFEFD9-7502-4D6F-A238-C8112A7AB0B7}"/>
              </a:ext>
            </a:extLst>
          </p:cNvPr>
          <p:cNvPicPr>
            <a:picLocks noChangeAspect="1"/>
          </p:cNvPicPr>
          <p:nvPr/>
        </p:nvPicPr>
        <p:blipFill>
          <a:blip r:embed="rId2"/>
          <a:stretch>
            <a:fillRect/>
          </a:stretch>
        </p:blipFill>
        <p:spPr>
          <a:xfrm>
            <a:off x="5486399" y="666099"/>
            <a:ext cx="6400799" cy="2762901"/>
          </a:xfrm>
          <a:prstGeom prst="rect">
            <a:avLst/>
          </a:prstGeom>
        </p:spPr>
      </p:pic>
      <p:pic>
        <p:nvPicPr>
          <p:cNvPr id="11" name="Content Placeholder 10">
            <a:extLst>
              <a:ext uri="{FF2B5EF4-FFF2-40B4-BE49-F238E27FC236}">
                <a16:creationId xmlns:a16="http://schemas.microsoft.com/office/drawing/2014/main" id="{0D696DBD-6080-424A-81FD-443D5DFEF06B}"/>
              </a:ext>
            </a:extLst>
          </p:cNvPr>
          <p:cNvPicPr>
            <a:picLocks noGrp="1" noChangeAspect="1"/>
          </p:cNvPicPr>
          <p:nvPr>
            <p:ph sz="quarter" idx="11"/>
          </p:nvPr>
        </p:nvPicPr>
        <p:blipFill>
          <a:blip r:embed="rId3"/>
          <a:stretch>
            <a:fillRect/>
          </a:stretch>
        </p:blipFill>
        <p:spPr>
          <a:xfrm>
            <a:off x="5486400" y="3409299"/>
            <a:ext cx="6400800" cy="2762901"/>
          </a:xfrm>
          <a:prstGeom prst="rect">
            <a:avLst/>
          </a:prstGeom>
        </p:spPr>
      </p:pic>
    </p:spTree>
    <p:extLst>
      <p:ext uri="{BB962C8B-B14F-4D97-AF65-F5344CB8AC3E}">
        <p14:creationId xmlns:p14="http://schemas.microsoft.com/office/powerpoint/2010/main" val="2288113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73F5B-630F-43C0-934E-4436A6E9FBD6}"/>
              </a:ext>
            </a:extLst>
          </p:cNvPr>
          <p:cNvSpPr>
            <a:spLocks noGrp="1"/>
          </p:cNvSpPr>
          <p:nvPr>
            <p:ph type="title"/>
          </p:nvPr>
        </p:nvSpPr>
        <p:spPr/>
        <p:txBody>
          <a:bodyPr/>
          <a:lstStyle/>
          <a:p>
            <a:r>
              <a:rPr lang="en-US" dirty="0"/>
              <a:t>Results (2/2)</a:t>
            </a:r>
          </a:p>
        </p:txBody>
      </p:sp>
      <p:sp>
        <p:nvSpPr>
          <p:cNvPr id="4" name="Content Placeholder 3">
            <a:extLst>
              <a:ext uri="{FF2B5EF4-FFF2-40B4-BE49-F238E27FC236}">
                <a16:creationId xmlns:a16="http://schemas.microsoft.com/office/drawing/2014/main" id="{548929F0-48EB-4888-8AE4-537C7AAB7AC1}"/>
              </a:ext>
            </a:extLst>
          </p:cNvPr>
          <p:cNvSpPr>
            <a:spLocks noGrp="1"/>
          </p:cNvSpPr>
          <p:nvPr>
            <p:ph sz="half" idx="10"/>
          </p:nvPr>
        </p:nvSpPr>
        <p:spPr/>
        <p:txBody>
          <a:bodyPr>
            <a:normAutofit fontScale="70000" lnSpcReduction="20000"/>
          </a:bodyPr>
          <a:lstStyle/>
          <a:p>
            <a:r>
              <a:rPr lang="en-US" dirty="0"/>
              <a:t>The previous slide showed the E-field results, but often we want other evaluations like resistive losses and far-field.</a:t>
            </a:r>
          </a:p>
          <a:p>
            <a:r>
              <a:rPr lang="en-US" dirty="0"/>
              <a:t>Procedure</a:t>
            </a:r>
          </a:p>
          <a:p>
            <a:pPr lvl="1"/>
            <a:r>
              <a:rPr lang="en-US" dirty="0"/>
              <a:t>Add another “Electromagnetic Waves, Frequency Domain” interface and setting the Initial Values to </a:t>
            </a:r>
            <a:r>
              <a:rPr lang="en-US" dirty="0" err="1"/>
              <a:t>Esum</a:t>
            </a:r>
            <a:r>
              <a:rPr lang="en-US" dirty="0"/>
              <a:t>.</a:t>
            </a:r>
          </a:p>
          <a:p>
            <a:pPr lvl="1"/>
            <a:r>
              <a:rPr lang="en-US" dirty="0"/>
              <a:t>Add another study that solves the new interface.</a:t>
            </a:r>
          </a:p>
          <a:p>
            <a:pPr lvl="1"/>
            <a:r>
              <a:rPr lang="en-US" dirty="0"/>
              <a:t>Right click the study, and select “Get Initial Value”.</a:t>
            </a:r>
          </a:p>
          <a:p>
            <a:r>
              <a:rPr lang="en-US" dirty="0"/>
              <a:t>The results of this new study will now contain the desired variables derived from </a:t>
            </a:r>
            <a:r>
              <a:rPr lang="en-US" dirty="0" err="1"/>
              <a:t>Esum</a:t>
            </a:r>
            <a:r>
              <a:rPr lang="en-US" dirty="0"/>
              <a:t>.</a:t>
            </a:r>
          </a:p>
          <a:p>
            <a:r>
              <a:rPr lang="en-US" dirty="0"/>
              <a:t>Results</a:t>
            </a:r>
          </a:p>
          <a:p>
            <a:pPr lvl="1"/>
            <a:r>
              <a:rPr lang="en-US" dirty="0"/>
              <a:t>(Left) Resistive losses in the plasmonic wires.</a:t>
            </a:r>
          </a:p>
          <a:p>
            <a:pPr lvl="1"/>
            <a:r>
              <a:rPr lang="en-US" dirty="0"/>
              <a:t>(Right) Far-field results on the right.</a:t>
            </a:r>
          </a:p>
          <a:p>
            <a:pPr lvl="1"/>
            <a:r>
              <a:rPr lang="en-US" dirty="0"/>
              <a:t>Parameters are the same as the previous slide. Note that the substrate here is n=1 here so that the Far-Field Domain node can be used.</a:t>
            </a:r>
          </a:p>
        </p:txBody>
      </p:sp>
      <p:pic>
        <p:nvPicPr>
          <p:cNvPr id="20" name="Content Placeholder 19">
            <a:extLst>
              <a:ext uri="{FF2B5EF4-FFF2-40B4-BE49-F238E27FC236}">
                <a16:creationId xmlns:a16="http://schemas.microsoft.com/office/drawing/2014/main" id="{82B6024F-23CB-42FD-A4E1-AD421190B8FC}"/>
              </a:ext>
            </a:extLst>
          </p:cNvPr>
          <p:cNvPicPr>
            <a:picLocks noGrp="1" noChangeAspect="1"/>
          </p:cNvPicPr>
          <p:nvPr>
            <p:ph sz="quarter" idx="30"/>
          </p:nvPr>
        </p:nvPicPr>
        <p:blipFill>
          <a:blip r:embed="rId2"/>
          <a:stretch>
            <a:fillRect/>
          </a:stretch>
        </p:blipFill>
        <p:spPr>
          <a:xfrm>
            <a:off x="7978775" y="148752"/>
            <a:ext cx="4213225" cy="3233095"/>
          </a:xfrm>
          <a:prstGeom prst="rect">
            <a:avLst/>
          </a:prstGeom>
        </p:spPr>
      </p:pic>
      <p:pic>
        <p:nvPicPr>
          <p:cNvPr id="6" name="Content Placeholder 5">
            <a:extLst>
              <a:ext uri="{FF2B5EF4-FFF2-40B4-BE49-F238E27FC236}">
                <a16:creationId xmlns:a16="http://schemas.microsoft.com/office/drawing/2014/main" id="{F1DDD5AF-D886-4F3A-968C-F6379F9F5F02}"/>
              </a:ext>
            </a:extLst>
          </p:cNvPr>
          <p:cNvPicPr>
            <a:picLocks noGrp="1" noChangeAspect="1"/>
          </p:cNvPicPr>
          <p:nvPr>
            <p:ph sz="quarter" idx="29"/>
          </p:nvPr>
        </p:nvPicPr>
        <p:blipFill>
          <a:blip r:embed="rId3"/>
          <a:stretch>
            <a:fillRect/>
          </a:stretch>
        </p:blipFill>
        <p:spPr>
          <a:xfrm>
            <a:off x="980320" y="752830"/>
            <a:ext cx="5862560" cy="2447570"/>
          </a:xfrm>
          <a:prstGeom prst="rect">
            <a:avLst/>
          </a:prstGeom>
        </p:spPr>
      </p:pic>
    </p:spTree>
    <p:extLst>
      <p:ext uri="{BB962C8B-B14F-4D97-AF65-F5344CB8AC3E}">
        <p14:creationId xmlns:p14="http://schemas.microsoft.com/office/powerpoint/2010/main" val="2666770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618CE-644F-43A9-A769-A83590F97F94}"/>
              </a:ext>
            </a:extLst>
          </p:cNvPr>
          <p:cNvSpPr>
            <a:spLocks noGrp="1"/>
          </p:cNvSpPr>
          <p:nvPr>
            <p:ph type="title"/>
          </p:nvPr>
        </p:nvSpPr>
        <p:spPr/>
        <p:txBody>
          <a:bodyPr/>
          <a:lstStyle/>
          <a:p>
            <a:r>
              <a:rPr lang="en-US" dirty="0"/>
              <a:t>Validation</a:t>
            </a:r>
          </a:p>
        </p:txBody>
      </p:sp>
      <p:sp>
        <p:nvSpPr>
          <p:cNvPr id="4" name="Content Placeholder 3">
            <a:extLst>
              <a:ext uri="{FF2B5EF4-FFF2-40B4-BE49-F238E27FC236}">
                <a16:creationId xmlns:a16="http://schemas.microsoft.com/office/drawing/2014/main" id="{1D9B771B-A274-4705-9B4F-1671EE3AFC27}"/>
              </a:ext>
            </a:extLst>
          </p:cNvPr>
          <p:cNvSpPr>
            <a:spLocks noGrp="1"/>
          </p:cNvSpPr>
          <p:nvPr>
            <p:ph idx="1"/>
          </p:nvPr>
        </p:nvSpPr>
        <p:spPr/>
        <p:txBody>
          <a:bodyPr>
            <a:normAutofit fontScale="92500" lnSpcReduction="20000"/>
          </a:bodyPr>
          <a:lstStyle/>
          <a:p>
            <a:r>
              <a:rPr lang="en-US" dirty="0"/>
              <a:t>To validate this method, we can compare against two different approaches</a:t>
            </a:r>
          </a:p>
          <a:p>
            <a:pPr lvl="1"/>
            <a:r>
              <a:rPr lang="en-US" dirty="0"/>
              <a:t>Scattered field simulation</a:t>
            </a:r>
          </a:p>
          <a:p>
            <a:pPr lvl="1"/>
            <a:r>
              <a:rPr lang="en-US" dirty="0"/>
              <a:t>Full simulation of a beam</a:t>
            </a:r>
          </a:p>
          <a:p>
            <a:r>
              <a:rPr lang="en-US" dirty="0"/>
              <a:t>Scattered field</a:t>
            </a:r>
          </a:p>
          <a:p>
            <a:pPr lvl="1"/>
            <a:r>
              <a:rPr lang="en-US" dirty="0"/>
              <a:t>This is approach is easily implemented when the substrate index is set to n=1, so that only the scattering from the wires is considered.</a:t>
            </a:r>
            <a:endParaRPr lang="en-US" i="1" dirty="0"/>
          </a:p>
          <a:p>
            <a:pPr lvl="1"/>
            <a:r>
              <a:rPr lang="en-US" dirty="0"/>
              <a:t>Using the analytic Gaussian beam formulation - the function </a:t>
            </a:r>
            <a:r>
              <a:rPr lang="en-US" dirty="0" err="1"/>
              <a:t>Egb</a:t>
            </a:r>
            <a:r>
              <a:rPr lang="en-US" dirty="0"/>
              <a:t>(</a:t>
            </a:r>
            <a:r>
              <a:rPr lang="en-US" dirty="0" err="1"/>
              <a:t>r,z</a:t>
            </a:r>
            <a:r>
              <a:rPr lang="en-US" dirty="0"/>
              <a:t>) - this can be used as validation as long as the beam spot size is not too small. At that point the traditional beam formulation breaks down. With spot sizes of at least 5</a:t>
            </a:r>
            <a:r>
              <a:rPr lang="el-GR" dirty="0">
                <a:latin typeface="Calibri" panose="020F0502020204030204" pitchFamily="34" charset="0"/>
                <a:cs typeface="Calibri" panose="020F0502020204030204" pitchFamily="34" charset="0"/>
              </a:rPr>
              <a:t>λ</a:t>
            </a:r>
            <a:r>
              <a:rPr lang="en-US" dirty="0"/>
              <a:t>, the results agree as expected for a variety of AOIs.</a:t>
            </a:r>
          </a:p>
          <a:p>
            <a:pPr lvl="1"/>
            <a:r>
              <a:rPr lang="en-US" dirty="0"/>
              <a:t>The built-in Gaussian beam plane wave expansion can be used for any spot size, but only at AOI = 0. The agreement is excellent.</a:t>
            </a:r>
          </a:p>
          <a:p>
            <a:r>
              <a:rPr lang="en-US" dirty="0"/>
              <a:t>Full simulation of a beam</a:t>
            </a:r>
          </a:p>
          <a:p>
            <a:pPr lvl="1"/>
            <a:r>
              <a:rPr lang="en-US" dirty="0"/>
              <a:t>This is implemented with a Port exciting the Gaussian beam via the function </a:t>
            </a:r>
            <a:r>
              <a:rPr lang="en-US" dirty="0" err="1"/>
              <a:t>Egb</a:t>
            </a:r>
            <a:r>
              <a:rPr lang="en-US" dirty="0"/>
              <a:t>(</a:t>
            </a:r>
            <a:r>
              <a:rPr lang="en-US" dirty="0" err="1"/>
              <a:t>r,z</a:t>
            </a:r>
            <a:r>
              <a:rPr lang="en-US" dirty="0"/>
              <a:t>). This is approach is not recommended as it assumes the wave is coming from an infinite waveguide, but yields reasonable results against both the method presented here as well as the scattered field formulation for a variety of AOIs.</a:t>
            </a:r>
          </a:p>
          <a:p>
            <a:pPr lvl="1"/>
            <a:r>
              <a:rPr lang="en-US" dirty="0"/>
              <a:t>This approach has the benefit of allowing a comparison with a substrate. Agreement is good, as long as the Gaussian beam formulation is valid (above, spot sizes not too small).</a:t>
            </a:r>
          </a:p>
          <a:p>
            <a:pPr lvl="1"/>
            <a:endParaRPr lang="en-US" dirty="0"/>
          </a:p>
        </p:txBody>
      </p:sp>
    </p:spTree>
    <p:extLst>
      <p:ext uri="{BB962C8B-B14F-4D97-AF65-F5344CB8AC3E}">
        <p14:creationId xmlns:p14="http://schemas.microsoft.com/office/powerpoint/2010/main" val="3096302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941B-407E-46CF-8D67-E0D255873E1E}"/>
              </a:ext>
            </a:extLst>
          </p:cNvPr>
          <p:cNvSpPr>
            <a:spLocks noGrp="1"/>
          </p:cNvSpPr>
          <p:nvPr>
            <p:ph type="title"/>
          </p:nvPr>
        </p:nvSpPr>
        <p:spPr/>
        <p:txBody>
          <a:bodyPr/>
          <a:lstStyle/>
          <a:p>
            <a:r>
              <a:rPr lang="en-US" dirty="0"/>
              <a:t>Usage notes (1/2)</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9043BE-BC8D-48BF-88FB-B48CF58865B7}"/>
                  </a:ext>
                </a:extLst>
              </p:cNvPr>
              <p:cNvSpPr>
                <a:spLocks noGrp="1"/>
              </p:cNvSpPr>
              <p:nvPr>
                <p:ph idx="1"/>
              </p:nvPr>
            </p:nvSpPr>
            <p:spPr>
              <a:xfrm>
                <a:off x="609600" y="1778000"/>
                <a:ext cx="11074400" cy="5003800"/>
              </a:xfrm>
            </p:spPr>
            <p:txBody>
              <a:bodyPr/>
              <a:lstStyle/>
              <a:p>
                <a:r>
                  <a:rPr lang="en-US" dirty="0"/>
                  <a:t>This example explicitly uses out-of-plane polarization. This allows us to only perform one simulation per </a:t>
                </a:r>
                <a14:m>
                  <m:oMath xmlns:m="http://schemas.openxmlformats.org/officeDocument/2006/math">
                    <m:acc>
                      <m:accPr>
                        <m:chr m:val="⃗"/>
                        <m:ctrlPr>
                          <a:rPr lang="en-US" sz="2000" i="1">
                            <a:latin typeface="Cambria Math" panose="02040503050406030204" pitchFamily="18" charset="0"/>
                          </a:rPr>
                        </m:ctrlPr>
                      </m:accPr>
                      <m:e>
                        <m:r>
                          <a:rPr lang="en-US" sz="2000" i="1">
                            <a:latin typeface="Cambria Math" panose="02040503050406030204" pitchFamily="18" charset="0"/>
                          </a:rPr>
                          <m:t>𝑘</m:t>
                        </m:r>
                      </m:e>
                    </m:acc>
                  </m:oMath>
                </a14:m>
                <a:r>
                  <a:rPr lang="en-US" dirty="0"/>
                  <a:t> instead of two (see summation over n on slide 5) , because that is sufficient to represent the TE polarization of our excitation. A more complicated beam polarization may require two simulations per k-vector (</a:t>
                </a:r>
                <a:r>
                  <a:rPr lang="en-US" dirty="0" err="1"/>
                  <a:t>eg.</a:t>
                </a:r>
                <a:r>
                  <a:rPr lang="en-US" dirty="0"/>
                  <a:t> one for each orthogonal polarization).</a:t>
                </a:r>
              </a:p>
              <a:p>
                <a:r>
                  <a:rPr lang="en-US" dirty="0"/>
                  <a:t>We explicitly ensure that the plane wave decomposition of the Gaussian beam has only propagating modes using a Parameter Check node in the geometry sequence. Evanescent components typically require some type of near field plate, which would likely couple with any structures of interest in the simulation domain, and so this does not provide any serious limitations.</a:t>
                </a:r>
              </a:p>
            </p:txBody>
          </p:sp>
        </mc:Choice>
        <mc:Fallback xmlns="">
          <p:sp>
            <p:nvSpPr>
              <p:cNvPr id="3" name="Content Placeholder 2">
                <a:extLst>
                  <a:ext uri="{FF2B5EF4-FFF2-40B4-BE49-F238E27FC236}">
                    <a16:creationId xmlns:a16="http://schemas.microsoft.com/office/drawing/2014/main" id="{559043BE-BC8D-48BF-88FB-B48CF58865B7}"/>
                  </a:ext>
                </a:extLst>
              </p:cNvPr>
              <p:cNvSpPr>
                <a:spLocks noGrp="1" noRot="1" noChangeAspect="1" noMove="1" noResize="1" noEditPoints="1" noAdjustHandles="1" noChangeArrowheads="1" noChangeShapeType="1" noTextEdit="1"/>
              </p:cNvSpPr>
              <p:nvPr>
                <p:ph idx="1"/>
              </p:nvPr>
            </p:nvSpPr>
            <p:spPr>
              <a:xfrm>
                <a:off x="609600" y="1778000"/>
                <a:ext cx="11074400" cy="5003800"/>
              </a:xfrm>
              <a:blipFill>
                <a:blip r:embed="rId3"/>
                <a:stretch>
                  <a:fillRect l="-1376" t="-853" r="-881"/>
                </a:stretch>
              </a:blipFill>
            </p:spPr>
            <p:txBody>
              <a:bodyPr/>
              <a:lstStyle/>
              <a:p>
                <a:r>
                  <a:rPr lang="en-US">
                    <a:noFill/>
                  </a:rPr>
                  <a:t> </a:t>
                </a:r>
              </a:p>
            </p:txBody>
          </p:sp>
        </mc:Fallback>
      </mc:AlternateContent>
    </p:spTree>
    <p:extLst>
      <p:ext uri="{BB962C8B-B14F-4D97-AF65-F5344CB8AC3E}">
        <p14:creationId xmlns:p14="http://schemas.microsoft.com/office/powerpoint/2010/main" val="305563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941B-407E-46CF-8D67-E0D255873E1E}"/>
              </a:ext>
            </a:extLst>
          </p:cNvPr>
          <p:cNvSpPr>
            <a:spLocks noGrp="1"/>
          </p:cNvSpPr>
          <p:nvPr>
            <p:ph type="title"/>
          </p:nvPr>
        </p:nvSpPr>
        <p:spPr/>
        <p:txBody>
          <a:bodyPr/>
          <a:lstStyle/>
          <a:p>
            <a:r>
              <a:rPr lang="en-US" dirty="0"/>
              <a:t>Usage notes (2/2)</a:t>
            </a:r>
          </a:p>
        </p:txBody>
      </p:sp>
      <p:sp>
        <p:nvSpPr>
          <p:cNvPr id="3" name="Content Placeholder 2">
            <a:extLst>
              <a:ext uri="{FF2B5EF4-FFF2-40B4-BE49-F238E27FC236}">
                <a16:creationId xmlns:a16="http://schemas.microsoft.com/office/drawing/2014/main" id="{559043BE-BC8D-48BF-88FB-B48CF58865B7}"/>
              </a:ext>
            </a:extLst>
          </p:cNvPr>
          <p:cNvSpPr>
            <a:spLocks noGrp="1"/>
          </p:cNvSpPr>
          <p:nvPr>
            <p:ph idx="1"/>
          </p:nvPr>
        </p:nvSpPr>
        <p:spPr>
          <a:xfrm>
            <a:off x="609600" y="1778000"/>
            <a:ext cx="11074400" cy="5003800"/>
          </a:xfrm>
        </p:spPr>
        <p:txBody>
          <a:bodyPr/>
          <a:lstStyle/>
          <a:p>
            <a:r>
              <a:rPr lang="en-US" dirty="0"/>
              <a:t>This decomposition approach makes the fields periodic in x based on our choice of </a:t>
            </a:r>
            <a:r>
              <a:rPr lang="en-US" dirty="0" err="1"/>
              <a:t>dkt</a:t>
            </a:r>
            <a:r>
              <a:rPr lang="en-US" dirty="0"/>
              <a:t>. If outgoing radiation is passing through the +/- x boundaries of the full domain, these will appear as incoming waves on the other side. This can be faintly seen below, as well as more clearly in the </a:t>
            </a:r>
            <a:r>
              <a:rPr lang="en-US" dirty="0" err="1"/>
              <a:t>arg</a:t>
            </a:r>
            <a:r>
              <a:rPr lang="en-US" dirty="0"/>
              <a:t>(E) plot. This can be reduced by either A) changing the geometry or B) increasing </a:t>
            </a:r>
            <a:r>
              <a:rPr lang="en-US" dirty="0" err="1"/>
              <a:t>dkt</a:t>
            </a:r>
            <a:r>
              <a:rPr lang="en-US" dirty="0"/>
              <a:t>, at the expense of more plane wave simulations</a:t>
            </a:r>
          </a:p>
        </p:txBody>
      </p:sp>
      <p:grpSp>
        <p:nvGrpSpPr>
          <p:cNvPr id="19" name="Group 18">
            <a:extLst>
              <a:ext uri="{FF2B5EF4-FFF2-40B4-BE49-F238E27FC236}">
                <a16:creationId xmlns:a16="http://schemas.microsoft.com/office/drawing/2014/main" id="{C4307824-513B-4376-B822-84D0199B2377}"/>
              </a:ext>
            </a:extLst>
          </p:cNvPr>
          <p:cNvGrpSpPr/>
          <p:nvPr/>
        </p:nvGrpSpPr>
        <p:grpSpPr>
          <a:xfrm>
            <a:off x="899161" y="3979648"/>
            <a:ext cx="6195060" cy="1839492"/>
            <a:chOff x="2474643" y="4617720"/>
            <a:chExt cx="6745393" cy="1889760"/>
          </a:xfrm>
        </p:grpSpPr>
        <p:grpSp>
          <p:nvGrpSpPr>
            <p:cNvPr id="18" name="Group 17">
              <a:extLst>
                <a:ext uri="{FF2B5EF4-FFF2-40B4-BE49-F238E27FC236}">
                  <a16:creationId xmlns:a16="http://schemas.microsoft.com/office/drawing/2014/main" id="{660F1384-D5B3-42DD-81A1-CF9D3A07A10A}"/>
                </a:ext>
              </a:extLst>
            </p:cNvPr>
            <p:cNvGrpSpPr/>
            <p:nvPr/>
          </p:nvGrpSpPr>
          <p:grpSpPr>
            <a:xfrm>
              <a:off x="4015740" y="4974728"/>
              <a:ext cx="3550918" cy="1532752"/>
              <a:chOff x="4015740" y="4974728"/>
              <a:chExt cx="3550918" cy="1532752"/>
            </a:xfrm>
          </p:grpSpPr>
          <p:pic>
            <p:nvPicPr>
              <p:cNvPr id="4" name="Picture 3">
                <a:extLst>
                  <a:ext uri="{FF2B5EF4-FFF2-40B4-BE49-F238E27FC236}">
                    <a16:creationId xmlns:a16="http://schemas.microsoft.com/office/drawing/2014/main" id="{56A4E703-1330-4AD7-B627-5EFF1E44B6E6}"/>
                  </a:ext>
                </a:extLst>
              </p:cNvPr>
              <p:cNvPicPr>
                <a:picLocks noChangeAspect="1"/>
              </p:cNvPicPr>
              <p:nvPr/>
            </p:nvPicPr>
            <p:blipFill>
              <a:blip r:embed="rId3"/>
              <a:stretch>
                <a:fillRect/>
              </a:stretch>
            </p:blipFill>
            <p:spPr>
              <a:xfrm>
                <a:off x="4015740" y="4974728"/>
                <a:ext cx="3550918" cy="1532752"/>
              </a:xfrm>
              <a:prstGeom prst="rect">
                <a:avLst/>
              </a:prstGeom>
            </p:spPr>
          </p:pic>
          <p:sp>
            <p:nvSpPr>
              <p:cNvPr id="7" name="Rectangle 6">
                <a:extLst>
                  <a:ext uri="{FF2B5EF4-FFF2-40B4-BE49-F238E27FC236}">
                    <a16:creationId xmlns:a16="http://schemas.microsoft.com/office/drawing/2014/main" id="{B469E384-F6BF-45C6-9334-9AF182EB390D}"/>
                  </a:ext>
                </a:extLst>
              </p:cNvPr>
              <p:cNvSpPr/>
              <p:nvPr/>
            </p:nvSpPr>
            <p:spPr>
              <a:xfrm>
                <a:off x="4099560" y="4974728"/>
                <a:ext cx="312420" cy="275452"/>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7CB706F-9766-49E6-B90D-88318349F63E}"/>
                  </a:ext>
                </a:extLst>
              </p:cNvPr>
              <p:cNvSpPr/>
              <p:nvPr/>
            </p:nvSpPr>
            <p:spPr>
              <a:xfrm>
                <a:off x="7204708" y="4974728"/>
                <a:ext cx="312420" cy="275452"/>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21A29284-0315-49F2-B42D-2754D0FA87CD}"/>
                </a:ext>
              </a:extLst>
            </p:cNvPr>
            <p:cNvGrpSpPr/>
            <p:nvPr/>
          </p:nvGrpSpPr>
          <p:grpSpPr>
            <a:xfrm>
              <a:off x="2474643" y="4652010"/>
              <a:ext cx="1491567" cy="1196340"/>
              <a:chOff x="2118490" y="4610100"/>
              <a:chExt cx="1491567" cy="1196340"/>
            </a:xfrm>
          </p:grpSpPr>
          <p:grpSp>
            <p:nvGrpSpPr>
              <p:cNvPr id="11" name="Group 10">
                <a:extLst>
                  <a:ext uri="{FF2B5EF4-FFF2-40B4-BE49-F238E27FC236}">
                    <a16:creationId xmlns:a16="http://schemas.microsoft.com/office/drawing/2014/main" id="{BA39F684-D4DA-4288-9695-65A6EA2C75A8}"/>
                  </a:ext>
                </a:extLst>
              </p:cNvPr>
              <p:cNvGrpSpPr/>
              <p:nvPr/>
            </p:nvGrpSpPr>
            <p:grpSpPr>
              <a:xfrm>
                <a:off x="2118490" y="4610100"/>
                <a:ext cx="1491567" cy="1196340"/>
                <a:chOff x="2118490" y="4610100"/>
                <a:chExt cx="1491567" cy="1196340"/>
              </a:xfrm>
            </p:grpSpPr>
            <p:pic>
              <p:nvPicPr>
                <p:cNvPr id="6" name="Picture 5">
                  <a:extLst>
                    <a:ext uri="{FF2B5EF4-FFF2-40B4-BE49-F238E27FC236}">
                      <a16:creationId xmlns:a16="http://schemas.microsoft.com/office/drawing/2014/main" id="{3C897BEC-214D-4C9C-866E-413DDE79B8B2}"/>
                    </a:ext>
                  </a:extLst>
                </p:cNvPr>
                <p:cNvPicPr>
                  <a:picLocks noChangeAspect="1"/>
                </p:cNvPicPr>
                <p:nvPr/>
              </p:nvPicPr>
              <p:blipFill>
                <a:blip r:embed="rId4"/>
                <a:stretch>
                  <a:fillRect/>
                </a:stretch>
              </p:blipFill>
              <p:spPr>
                <a:xfrm>
                  <a:off x="2118490" y="4610100"/>
                  <a:ext cx="1483947" cy="1188720"/>
                </a:xfrm>
                <a:prstGeom prst="rect">
                  <a:avLst/>
                </a:prstGeom>
              </p:spPr>
            </p:pic>
            <p:sp>
              <p:nvSpPr>
                <p:cNvPr id="10" name="Rectangle 9">
                  <a:extLst>
                    <a:ext uri="{FF2B5EF4-FFF2-40B4-BE49-F238E27FC236}">
                      <a16:creationId xmlns:a16="http://schemas.microsoft.com/office/drawing/2014/main" id="{E685BC6B-FC31-4B57-B500-C1A59669372B}"/>
                    </a:ext>
                  </a:extLst>
                </p:cNvPr>
                <p:cNvSpPr/>
                <p:nvPr/>
              </p:nvSpPr>
              <p:spPr>
                <a:xfrm>
                  <a:off x="2305407" y="4693920"/>
                  <a:ext cx="1304650" cy="1112520"/>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FD407324-C4A5-49BE-98C5-977DBB3F5E88}"/>
                  </a:ext>
                </a:extLst>
              </p:cNvPr>
              <p:cNvCxnSpPr/>
              <p:nvPr/>
            </p:nvCxnSpPr>
            <p:spPr>
              <a:xfrm flipH="1" flipV="1">
                <a:off x="2455837" y="5307328"/>
                <a:ext cx="716280" cy="342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50AAFBF3-748A-4D81-8AC9-FC2AC6662691}"/>
                </a:ext>
              </a:extLst>
            </p:cNvPr>
            <p:cNvGrpSpPr/>
            <p:nvPr/>
          </p:nvGrpSpPr>
          <p:grpSpPr>
            <a:xfrm>
              <a:off x="7650478" y="4617720"/>
              <a:ext cx="1569558" cy="1257299"/>
              <a:chOff x="8525150" y="4693920"/>
              <a:chExt cx="1569558" cy="1257299"/>
            </a:xfrm>
          </p:grpSpPr>
          <p:grpSp>
            <p:nvGrpSpPr>
              <p:cNvPr id="12" name="Group 11">
                <a:extLst>
                  <a:ext uri="{FF2B5EF4-FFF2-40B4-BE49-F238E27FC236}">
                    <a16:creationId xmlns:a16="http://schemas.microsoft.com/office/drawing/2014/main" id="{E25D3E0A-F7C5-4564-A3F1-A2D39B7332A5}"/>
                  </a:ext>
                </a:extLst>
              </p:cNvPr>
              <p:cNvGrpSpPr/>
              <p:nvPr/>
            </p:nvGrpSpPr>
            <p:grpSpPr>
              <a:xfrm>
                <a:off x="8525150" y="4693920"/>
                <a:ext cx="1569558" cy="1257299"/>
                <a:chOff x="8525150" y="4693920"/>
                <a:chExt cx="1569558" cy="1257299"/>
              </a:xfrm>
            </p:grpSpPr>
            <p:pic>
              <p:nvPicPr>
                <p:cNvPr id="5" name="Picture 4">
                  <a:extLst>
                    <a:ext uri="{FF2B5EF4-FFF2-40B4-BE49-F238E27FC236}">
                      <a16:creationId xmlns:a16="http://schemas.microsoft.com/office/drawing/2014/main" id="{07D92A0F-8AE9-4DEE-B3C6-C41CB6FE21C5}"/>
                    </a:ext>
                  </a:extLst>
                </p:cNvPr>
                <p:cNvPicPr>
                  <a:picLocks noChangeAspect="1"/>
                </p:cNvPicPr>
                <p:nvPr/>
              </p:nvPicPr>
              <p:blipFill>
                <a:blip r:embed="rId5"/>
                <a:stretch>
                  <a:fillRect/>
                </a:stretch>
              </p:blipFill>
              <p:spPr>
                <a:xfrm>
                  <a:off x="8525150" y="4693920"/>
                  <a:ext cx="1569558" cy="1257299"/>
                </a:xfrm>
                <a:prstGeom prst="rect">
                  <a:avLst/>
                </a:prstGeom>
              </p:spPr>
            </p:pic>
            <p:sp>
              <p:nvSpPr>
                <p:cNvPr id="9" name="Rectangle 8">
                  <a:extLst>
                    <a:ext uri="{FF2B5EF4-FFF2-40B4-BE49-F238E27FC236}">
                      <a16:creationId xmlns:a16="http://schemas.microsoft.com/office/drawing/2014/main" id="{92310263-37B1-4868-AD77-7407C4EC5215}"/>
                    </a:ext>
                  </a:extLst>
                </p:cNvPr>
                <p:cNvSpPr/>
                <p:nvPr/>
              </p:nvSpPr>
              <p:spPr>
                <a:xfrm>
                  <a:off x="8525150" y="4762499"/>
                  <a:ext cx="1304650" cy="1188720"/>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 name="Straight Arrow Connector 14">
                <a:extLst>
                  <a:ext uri="{FF2B5EF4-FFF2-40B4-BE49-F238E27FC236}">
                    <a16:creationId xmlns:a16="http://schemas.microsoft.com/office/drawing/2014/main" id="{04A2FC8C-28D0-4AD1-ACF5-E7BF444B9EEA}"/>
                  </a:ext>
                </a:extLst>
              </p:cNvPr>
              <p:cNvCxnSpPr/>
              <p:nvPr/>
            </p:nvCxnSpPr>
            <p:spPr>
              <a:xfrm flipH="1" flipV="1">
                <a:off x="8951789" y="5299710"/>
                <a:ext cx="716280" cy="342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grpSp>
        <p:nvGrpSpPr>
          <p:cNvPr id="22" name="Group 21">
            <a:extLst>
              <a:ext uri="{FF2B5EF4-FFF2-40B4-BE49-F238E27FC236}">
                <a16:creationId xmlns:a16="http://schemas.microsoft.com/office/drawing/2014/main" id="{8DA9F0A0-543B-4823-85C0-51B2DF84B16E}"/>
              </a:ext>
            </a:extLst>
          </p:cNvPr>
          <p:cNvGrpSpPr/>
          <p:nvPr/>
        </p:nvGrpSpPr>
        <p:grpSpPr>
          <a:xfrm>
            <a:off x="7312154" y="3586311"/>
            <a:ext cx="3653608" cy="2878352"/>
            <a:chOff x="7312154" y="3586311"/>
            <a:chExt cx="3653608" cy="2878352"/>
          </a:xfrm>
        </p:grpSpPr>
        <p:pic>
          <p:nvPicPr>
            <p:cNvPr id="13" name="Picture 12">
              <a:extLst>
                <a:ext uri="{FF2B5EF4-FFF2-40B4-BE49-F238E27FC236}">
                  <a16:creationId xmlns:a16="http://schemas.microsoft.com/office/drawing/2014/main" id="{9A9F1DD4-FC22-4F66-BCB2-8A94271620F1}"/>
                </a:ext>
              </a:extLst>
            </p:cNvPr>
            <p:cNvPicPr>
              <a:picLocks noChangeAspect="1"/>
            </p:cNvPicPr>
            <p:nvPr/>
          </p:nvPicPr>
          <p:blipFill>
            <a:blip r:embed="rId6"/>
            <a:stretch>
              <a:fillRect/>
            </a:stretch>
          </p:blipFill>
          <p:spPr>
            <a:xfrm>
              <a:off x="7312154" y="3586311"/>
              <a:ext cx="3593212" cy="2878352"/>
            </a:xfrm>
            <a:prstGeom prst="rect">
              <a:avLst/>
            </a:prstGeom>
          </p:spPr>
        </p:pic>
        <p:cxnSp>
          <p:nvCxnSpPr>
            <p:cNvPr id="20" name="Straight Arrow Connector 19">
              <a:extLst>
                <a:ext uri="{FF2B5EF4-FFF2-40B4-BE49-F238E27FC236}">
                  <a16:creationId xmlns:a16="http://schemas.microsoft.com/office/drawing/2014/main" id="{E2B63B5B-E80E-4563-BC0F-9F32DC1A00FE}"/>
                </a:ext>
              </a:extLst>
            </p:cNvPr>
            <p:cNvCxnSpPr/>
            <p:nvPr/>
          </p:nvCxnSpPr>
          <p:spPr>
            <a:xfrm flipH="1" flipV="1">
              <a:off x="7312154" y="4591575"/>
              <a:ext cx="657841" cy="3337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A0C939E-9582-46CD-B0FB-0E54E3ACA236}"/>
                </a:ext>
              </a:extLst>
            </p:cNvPr>
            <p:cNvCxnSpPr/>
            <p:nvPr/>
          </p:nvCxnSpPr>
          <p:spPr>
            <a:xfrm flipH="1" flipV="1">
              <a:off x="10307921" y="4691707"/>
              <a:ext cx="657841" cy="3337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3406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B9B1D4B-D92F-4C2B-BB61-CE5A91716CAE}"/>
              </a:ext>
            </a:extLst>
          </p:cNvPr>
          <p:cNvSpPr>
            <a:spLocks noGrp="1"/>
          </p:cNvSpPr>
          <p:nvPr>
            <p:ph type="title"/>
          </p:nvPr>
        </p:nvSpPr>
        <p:spPr/>
        <p:txBody>
          <a:bodyPr/>
          <a:lstStyle/>
          <a:p>
            <a:r>
              <a:rPr lang="en-US" dirty="0"/>
              <a:t>Introduction</a:t>
            </a:r>
          </a:p>
        </p:txBody>
      </p:sp>
      <p:pic>
        <p:nvPicPr>
          <p:cNvPr id="4" name="Content Placeholder 3">
            <a:extLst>
              <a:ext uri="{FF2B5EF4-FFF2-40B4-BE49-F238E27FC236}">
                <a16:creationId xmlns:a16="http://schemas.microsoft.com/office/drawing/2014/main" id="{637FDC6B-3923-42BE-9FD7-C96E73A0F6E7}"/>
              </a:ext>
            </a:extLst>
          </p:cNvPr>
          <p:cNvPicPr>
            <a:picLocks noGrp="1" noChangeAspect="1"/>
          </p:cNvPicPr>
          <p:nvPr>
            <p:ph sz="quarter" idx="11"/>
          </p:nvPr>
        </p:nvPicPr>
        <p:blipFill>
          <a:blip r:embed="rId2"/>
          <a:stretch>
            <a:fillRect/>
          </a:stretch>
        </p:blipFill>
        <p:spPr>
          <a:xfrm>
            <a:off x="5486400" y="2422687"/>
            <a:ext cx="6400800" cy="2762901"/>
          </a:xfrm>
          <a:prstGeom prst="rect">
            <a:avLst/>
          </a:prstGeom>
        </p:spPr>
      </p:pic>
      <p:sp>
        <p:nvSpPr>
          <p:cNvPr id="8" name="Content Placeholder 7">
            <a:extLst>
              <a:ext uri="{FF2B5EF4-FFF2-40B4-BE49-F238E27FC236}">
                <a16:creationId xmlns:a16="http://schemas.microsoft.com/office/drawing/2014/main" id="{82B3A48B-32B7-4C84-BB75-E1D15B127139}"/>
              </a:ext>
            </a:extLst>
          </p:cNvPr>
          <p:cNvSpPr>
            <a:spLocks noGrp="1"/>
          </p:cNvSpPr>
          <p:nvPr>
            <p:ph sz="half" idx="10"/>
          </p:nvPr>
        </p:nvSpPr>
        <p:spPr/>
        <p:txBody>
          <a:bodyPr>
            <a:normAutofit fontScale="62500" lnSpcReduction="20000"/>
          </a:bodyPr>
          <a:lstStyle/>
          <a:p>
            <a:r>
              <a:rPr lang="en-US" dirty="0"/>
              <a:t>These slides discuss how to efficiently compute a Gaussian beam illuminating a periodic structure.</a:t>
            </a:r>
          </a:p>
          <a:p>
            <a:pPr lvl="1"/>
            <a:r>
              <a:rPr lang="en-US" dirty="0"/>
              <a:t>For example , a laser beam on a </a:t>
            </a:r>
            <a:r>
              <a:rPr lang="en-US" dirty="0" err="1"/>
              <a:t>metasurface</a:t>
            </a:r>
            <a:r>
              <a:rPr lang="en-US" dirty="0"/>
              <a:t> or diffraction grating, as shown on right.</a:t>
            </a:r>
          </a:p>
          <a:p>
            <a:r>
              <a:rPr lang="en-US" dirty="0"/>
              <a:t>The most straightforward approach is by using a simulation domain that is larger than the beam and apply absorbing boundary conditions.</a:t>
            </a:r>
          </a:p>
          <a:p>
            <a:pPr lvl="1"/>
            <a:r>
              <a:rPr lang="en-US" dirty="0"/>
              <a:t>Because the beam spot size may be much larger than a wavelength, this approach could have substantial memory requirements.</a:t>
            </a:r>
          </a:p>
          <a:p>
            <a:r>
              <a:rPr lang="en-US" dirty="0"/>
              <a:t>Maxwell’s equations are linear, and so we can use superposition to decompose the Gaussian beam into a summation of plane waves. </a:t>
            </a:r>
          </a:p>
          <a:p>
            <a:r>
              <a:rPr lang="en-US" dirty="0"/>
              <a:t>A plane wave excitation of a periodic structure requires only a single unit cell with periodic boundary conditions.</a:t>
            </a:r>
          </a:p>
          <a:p>
            <a:pPr lvl="1"/>
            <a:r>
              <a:rPr lang="en-US" dirty="0"/>
              <a:t>Simulate multiple plane waves at different angles of incidence and then sum the results.</a:t>
            </a:r>
          </a:p>
          <a:p>
            <a:r>
              <a:rPr lang="en-US" dirty="0"/>
              <a:t>In short, we replace one very large simulation with many simulations of a single unit cell. This can drastically reduce the computational requirements.</a:t>
            </a:r>
          </a:p>
        </p:txBody>
      </p:sp>
      <p:sp>
        <p:nvSpPr>
          <p:cNvPr id="3" name="Text Placeholder 2">
            <a:extLst>
              <a:ext uri="{FF2B5EF4-FFF2-40B4-BE49-F238E27FC236}">
                <a16:creationId xmlns:a16="http://schemas.microsoft.com/office/drawing/2014/main" id="{53D2D8C0-193E-43EE-96FD-CF607D85E88B}"/>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499104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06D82-2815-4982-8FC5-B045FE264176}"/>
              </a:ext>
            </a:extLst>
          </p:cNvPr>
          <p:cNvSpPr>
            <a:spLocks noGrp="1"/>
          </p:cNvSpPr>
          <p:nvPr>
            <p:ph type="title"/>
          </p:nvPr>
        </p:nvSpPr>
        <p:spPr>
          <a:xfrm>
            <a:off x="609601" y="1092200"/>
            <a:ext cx="4571999" cy="1066800"/>
          </a:xfrm>
        </p:spPr>
        <p:txBody>
          <a:bodyPr/>
          <a:lstStyle/>
          <a:p>
            <a:r>
              <a:rPr lang="en-US" dirty="0"/>
              <a:t>Plasmonic Wire Grating</a:t>
            </a:r>
          </a:p>
        </p:txBody>
      </p:sp>
      <p:sp>
        <p:nvSpPr>
          <p:cNvPr id="3" name="Content Placeholder 2">
            <a:extLst>
              <a:ext uri="{FF2B5EF4-FFF2-40B4-BE49-F238E27FC236}">
                <a16:creationId xmlns:a16="http://schemas.microsoft.com/office/drawing/2014/main" id="{F750F991-8F7E-4315-B93D-8A3FF4C636E2}"/>
              </a:ext>
            </a:extLst>
          </p:cNvPr>
          <p:cNvSpPr>
            <a:spLocks noGrp="1"/>
          </p:cNvSpPr>
          <p:nvPr>
            <p:ph sz="half" idx="10"/>
          </p:nvPr>
        </p:nvSpPr>
        <p:spPr>
          <a:xfrm>
            <a:off x="609601" y="2159000"/>
            <a:ext cx="4822091" cy="4216400"/>
          </a:xfrm>
        </p:spPr>
        <p:txBody>
          <a:bodyPr>
            <a:normAutofit/>
          </a:bodyPr>
          <a:lstStyle/>
          <a:p>
            <a:r>
              <a:rPr lang="en-US" dirty="0"/>
              <a:t>The example generally follows the plasmonic wire grating (PWG) model from the App DB.</a:t>
            </a:r>
          </a:p>
          <a:p>
            <a:pPr lvl="1"/>
            <a:r>
              <a:rPr lang="en-US" dirty="0">
                <a:hlinkClick r:id="rId2"/>
              </a:rPr>
              <a:t>https://www.comsol.com/model/plasmonic-wire-grating-wave-optics-14705</a:t>
            </a:r>
            <a:endParaRPr lang="en-US" dirty="0"/>
          </a:p>
          <a:p>
            <a:pPr lvl="1"/>
            <a:r>
              <a:rPr lang="en-US" dirty="0"/>
              <a:t>We recommend reviewing the model first, as this approach is a superset of that model.</a:t>
            </a:r>
          </a:p>
          <a:p>
            <a:r>
              <a:rPr lang="en-US" dirty="0"/>
              <a:t>Most parameters match the PWG example.</a:t>
            </a:r>
          </a:p>
          <a:p>
            <a:pPr lvl="1"/>
            <a:r>
              <a:rPr lang="en-US" dirty="0"/>
              <a:t>Wavelength (lam0) is 441 nm.</a:t>
            </a:r>
          </a:p>
          <a:p>
            <a:pPr lvl="1"/>
            <a:r>
              <a:rPr lang="en-US" dirty="0"/>
              <a:t>Periodicity (d) is 400 nm.</a:t>
            </a:r>
          </a:p>
          <a:p>
            <a:pPr marL="0" indent="0">
              <a:buNone/>
            </a:pPr>
            <a:endParaRPr lang="en-US" dirty="0"/>
          </a:p>
          <a:p>
            <a:endParaRPr lang="en-US" dirty="0"/>
          </a:p>
        </p:txBody>
      </p:sp>
      <p:sp>
        <p:nvSpPr>
          <p:cNvPr id="5" name="Text Placeholder 4">
            <a:extLst>
              <a:ext uri="{FF2B5EF4-FFF2-40B4-BE49-F238E27FC236}">
                <a16:creationId xmlns:a16="http://schemas.microsoft.com/office/drawing/2014/main" id="{B9C07E89-E823-4B7B-BAA5-34915E569B73}"/>
              </a:ext>
            </a:extLst>
          </p:cNvPr>
          <p:cNvSpPr>
            <a:spLocks noGrp="1"/>
          </p:cNvSpPr>
          <p:nvPr>
            <p:ph type="body" sz="quarter" idx="12"/>
          </p:nvPr>
        </p:nvSpPr>
        <p:spPr>
          <a:xfrm>
            <a:off x="6260123" y="6172200"/>
            <a:ext cx="4137837" cy="406400"/>
          </a:xfrm>
        </p:spPr>
        <p:txBody>
          <a:bodyPr/>
          <a:lstStyle/>
          <a:p>
            <a:r>
              <a:rPr lang="en-US" dirty="0"/>
              <a:t>TE Electric fields on the PWG</a:t>
            </a:r>
          </a:p>
        </p:txBody>
      </p:sp>
      <p:pic>
        <p:nvPicPr>
          <p:cNvPr id="17" name="Content Placeholder 16">
            <a:extLst>
              <a:ext uri="{FF2B5EF4-FFF2-40B4-BE49-F238E27FC236}">
                <a16:creationId xmlns:a16="http://schemas.microsoft.com/office/drawing/2014/main" id="{952DDD87-7BD6-442D-880F-5D097A2CE2FF}"/>
              </a:ext>
            </a:extLst>
          </p:cNvPr>
          <p:cNvPicPr>
            <a:picLocks noGrp="1" noChangeAspect="1"/>
          </p:cNvPicPr>
          <p:nvPr>
            <p:ph sz="quarter" idx="11"/>
          </p:nvPr>
        </p:nvPicPr>
        <p:blipFill>
          <a:blip r:embed="rId3"/>
          <a:stretch>
            <a:fillRect/>
          </a:stretch>
        </p:blipFill>
        <p:spPr>
          <a:xfrm>
            <a:off x="7593135" y="279400"/>
            <a:ext cx="2187329" cy="6299200"/>
          </a:xfrm>
          <a:prstGeom prst="rect">
            <a:avLst/>
          </a:prstGeom>
        </p:spPr>
      </p:pic>
    </p:spTree>
    <p:extLst>
      <p:ext uri="{BB962C8B-B14F-4D97-AF65-F5344CB8AC3E}">
        <p14:creationId xmlns:p14="http://schemas.microsoft.com/office/powerpoint/2010/main" val="337911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D297DA-23AA-485C-8F2C-20820BF27850}"/>
              </a:ext>
            </a:extLst>
          </p:cNvPr>
          <p:cNvPicPr>
            <a:picLocks noChangeAspect="1"/>
          </p:cNvPicPr>
          <p:nvPr/>
        </p:nvPicPr>
        <p:blipFill rotWithShape="1">
          <a:blip r:embed="rId2"/>
          <a:srcRect t="24839" b="24883"/>
          <a:stretch/>
        </p:blipFill>
        <p:spPr>
          <a:xfrm>
            <a:off x="6302374" y="4392246"/>
            <a:ext cx="5381626" cy="2076314"/>
          </a:xfrm>
          <a:prstGeom prst="rect">
            <a:avLst/>
          </a:prstGeom>
        </p:spPr>
      </p:pic>
      <p:pic>
        <p:nvPicPr>
          <p:cNvPr id="11" name="Content Placeholder 10">
            <a:extLst>
              <a:ext uri="{FF2B5EF4-FFF2-40B4-BE49-F238E27FC236}">
                <a16:creationId xmlns:a16="http://schemas.microsoft.com/office/drawing/2014/main" id="{00DC312E-C480-4D69-BF89-B72D196B277C}"/>
              </a:ext>
            </a:extLst>
          </p:cNvPr>
          <p:cNvPicPr>
            <a:picLocks noGrp="1" noChangeAspect="1"/>
          </p:cNvPicPr>
          <p:nvPr>
            <p:ph sz="half" idx="2"/>
          </p:nvPr>
        </p:nvPicPr>
        <p:blipFill>
          <a:blip r:embed="rId3"/>
          <a:stretch>
            <a:fillRect/>
          </a:stretch>
        </p:blipFill>
        <p:spPr>
          <a:xfrm>
            <a:off x="6302375" y="787416"/>
            <a:ext cx="5381625" cy="4129689"/>
          </a:xfrm>
          <a:prstGeom prst="rect">
            <a:avLst/>
          </a:prstGeom>
        </p:spPr>
      </p:pic>
      <p:sp>
        <p:nvSpPr>
          <p:cNvPr id="6" name="Content Placeholder 5">
            <a:extLst>
              <a:ext uri="{FF2B5EF4-FFF2-40B4-BE49-F238E27FC236}">
                <a16:creationId xmlns:a16="http://schemas.microsoft.com/office/drawing/2014/main" id="{91BF8FFB-9FC8-4B4B-B350-55194210C9A1}"/>
              </a:ext>
            </a:extLst>
          </p:cNvPr>
          <p:cNvSpPr>
            <a:spLocks noGrp="1"/>
          </p:cNvSpPr>
          <p:nvPr>
            <p:ph sz="half" idx="1"/>
          </p:nvPr>
        </p:nvSpPr>
        <p:spPr/>
        <p:txBody>
          <a:bodyPr>
            <a:normAutofit/>
          </a:bodyPr>
          <a:lstStyle/>
          <a:p>
            <a:r>
              <a:rPr lang="en-US" dirty="0"/>
              <a:t>The full domain is N periodic blocks surrounded by a PML layer.</a:t>
            </a:r>
          </a:p>
          <a:p>
            <a:pPr lvl="1"/>
            <a:r>
              <a:rPr lang="en-US" dirty="0"/>
              <a:t>We assume N is even.</a:t>
            </a:r>
          </a:p>
          <a:p>
            <a:r>
              <a:rPr lang="en-US" dirty="0"/>
              <a:t>We want the results in the entire domain of interest (grey), but because of periodicity  we only simulate a single unit cell (blue).</a:t>
            </a:r>
          </a:p>
          <a:p>
            <a:r>
              <a:rPr lang="en-US" dirty="0"/>
              <a:t>We extrude the simulation results from the unit cell to the entire domain (</a:t>
            </a:r>
            <a:r>
              <a:rPr lang="en-US" dirty="0" err="1"/>
              <a:t>eg.</a:t>
            </a:r>
            <a:r>
              <a:rPr lang="en-US" dirty="0"/>
              <a:t> map from blue to grey).</a:t>
            </a:r>
          </a:p>
          <a:p>
            <a:endParaRPr lang="en-US" dirty="0"/>
          </a:p>
        </p:txBody>
      </p:sp>
      <p:sp>
        <p:nvSpPr>
          <p:cNvPr id="5" name="Title 4">
            <a:extLst>
              <a:ext uri="{FF2B5EF4-FFF2-40B4-BE49-F238E27FC236}">
                <a16:creationId xmlns:a16="http://schemas.microsoft.com/office/drawing/2014/main" id="{CFB119A6-98A5-4C6C-B5DC-58F3F1AA87BB}"/>
              </a:ext>
            </a:extLst>
          </p:cNvPr>
          <p:cNvSpPr>
            <a:spLocks noGrp="1"/>
          </p:cNvSpPr>
          <p:nvPr>
            <p:ph type="title"/>
          </p:nvPr>
        </p:nvSpPr>
        <p:spPr>
          <a:xfrm>
            <a:off x="609600" y="787417"/>
            <a:ext cx="11074401" cy="990600"/>
          </a:xfrm>
        </p:spPr>
        <p:txBody>
          <a:bodyPr/>
          <a:lstStyle/>
          <a:p>
            <a:r>
              <a:rPr lang="en-US" dirty="0"/>
              <a:t>Geometry and simulation domain</a:t>
            </a:r>
          </a:p>
        </p:txBody>
      </p:sp>
      <p:sp>
        <p:nvSpPr>
          <p:cNvPr id="21" name="TextBox 20">
            <a:extLst>
              <a:ext uri="{FF2B5EF4-FFF2-40B4-BE49-F238E27FC236}">
                <a16:creationId xmlns:a16="http://schemas.microsoft.com/office/drawing/2014/main" id="{45E08E8E-639F-4F92-9610-9A53A0801C8E}"/>
              </a:ext>
            </a:extLst>
          </p:cNvPr>
          <p:cNvSpPr txBox="1"/>
          <p:nvPr/>
        </p:nvSpPr>
        <p:spPr>
          <a:xfrm>
            <a:off x="8274882" y="6191561"/>
            <a:ext cx="1436612" cy="276999"/>
          </a:xfrm>
          <a:prstGeom prst="rect">
            <a:avLst/>
          </a:prstGeom>
          <a:noFill/>
        </p:spPr>
        <p:txBody>
          <a:bodyPr wrap="none" rtlCol="0">
            <a:spAutoFit/>
          </a:bodyPr>
          <a:lstStyle/>
          <a:p>
            <a:pPr algn="ctr"/>
            <a:r>
              <a:rPr lang="en-US" sz="1200" dirty="0"/>
              <a:t>Simulation domain</a:t>
            </a:r>
          </a:p>
        </p:txBody>
      </p:sp>
      <p:sp>
        <p:nvSpPr>
          <p:cNvPr id="22" name="TextBox 21">
            <a:extLst>
              <a:ext uri="{FF2B5EF4-FFF2-40B4-BE49-F238E27FC236}">
                <a16:creationId xmlns:a16="http://schemas.microsoft.com/office/drawing/2014/main" id="{C3A36A12-9E2B-491F-8152-72B0294CB5A2}"/>
              </a:ext>
            </a:extLst>
          </p:cNvPr>
          <p:cNvSpPr txBox="1"/>
          <p:nvPr/>
        </p:nvSpPr>
        <p:spPr>
          <a:xfrm>
            <a:off x="8230804" y="3627747"/>
            <a:ext cx="1524776" cy="276999"/>
          </a:xfrm>
          <a:prstGeom prst="rect">
            <a:avLst/>
          </a:prstGeom>
          <a:noFill/>
        </p:spPr>
        <p:txBody>
          <a:bodyPr wrap="none" rtlCol="0">
            <a:spAutoFit/>
          </a:bodyPr>
          <a:lstStyle/>
          <a:p>
            <a:pPr algn="ctr"/>
            <a:r>
              <a:rPr lang="en-US" sz="1200" dirty="0"/>
              <a:t>Domain with N = 20</a:t>
            </a:r>
          </a:p>
        </p:txBody>
      </p:sp>
    </p:spTree>
    <p:extLst>
      <p:ext uri="{BB962C8B-B14F-4D97-AF65-F5344CB8AC3E}">
        <p14:creationId xmlns:p14="http://schemas.microsoft.com/office/powerpoint/2010/main" val="3290037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0FA918D-F02F-42B0-ABB2-7BDD0026D388}"/>
                  </a:ext>
                </a:extLst>
              </p:cNvPr>
              <p:cNvSpPr>
                <a:spLocks noGrp="1"/>
              </p:cNvSpPr>
              <p:nvPr>
                <p:ph sz="half" idx="1"/>
              </p:nvPr>
            </p:nvSpPr>
            <p:spPr>
              <a:xfrm>
                <a:off x="609600" y="1778018"/>
                <a:ext cx="5627077" cy="5003783"/>
              </a:xfrm>
            </p:spPr>
            <p:txBody>
              <a:bodyPr>
                <a:normAutofit fontScale="85000" lnSpcReduction="10000"/>
              </a:bodyPr>
              <a:lstStyle/>
              <a:p>
                <a:r>
                  <a:rPr lang="en-US" dirty="0"/>
                  <a:t>On p206 of the COMSOL 6.1 Wave Optics Module User’s Guide is the decomposition of a Gaussian beam into a summation of plane waves.</a:t>
                </a:r>
              </a:p>
              <a:p>
                <a:pPr lvl="1"/>
                <a:r>
                  <a:rPr lang="en-US" dirty="0"/>
                  <a:t>For a Gaussian beam the amplitudes can be derived analytically. The 2D solution is shown.</a:t>
                </a:r>
              </a:p>
              <a:p>
                <a:r>
                  <a:rPr lang="en-US" dirty="0"/>
                  <a:t>Compute one simulation for each term in the summation.</a:t>
                </a:r>
              </a:p>
              <a:p>
                <a:pPr lvl="1"/>
                <a14:m>
                  <m:oMath xmlns:m="http://schemas.openxmlformats.org/officeDocument/2006/math">
                    <m:acc>
                      <m:accPr>
                        <m:chr m:val="⃗"/>
                        <m:ctrlPr>
                          <a:rPr lang="en-US" sz="1734" i="1">
                            <a:latin typeface="Cambria Math" panose="02040503050406030204" pitchFamily="18" charset="0"/>
                          </a:rPr>
                        </m:ctrlPr>
                      </m:accPr>
                      <m:e>
                        <m:r>
                          <a:rPr lang="en-US" sz="1734" i="1">
                            <a:latin typeface="Cambria Math" panose="02040503050406030204" pitchFamily="18" charset="0"/>
                          </a:rPr>
                          <m:t>𝑘</m:t>
                        </m:r>
                      </m:e>
                    </m:acc>
                  </m:oMath>
                </a14:m>
                <a:r>
                  <a:rPr lang="en-US" dirty="0"/>
                  <a:t> has three components, but one is redundant. We sweep over the tangential components (</a:t>
                </a:r>
                <a:r>
                  <a:rPr lang="en-US" dirty="0" err="1"/>
                  <a:t>kt</a:t>
                </a:r>
                <a:r>
                  <a:rPr lang="en-US" dirty="0"/>
                  <a:t>), and the normal component (</a:t>
                </a:r>
                <a:r>
                  <a:rPr lang="en-US" dirty="0" err="1"/>
                  <a:t>kn</a:t>
                </a:r>
                <a:r>
                  <a:rPr lang="en-US" dirty="0"/>
                  <a:t>) is calculated.</a:t>
                </a:r>
              </a:p>
              <a:p>
                <a:r>
                  <a:rPr lang="en-US" dirty="0"/>
                  <a:t>Range (</a:t>
                </a:r>
                <a:r>
                  <a:rPr lang="en-US" dirty="0" err="1"/>
                  <a:t>ktMax</a:t>
                </a:r>
                <a:r>
                  <a:rPr lang="en-US" dirty="0"/>
                  <a:t>) and spacing (</a:t>
                </a:r>
                <a:r>
                  <a:rPr lang="en-US" dirty="0" err="1"/>
                  <a:t>dkt</a:t>
                </a:r>
                <a:r>
                  <a:rPr lang="en-US" dirty="0"/>
                  <a:t>) for the summation.</a:t>
                </a:r>
              </a:p>
              <a:p>
                <a:pPr lvl="1"/>
                <a:r>
                  <a:rPr lang="en-US" dirty="0"/>
                  <a:t>We use the default value from the plane wave expansion feature for </a:t>
                </a:r>
                <a:r>
                  <a:rPr lang="en-US" dirty="0" err="1"/>
                  <a:t>ktMax</a:t>
                </a:r>
                <a:r>
                  <a:rPr lang="en-US" dirty="0"/>
                  <a:t> = 2*(sqrt(2*log(10))))/w0.</a:t>
                </a:r>
              </a:p>
              <a:p>
                <a:pPr lvl="2"/>
                <a:r>
                  <a:rPr lang="en-US" dirty="0"/>
                  <a:t>See Wave Optics Module User’s Guide p81.</a:t>
                </a:r>
              </a:p>
              <a:p>
                <a:pPr lvl="1"/>
                <a:r>
                  <a:rPr lang="en-US" dirty="0"/>
                  <a:t>These solutions will be periodic in space, and so we choose </a:t>
                </a:r>
                <a:r>
                  <a:rPr lang="en-US" dirty="0" err="1"/>
                  <a:t>dkt</a:t>
                </a:r>
                <a:r>
                  <a:rPr lang="en-US" dirty="0"/>
                  <a:t> = 2*pi/(N*d) to ensure only one excitation beam appears in our domain.</a:t>
                </a:r>
              </a:p>
            </p:txBody>
          </p:sp>
        </mc:Choice>
        <mc:Fallback xmlns="">
          <p:sp>
            <p:nvSpPr>
              <p:cNvPr id="4" name="Content Placeholder 3">
                <a:extLst>
                  <a:ext uri="{FF2B5EF4-FFF2-40B4-BE49-F238E27FC236}">
                    <a16:creationId xmlns:a16="http://schemas.microsoft.com/office/drawing/2014/main" id="{10FA918D-F02F-42B0-ABB2-7BDD0026D388}"/>
                  </a:ext>
                </a:extLst>
              </p:cNvPr>
              <p:cNvSpPr>
                <a:spLocks noGrp="1" noRot="1" noChangeAspect="1" noMove="1" noResize="1" noEditPoints="1" noAdjustHandles="1" noChangeArrowheads="1" noChangeShapeType="1" noTextEdit="1"/>
              </p:cNvSpPr>
              <p:nvPr>
                <p:ph sz="half" idx="1"/>
              </p:nvPr>
            </p:nvSpPr>
            <p:spPr>
              <a:xfrm>
                <a:off x="609600" y="1778018"/>
                <a:ext cx="5627077" cy="5003783"/>
              </a:xfrm>
              <a:blipFill>
                <a:blip r:embed="rId2"/>
                <a:stretch>
                  <a:fillRect l="-2275" t="-1218"/>
                </a:stretch>
              </a:blipFill>
            </p:spPr>
            <p:txBody>
              <a:bodyPr/>
              <a:lstStyle/>
              <a:p>
                <a:r>
                  <a:rPr lang="en-US">
                    <a:noFill/>
                  </a:rPr>
                  <a:t> </a:t>
                </a:r>
              </a:p>
            </p:txBody>
          </p:sp>
        </mc:Fallback>
      </mc:AlternateContent>
      <p:pic>
        <p:nvPicPr>
          <p:cNvPr id="6" name="Content Placeholder 5">
            <a:extLst>
              <a:ext uri="{FF2B5EF4-FFF2-40B4-BE49-F238E27FC236}">
                <a16:creationId xmlns:a16="http://schemas.microsoft.com/office/drawing/2014/main" id="{DF329A0C-8F79-43EA-A5AA-8FFE4DE0F935}"/>
              </a:ext>
            </a:extLst>
          </p:cNvPr>
          <p:cNvPicPr>
            <a:picLocks noGrp="1" noChangeAspect="1"/>
          </p:cNvPicPr>
          <p:nvPr>
            <p:ph sz="half" idx="2"/>
          </p:nvPr>
        </p:nvPicPr>
        <p:blipFill>
          <a:blip r:embed="rId3"/>
          <a:stretch>
            <a:fillRect/>
          </a:stretch>
        </p:blipFill>
        <p:spPr>
          <a:xfrm>
            <a:off x="6302376" y="1778017"/>
            <a:ext cx="5381625" cy="1306616"/>
          </a:xfrm>
          <a:prstGeom prst="rect">
            <a:avLst/>
          </a:prstGeom>
        </p:spPr>
      </p:pic>
      <p:sp>
        <p:nvSpPr>
          <p:cNvPr id="2" name="Title 1">
            <a:extLst>
              <a:ext uri="{FF2B5EF4-FFF2-40B4-BE49-F238E27FC236}">
                <a16:creationId xmlns:a16="http://schemas.microsoft.com/office/drawing/2014/main" id="{B89F8A96-8AE1-4A19-9F7A-880C0514F820}"/>
              </a:ext>
            </a:extLst>
          </p:cNvPr>
          <p:cNvSpPr>
            <a:spLocks noGrp="1"/>
          </p:cNvSpPr>
          <p:nvPr>
            <p:ph type="title"/>
          </p:nvPr>
        </p:nvSpPr>
        <p:spPr/>
        <p:txBody>
          <a:bodyPr/>
          <a:lstStyle/>
          <a:p>
            <a:r>
              <a:rPr lang="en-US" dirty="0"/>
              <a:t>Gaussian Beam Decomposition</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DFD51FB0-2BE8-4190-9F68-4BCC7FDC8F61}"/>
                  </a:ext>
                </a:extLst>
              </p:cNvPr>
              <p:cNvSpPr/>
              <p:nvPr/>
            </p:nvSpPr>
            <p:spPr>
              <a:xfrm>
                <a:off x="8290927" y="3773368"/>
                <a:ext cx="1815561" cy="7070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𝑎</m:t>
                      </m:r>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0">
                                  <a:latin typeface="Cambria Math" panose="02040503050406030204" pitchFamily="18" charset="0"/>
                                </a:rPr>
                                <m:t>0</m:t>
                              </m:r>
                            </m:sub>
                          </m:sSub>
                        </m:num>
                        <m:den>
                          <m:r>
                            <a:rPr lang="en-US" i="0">
                              <a:latin typeface="Cambria Math" panose="02040503050406030204" pitchFamily="18" charset="0"/>
                            </a:rPr>
                            <m:t>2</m:t>
                          </m:r>
                          <m:rad>
                            <m:radPr>
                              <m:degHide m:val="on"/>
                              <m:ctrlPr>
                                <a:rPr lang="en-US" i="1">
                                  <a:latin typeface="Cambria Math" panose="02040503050406030204" pitchFamily="18" charset="0"/>
                                </a:rPr>
                              </m:ctrlPr>
                            </m:radPr>
                            <m:deg/>
                            <m:e>
                              <m:r>
                                <a:rPr lang="en-US" i="1">
                                  <a:latin typeface="Cambria Math" panose="02040503050406030204" pitchFamily="18" charset="0"/>
                                </a:rPr>
                                <m:t>𝜋</m:t>
                              </m:r>
                            </m:e>
                          </m:rad>
                        </m:den>
                      </m:f>
                      <m:sSup>
                        <m:sSupPr>
                          <m:ctrlPr>
                            <a:rPr lang="en-US" i="1">
                              <a:latin typeface="Cambria Math" panose="02040503050406030204" pitchFamily="18" charset="0"/>
                            </a:rPr>
                          </m:ctrlPr>
                        </m:sSupPr>
                        <m:e>
                          <m:r>
                            <a:rPr lang="en-US" i="1">
                              <a:latin typeface="Cambria Math" panose="02040503050406030204" pitchFamily="18" charset="0"/>
                            </a:rPr>
                            <m:t>𝑒</m:t>
                          </m:r>
                        </m:e>
                        <m:sup>
                          <m:f>
                            <m:fPr>
                              <m:ctrlPr>
                                <a:rPr lang="en-US" i="1">
                                  <a:latin typeface="Cambria Math" panose="02040503050406030204" pitchFamily="18" charset="0"/>
                                </a:rPr>
                              </m:ctrlPr>
                            </m:fPr>
                            <m:num>
                              <m:r>
                                <a:rPr lang="en-US" b="0" i="1" smtClean="0">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𝑘</m:t>
                                  </m:r>
                                </m:e>
                                <m:sub>
                                  <m:r>
                                    <a:rPr lang="en-US" i="1">
                                      <a:latin typeface="Cambria Math" panose="02040503050406030204" pitchFamily="18" charset="0"/>
                                    </a:rPr>
                                    <m:t>𝑡</m:t>
                                  </m:r>
                                </m:sub>
                                <m:sup>
                                  <m:r>
                                    <a:rPr lang="en-US" i="0">
                                      <a:latin typeface="Cambria Math" panose="02040503050406030204" pitchFamily="18" charset="0"/>
                                    </a:rPr>
                                    <m:t>2</m:t>
                                  </m:r>
                                </m:sup>
                              </m:sSubSup>
                              <m:sSubSup>
                                <m:sSubSupPr>
                                  <m:ctrlPr>
                                    <a:rPr lang="en-US" i="1">
                                      <a:latin typeface="Cambria Math" panose="02040503050406030204" pitchFamily="18" charset="0"/>
                                    </a:rPr>
                                  </m:ctrlPr>
                                </m:sSubSupPr>
                                <m:e>
                                  <m:r>
                                    <a:rPr lang="en-US" i="1">
                                      <a:latin typeface="Cambria Math" panose="02040503050406030204" pitchFamily="18" charset="0"/>
                                    </a:rPr>
                                    <m:t>𝑤</m:t>
                                  </m:r>
                                </m:e>
                                <m:sub>
                                  <m:r>
                                    <a:rPr lang="en-US" i="0">
                                      <a:latin typeface="Cambria Math" panose="02040503050406030204" pitchFamily="18" charset="0"/>
                                    </a:rPr>
                                    <m:t>0</m:t>
                                  </m:r>
                                </m:sub>
                                <m:sup>
                                  <m:r>
                                    <a:rPr lang="en-US" i="0">
                                      <a:latin typeface="Cambria Math" panose="02040503050406030204" pitchFamily="18" charset="0"/>
                                    </a:rPr>
                                    <m:t>2</m:t>
                                  </m:r>
                                </m:sup>
                              </m:sSubSup>
                            </m:num>
                            <m:den>
                              <m:r>
                                <a:rPr lang="en-US" i="0">
                                  <a:latin typeface="Cambria Math" panose="02040503050406030204" pitchFamily="18" charset="0"/>
                                </a:rPr>
                                <m:t>4</m:t>
                              </m:r>
                            </m:den>
                          </m:f>
                        </m:sup>
                      </m:sSup>
                    </m:oMath>
                  </m:oMathPara>
                </a14:m>
                <a:endParaRPr lang="en-US" dirty="0"/>
              </a:p>
            </p:txBody>
          </p:sp>
        </mc:Choice>
        <mc:Fallback xmlns="">
          <p:sp>
            <p:nvSpPr>
              <p:cNvPr id="8" name="Rectangle 7">
                <a:extLst>
                  <a:ext uri="{FF2B5EF4-FFF2-40B4-BE49-F238E27FC236}">
                    <a16:creationId xmlns:a16="http://schemas.microsoft.com/office/drawing/2014/main" id="{DFD51FB0-2BE8-4190-9F68-4BCC7FDC8F61}"/>
                  </a:ext>
                </a:extLst>
              </p:cNvPr>
              <p:cNvSpPr>
                <a:spLocks noRot="1" noChangeAspect="1" noMove="1" noResize="1" noEditPoints="1" noAdjustHandles="1" noChangeArrowheads="1" noChangeShapeType="1" noTextEdit="1"/>
              </p:cNvSpPr>
              <p:nvPr/>
            </p:nvSpPr>
            <p:spPr>
              <a:xfrm>
                <a:off x="8290927" y="3773368"/>
                <a:ext cx="1815561" cy="707053"/>
              </a:xfrm>
              <a:prstGeom prst="rect">
                <a:avLst/>
              </a:prstGeom>
              <a:blipFill>
                <a:blip r:embed="rId4"/>
                <a:stretch>
                  <a:fillRect/>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805A75EE-7E66-471A-87BB-BF872397586E}"/>
              </a:ext>
            </a:extLst>
          </p:cNvPr>
          <p:cNvCxnSpPr/>
          <p:nvPr/>
        </p:nvCxnSpPr>
        <p:spPr>
          <a:xfrm>
            <a:off x="6033477" y="2125785"/>
            <a:ext cx="8049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2E3B4FD-010C-4999-B6A8-D3CE050E7D9E}"/>
              </a:ext>
            </a:extLst>
          </p:cNvPr>
          <p:cNvCxnSpPr>
            <a:cxnSpLocks/>
          </p:cNvCxnSpPr>
          <p:nvPr/>
        </p:nvCxnSpPr>
        <p:spPr>
          <a:xfrm>
            <a:off x="5889625" y="2962031"/>
            <a:ext cx="2230560" cy="992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2466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E4BE736F-2692-4A9A-B478-7AEECCD28026}"/>
              </a:ext>
            </a:extLst>
          </p:cNvPr>
          <p:cNvPicPr>
            <a:picLocks noGrp="1" noChangeAspect="1"/>
          </p:cNvPicPr>
          <p:nvPr>
            <p:ph sz="half" idx="2"/>
          </p:nvPr>
        </p:nvPicPr>
        <p:blipFill>
          <a:blip r:embed="rId2"/>
          <a:stretch>
            <a:fillRect/>
          </a:stretch>
        </p:blipFill>
        <p:spPr>
          <a:xfrm>
            <a:off x="6366369" y="2969686"/>
            <a:ext cx="4798646" cy="3431156"/>
          </a:xfrm>
          <a:prstGeom prst="rect">
            <a:avLst/>
          </a:prstGeom>
        </p:spPr>
      </p:pic>
      <p:sp>
        <p:nvSpPr>
          <p:cNvPr id="6" name="Content Placeholder 5">
            <a:extLst>
              <a:ext uri="{FF2B5EF4-FFF2-40B4-BE49-F238E27FC236}">
                <a16:creationId xmlns:a16="http://schemas.microsoft.com/office/drawing/2014/main" id="{91BF8FFB-9FC8-4B4B-B350-55194210C9A1}"/>
              </a:ext>
            </a:extLst>
          </p:cNvPr>
          <p:cNvSpPr>
            <a:spLocks noGrp="1"/>
          </p:cNvSpPr>
          <p:nvPr>
            <p:ph sz="half" idx="1"/>
          </p:nvPr>
        </p:nvSpPr>
        <p:spPr/>
        <p:txBody>
          <a:bodyPr>
            <a:normAutofit/>
          </a:bodyPr>
          <a:lstStyle/>
          <a:p>
            <a:r>
              <a:rPr lang="en-US" dirty="0"/>
              <a:t>Beam definition parameters</a:t>
            </a:r>
          </a:p>
          <a:p>
            <a:pPr lvl="1"/>
            <a:r>
              <a:rPr lang="en-US" dirty="0"/>
              <a:t>AOI is the angle of incidence for the Gaussian beam.</a:t>
            </a:r>
          </a:p>
          <a:p>
            <a:pPr lvl="1"/>
            <a:r>
              <a:rPr lang="en-US" dirty="0"/>
              <a:t>w0 is the beam width at the focus, where the focal plane is centered on the origin and normal to the beam direction.</a:t>
            </a:r>
          </a:p>
          <a:p>
            <a:r>
              <a:rPr lang="en-US" dirty="0"/>
              <a:t>We define a </a:t>
            </a:r>
            <a:r>
              <a:rPr lang="en-US" dirty="0">
                <a:solidFill>
                  <a:srgbClr val="FF0000"/>
                </a:solidFill>
              </a:rPr>
              <a:t>rotated coordinate system</a:t>
            </a:r>
            <a:r>
              <a:rPr lang="en-US" dirty="0"/>
              <a:t>, rotated by AOI, which is the reference frame for the</a:t>
            </a:r>
            <a:r>
              <a:rPr lang="en-US" dirty="0">
                <a:solidFill>
                  <a:schemeClr val="tx1"/>
                </a:solidFill>
              </a:rPr>
              <a:t> Gaussian beam</a:t>
            </a:r>
            <a:r>
              <a:rPr lang="en-US" dirty="0"/>
              <a:t>.</a:t>
            </a:r>
          </a:p>
          <a:p>
            <a:pPr lvl="1"/>
            <a:r>
              <a:rPr lang="en-US" dirty="0"/>
              <a:t>We sweep over the tangential wave vectors (</a:t>
            </a:r>
            <a:r>
              <a:rPr lang="en-US" dirty="0" err="1"/>
              <a:t>kt</a:t>
            </a:r>
            <a:r>
              <a:rPr lang="en-US" dirty="0"/>
              <a:t>) that compose the Gaussian beam. </a:t>
            </a:r>
            <a:r>
              <a:rPr lang="en-US" dirty="0" err="1">
                <a:solidFill>
                  <a:srgbClr val="FF0000"/>
                </a:solidFill>
              </a:rPr>
              <a:t>kt</a:t>
            </a:r>
            <a:r>
              <a:rPr lang="en-US" dirty="0">
                <a:solidFill>
                  <a:srgbClr val="FF0000"/>
                </a:solidFill>
              </a:rPr>
              <a:t> and </a:t>
            </a:r>
            <a:r>
              <a:rPr lang="en-US" dirty="0" err="1">
                <a:solidFill>
                  <a:srgbClr val="FF0000"/>
                </a:solidFill>
              </a:rPr>
              <a:t>kn</a:t>
            </a:r>
            <a:r>
              <a:rPr lang="en-US" dirty="0">
                <a:solidFill>
                  <a:srgbClr val="FF0000"/>
                </a:solidFill>
              </a:rPr>
              <a:t> </a:t>
            </a:r>
            <a:r>
              <a:rPr lang="en-US" dirty="0">
                <a:solidFill>
                  <a:schemeClr val="tx1"/>
                </a:solidFill>
              </a:rPr>
              <a:t>are defined in this reference frame.</a:t>
            </a:r>
          </a:p>
        </p:txBody>
      </p:sp>
      <p:sp>
        <p:nvSpPr>
          <p:cNvPr id="5" name="Title 4">
            <a:extLst>
              <a:ext uri="{FF2B5EF4-FFF2-40B4-BE49-F238E27FC236}">
                <a16:creationId xmlns:a16="http://schemas.microsoft.com/office/drawing/2014/main" id="{CFB119A6-98A5-4C6C-B5DC-58F3F1AA87BB}"/>
              </a:ext>
            </a:extLst>
          </p:cNvPr>
          <p:cNvSpPr>
            <a:spLocks noGrp="1"/>
          </p:cNvSpPr>
          <p:nvPr>
            <p:ph type="title"/>
          </p:nvPr>
        </p:nvSpPr>
        <p:spPr>
          <a:xfrm>
            <a:off x="609600" y="787417"/>
            <a:ext cx="11074401" cy="990600"/>
          </a:xfrm>
        </p:spPr>
        <p:txBody>
          <a:bodyPr/>
          <a:lstStyle/>
          <a:p>
            <a:r>
              <a:rPr lang="en-US" dirty="0"/>
              <a:t>Coordinate systems</a:t>
            </a:r>
          </a:p>
        </p:txBody>
      </p:sp>
      <p:pic>
        <p:nvPicPr>
          <p:cNvPr id="1026" name="Picture 2" descr="undefined">
            <a:extLst>
              <a:ext uri="{FF2B5EF4-FFF2-40B4-BE49-F238E27FC236}">
                <a16:creationId xmlns:a16="http://schemas.microsoft.com/office/drawing/2014/main" id="{91E34F84-87DE-4AB1-8807-E59E30F039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9628" y="1388636"/>
            <a:ext cx="1897660" cy="12621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2805B62-182F-4231-BFB1-6CCA05244FC2}"/>
              </a:ext>
            </a:extLst>
          </p:cNvPr>
          <p:cNvSpPr txBox="1"/>
          <p:nvPr/>
        </p:nvSpPr>
        <p:spPr>
          <a:xfrm>
            <a:off x="6302261" y="2600354"/>
            <a:ext cx="4926862" cy="230832"/>
          </a:xfrm>
          <a:prstGeom prst="rect">
            <a:avLst/>
          </a:prstGeom>
          <a:noFill/>
        </p:spPr>
        <p:txBody>
          <a:bodyPr wrap="square" rtlCol="0">
            <a:spAutoFit/>
          </a:bodyPr>
          <a:lstStyle/>
          <a:p>
            <a:r>
              <a:rPr lang="en-US" sz="900" dirty="0"/>
              <a:t>Image of coordinate systems taken from https://en.wikipedia.org/wiki/Rotation_of_axes</a:t>
            </a:r>
          </a:p>
        </p:txBody>
      </p:sp>
      <p:sp>
        <p:nvSpPr>
          <p:cNvPr id="7" name="TextBox 6">
            <a:extLst>
              <a:ext uri="{FF2B5EF4-FFF2-40B4-BE49-F238E27FC236}">
                <a16:creationId xmlns:a16="http://schemas.microsoft.com/office/drawing/2014/main" id="{A31E6546-C2E5-4223-BC75-3C79504C124A}"/>
              </a:ext>
            </a:extLst>
          </p:cNvPr>
          <p:cNvSpPr txBox="1"/>
          <p:nvPr/>
        </p:nvSpPr>
        <p:spPr>
          <a:xfrm>
            <a:off x="6201498" y="1784698"/>
            <a:ext cx="1770036" cy="415498"/>
          </a:xfrm>
          <a:prstGeom prst="rect">
            <a:avLst/>
          </a:prstGeom>
          <a:noFill/>
        </p:spPr>
        <p:txBody>
          <a:bodyPr wrap="none" rtlCol="0">
            <a:spAutoFit/>
          </a:bodyPr>
          <a:lstStyle/>
          <a:p>
            <a:r>
              <a:rPr lang="en-US" sz="1050" dirty="0">
                <a:solidFill>
                  <a:srgbClr val="0000FF"/>
                </a:solidFill>
              </a:rPr>
              <a:t>Global coordinate system</a:t>
            </a:r>
          </a:p>
          <a:p>
            <a:r>
              <a:rPr lang="en-US" sz="1050" dirty="0">
                <a:solidFill>
                  <a:srgbClr val="FF0909"/>
                </a:solidFill>
              </a:rPr>
              <a:t>Rotated coordinate system</a:t>
            </a:r>
          </a:p>
        </p:txBody>
      </p:sp>
      <p:sp>
        <p:nvSpPr>
          <p:cNvPr id="3" name="TextBox 2">
            <a:extLst>
              <a:ext uri="{FF2B5EF4-FFF2-40B4-BE49-F238E27FC236}">
                <a16:creationId xmlns:a16="http://schemas.microsoft.com/office/drawing/2014/main" id="{E139E402-1C18-453B-922E-099EC419CD3C}"/>
              </a:ext>
            </a:extLst>
          </p:cNvPr>
          <p:cNvSpPr txBox="1"/>
          <p:nvPr/>
        </p:nvSpPr>
        <p:spPr>
          <a:xfrm>
            <a:off x="10300676" y="1778017"/>
            <a:ext cx="864339" cy="369332"/>
          </a:xfrm>
          <a:prstGeom prst="rect">
            <a:avLst/>
          </a:prstGeom>
          <a:noFill/>
          <a:ln>
            <a:solidFill>
              <a:srgbClr val="FF0909"/>
            </a:solidFill>
          </a:ln>
        </p:spPr>
        <p:txBody>
          <a:bodyPr wrap="none" rtlCol="0">
            <a:spAutoFit/>
          </a:bodyPr>
          <a:lstStyle/>
          <a:p>
            <a:r>
              <a:rPr lang="el-GR" dirty="0">
                <a:latin typeface="Calibri" panose="020F0502020204030204" pitchFamily="34" charset="0"/>
                <a:cs typeface="Calibri" panose="020F0502020204030204" pitchFamily="34" charset="0"/>
              </a:rPr>
              <a:t>Θ</a:t>
            </a:r>
            <a:r>
              <a:rPr lang="en-US" dirty="0">
                <a:latin typeface="Calibri" panose="020F0502020204030204" pitchFamily="34" charset="0"/>
                <a:cs typeface="Calibri" panose="020F0502020204030204" pitchFamily="34" charset="0"/>
              </a:rPr>
              <a:t>=</a:t>
            </a:r>
            <a:r>
              <a:rPr lang="en-US" dirty="0"/>
              <a:t>AOI</a:t>
            </a:r>
          </a:p>
        </p:txBody>
      </p:sp>
      <p:cxnSp>
        <p:nvCxnSpPr>
          <p:cNvPr id="11" name="Straight Arrow Connector 10">
            <a:extLst>
              <a:ext uri="{FF2B5EF4-FFF2-40B4-BE49-F238E27FC236}">
                <a16:creationId xmlns:a16="http://schemas.microsoft.com/office/drawing/2014/main" id="{681CE81A-20B3-44DC-BE62-23999A94E854}"/>
              </a:ext>
            </a:extLst>
          </p:cNvPr>
          <p:cNvCxnSpPr>
            <a:stCxn id="3" idx="1"/>
          </p:cNvCxnSpPr>
          <p:nvPr/>
        </p:nvCxnSpPr>
        <p:spPr>
          <a:xfrm flipH="1">
            <a:off x="9773476" y="1962683"/>
            <a:ext cx="527200" cy="230832"/>
          </a:xfrm>
          <a:prstGeom prst="straightConnector1">
            <a:avLst/>
          </a:prstGeom>
          <a:ln>
            <a:solidFill>
              <a:srgbClr val="FF0909"/>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3AC862D-5625-4F34-B2EA-0F2DC00CAB7E}"/>
              </a:ext>
            </a:extLst>
          </p:cNvPr>
          <p:cNvSpPr/>
          <p:nvPr/>
        </p:nvSpPr>
        <p:spPr>
          <a:xfrm>
            <a:off x="8464062" y="4316427"/>
            <a:ext cx="2700953" cy="173427"/>
          </a:xfrm>
          <a:prstGeom prst="rect">
            <a:avLst/>
          </a:prstGeom>
          <a:noFill/>
          <a:ln>
            <a:solidFill>
              <a:srgbClr val="FF0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027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093ACCB-2447-4A82-AE5D-D58808CEA8DB}"/>
              </a:ext>
            </a:extLst>
          </p:cNvPr>
          <p:cNvSpPr>
            <a:spLocks noGrp="1"/>
          </p:cNvSpPr>
          <p:nvPr>
            <p:ph type="title"/>
          </p:nvPr>
        </p:nvSpPr>
        <p:spPr/>
        <p:txBody>
          <a:bodyPr/>
          <a:lstStyle/>
          <a:p>
            <a:r>
              <a:rPr lang="en-US" dirty="0"/>
              <a:t>Vector transform</a:t>
            </a:r>
          </a:p>
        </p:txBody>
      </p:sp>
      <p:sp>
        <p:nvSpPr>
          <p:cNvPr id="8" name="Content Placeholder 7">
            <a:extLst>
              <a:ext uri="{FF2B5EF4-FFF2-40B4-BE49-F238E27FC236}">
                <a16:creationId xmlns:a16="http://schemas.microsoft.com/office/drawing/2014/main" id="{3E330A33-8363-40A9-9BE4-716A78E2452C}"/>
              </a:ext>
            </a:extLst>
          </p:cNvPr>
          <p:cNvSpPr>
            <a:spLocks noGrp="1"/>
          </p:cNvSpPr>
          <p:nvPr>
            <p:ph sz="half" idx="1"/>
          </p:nvPr>
        </p:nvSpPr>
        <p:spPr/>
        <p:txBody>
          <a:bodyPr/>
          <a:lstStyle/>
          <a:p>
            <a:r>
              <a:rPr lang="en-US" dirty="0"/>
              <a:t>A vector transformation calculates </a:t>
            </a:r>
            <a:r>
              <a:rPr lang="en-US" dirty="0" err="1">
                <a:solidFill>
                  <a:srgbClr val="0000FF"/>
                </a:solidFill>
              </a:rPr>
              <a:t>kx</a:t>
            </a:r>
            <a:r>
              <a:rPr lang="en-US" dirty="0">
                <a:solidFill>
                  <a:srgbClr val="0000FF"/>
                </a:solidFill>
              </a:rPr>
              <a:t> and </a:t>
            </a:r>
            <a:r>
              <a:rPr lang="en-US" dirty="0" err="1">
                <a:solidFill>
                  <a:srgbClr val="0000FF"/>
                </a:solidFill>
              </a:rPr>
              <a:t>ky</a:t>
            </a:r>
            <a:r>
              <a:rPr lang="en-US" dirty="0">
                <a:solidFill>
                  <a:srgbClr val="0000FF"/>
                </a:solidFill>
              </a:rPr>
              <a:t> </a:t>
            </a:r>
            <a:r>
              <a:rPr lang="en-US" dirty="0">
                <a:solidFill>
                  <a:schemeClr val="tx1"/>
                </a:solidFill>
              </a:rPr>
              <a:t>in the</a:t>
            </a:r>
            <a:r>
              <a:rPr lang="en-US" dirty="0">
                <a:solidFill>
                  <a:srgbClr val="0000FF"/>
                </a:solidFill>
              </a:rPr>
              <a:t> global coordinate system </a:t>
            </a:r>
            <a:r>
              <a:rPr lang="en-US" dirty="0"/>
              <a:t>based on </a:t>
            </a:r>
            <a:r>
              <a:rPr lang="en-US" dirty="0" err="1">
                <a:solidFill>
                  <a:srgbClr val="FF0909"/>
                </a:solidFill>
              </a:rPr>
              <a:t>kt</a:t>
            </a:r>
            <a:r>
              <a:rPr lang="en-US" dirty="0">
                <a:solidFill>
                  <a:srgbClr val="FF0909"/>
                </a:solidFill>
              </a:rPr>
              <a:t> and </a:t>
            </a:r>
            <a:r>
              <a:rPr lang="en-US" dirty="0" err="1">
                <a:solidFill>
                  <a:srgbClr val="FF0909"/>
                </a:solidFill>
              </a:rPr>
              <a:t>kn</a:t>
            </a:r>
            <a:r>
              <a:rPr lang="en-US" dirty="0">
                <a:solidFill>
                  <a:srgbClr val="FF0909"/>
                </a:solidFill>
              </a:rPr>
              <a:t> </a:t>
            </a:r>
            <a:r>
              <a:rPr lang="en-US" dirty="0">
                <a:solidFill>
                  <a:schemeClr val="tx1"/>
                </a:solidFill>
              </a:rPr>
              <a:t>in the </a:t>
            </a:r>
            <a:r>
              <a:rPr lang="en-US" dirty="0">
                <a:solidFill>
                  <a:srgbClr val="FF0909"/>
                </a:solidFill>
              </a:rPr>
              <a:t>rotated coordinate system</a:t>
            </a:r>
          </a:p>
        </p:txBody>
      </p:sp>
      <p:pic>
        <p:nvPicPr>
          <p:cNvPr id="9" name="Content Placeholder 4">
            <a:extLst>
              <a:ext uri="{FF2B5EF4-FFF2-40B4-BE49-F238E27FC236}">
                <a16:creationId xmlns:a16="http://schemas.microsoft.com/office/drawing/2014/main" id="{1BD527F5-5106-47CB-960E-B55FAB6D8C6E}"/>
              </a:ext>
            </a:extLst>
          </p:cNvPr>
          <p:cNvPicPr>
            <a:picLocks noGrp="1" noChangeAspect="1"/>
          </p:cNvPicPr>
          <p:nvPr>
            <p:ph sz="half" idx="2"/>
          </p:nvPr>
        </p:nvPicPr>
        <p:blipFill>
          <a:blip r:embed="rId2"/>
          <a:stretch>
            <a:fillRect/>
          </a:stretch>
        </p:blipFill>
        <p:spPr>
          <a:xfrm>
            <a:off x="6043445" y="2477476"/>
            <a:ext cx="5538955" cy="3399693"/>
          </a:xfrm>
          <a:prstGeom prst="rect">
            <a:avLst/>
          </a:prstGeom>
        </p:spPr>
      </p:pic>
      <p:pic>
        <p:nvPicPr>
          <p:cNvPr id="10" name="Picture 2" descr="undefined">
            <a:extLst>
              <a:ext uri="{FF2B5EF4-FFF2-40B4-BE49-F238E27FC236}">
                <a16:creationId xmlns:a16="http://schemas.microsoft.com/office/drawing/2014/main" id="{8889E36C-541F-4B90-808F-B2BE860FBF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474" y="4084397"/>
            <a:ext cx="1897660" cy="126218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8E22EFD-9BBD-4E7F-BD1F-395A0D69876D}"/>
              </a:ext>
            </a:extLst>
          </p:cNvPr>
          <p:cNvSpPr txBox="1"/>
          <p:nvPr/>
        </p:nvSpPr>
        <p:spPr>
          <a:xfrm>
            <a:off x="1117598" y="6373553"/>
            <a:ext cx="2943434" cy="415498"/>
          </a:xfrm>
          <a:prstGeom prst="rect">
            <a:avLst/>
          </a:prstGeom>
          <a:noFill/>
        </p:spPr>
        <p:txBody>
          <a:bodyPr wrap="none" rtlCol="0">
            <a:spAutoFit/>
          </a:bodyPr>
          <a:lstStyle/>
          <a:p>
            <a:r>
              <a:rPr lang="en-US" sz="1050" dirty="0"/>
              <a:t>Image of coordinate systems taken from </a:t>
            </a:r>
            <a:br>
              <a:rPr lang="en-US" sz="1050" dirty="0"/>
            </a:br>
            <a:r>
              <a:rPr lang="en-US" sz="1050" dirty="0"/>
              <a:t>https://en.wikipedia.org/wiki/Rotation_of_axes</a:t>
            </a:r>
          </a:p>
        </p:txBody>
      </p:sp>
      <p:sp>
        <p:nvSpPr>
          <p:cNvPr id="12" name="TextBox 11">
            <a:extLst>
              <a:ext uri="{FF2B5EF4-FFF2-40B4-BE49-F238E27FC236}">
                <a16:creationId xmlns:a16="http://schemas.microsoft.com/office/drawing/2014/main" id="{60EAA9D2-AB05-4782-BF4D-C9E98C4ACC78}"/>
              </a:ext>
            </a:extLst>
          </p:cNvPr>
          <p:cNvSpPr txBox="1"/>
          <p:nvPr/>
        </p:nvSpPr>
        <p:spPr>
          <a:xfrm>
            <a:off x="1829286" y="5532303"/>
            <a:ext cx="1770036" cy="415498"/>
          </a:xfrm>
          <a:prstGeom prst="rect">
            <a:avLst/>
          </a:prstGeom>
          <a:noFill/>
        </p:spPr>
        <p:txBody>
          <a:bodyPr wrap="none" rtlCol="0">
            <a:spAutoFit/>
          </a:bodyPr>
          <a:lstStyle/>
          <a:p>
            <a:r>
              <a:rPr lang="en-US" sz="1050" dirty="0">
                <a:solidFill>
                  <a:srgbClr val="0000FF"/>
                </a:solidFill>
              </a:rPr>
              <a:t>Global coordinate system</a:t>
            </a:r>
          </a:p>
          <a:p>
            <a:r>
              <a:rPr lang="en-US" sz="1050" dirty="0">
                <a:solidFill>
                  <a:srgbClr val="FF0909"/>
                </a:solidFill>
              </a:rPr>
              <a:t>Rotated coordinate system</a:t>
            </a:r>
          </a:p>
        </p:txBody>
      </p:sp>
      <p:sp>
        <p:nvSpPr>
          <p:cNvPr id="13" name="Rectangle 12">
            <a:extLst>
              <a:ext uri="{FF2B5EF4-FFF2-40B4-BE49-F238E27FC236}">
                <a16:creationId xmlns:a16="http://schemas.microsoft.com/office/drawing/2014/main" id="{245C015C-F118-4B49-ABAE-7C684284E2B2}"/>
              </a:ext>
            </a:extLst>
          </p:cNvPr>
          <p:cNvSpPr/>
          <p:nvPr/>
        </p:nvSpPr>
        <p:spPr>
          <a:xfrm>
            <a:off x="8448431" y="4715489"/>
            <a:ext cx="3133969" cy="239465"/>
          </a:xfrm>
          <a:prstGeom prst="rect">
            <a:avLst/>
          </a:prstGeom>
          <a:noFill/>
          <a:ln>
            <a:solidFill>
              <a:srgbClr val="FF0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D9FD6C6-796C-453A-9D1E-48DFDD094948}"/>
              </a:ext>
            </a:extLst>
          </p:cNvPr>
          <p:cNvSpPr/>
          <p:nvPr/>
        </p:nvSpPr>
        <p:spPr>
          <a:xfrm>
            <a:off x="8448430" y="5275814"/>
            <a:ext cx="3133969" cy="239465"/>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8856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8D47C7-7549-4DD3-9475-4C226E6B7A14}"/>
              </a:ext>
            </a:extLst>
          </p:cNvPr>
          <p:cNvSpPr>
            <a:spLocks noGrp="1"/>
          </p:cNvSpPr>
          <p:nvPr>
            <p:ph sz="half" idx="1"/>
          </p:nvPr>
        </p:nvSpPr>
        <p:spPr>
          <a:xfrm>
            <a:off x="609600" y="1778018"/>
            <a:ext cx="5669280" cy="5003783"/>
          </a:xfrm>
        </p:spPr>
        <p:txBody>
          <a:bodyPr>
            <a:normAutofit/>
          </a:bodyPr>
          <a:lstStyle/>
          <a:p>
            <a:r>
              <a:rPr lang="en-US" dirty="0"/>
              <a:t>We use a user-defined Port and Periodic Condition.</a:t>
            </a:r>
          </a:p>
          <a:p>
            <a:pPr lvl="1"/>
            <a:r>
              <a:rPr lang="en-US" dirty="0"/>
              <a:t>This is done so we have precise control over the excitation phase.</a:t>
            </a:r>
          </a:p>
          <a:p>
            <a:pPr lvl="1"/>
            <a:r>
              <a:rPr lang="en-US" dirty="0" err="1"/>
              <a:t>Epw</a:t>
            </a:r>
            <a:r>
              <a:rPr lang="en-US" dirty="0"/>
              <a:t> is a plane wave: </a:t>
            </a:r>
            <a:r>
              <a:rPr lang="es-ES" dirty="0"/>
              <a:t>E0*</a:t>
            </a:r>
            <a:r>
              <a:rPr lang="es-ES" dirty="0" err="1"/>
              <a:t>exp</a:t>
            </a:r>
            <a:r>
              <a:rPr lang="es-ES" dirty="0"/>
              <a:t>(-j*(</a:t>
            </a:r>
            <a:r>
              <a:rPr lang="es-ES" dirty="0" err="1"/>
              <a:t>kx</a:t>
            </a:r>
            <a:r>
              <a:rPr lang="es-ES" dirty="0"/>
              <a:t>*</a:t>
            </a:r>
            <a:r>
              <a:rPr lang="es-ES" dirty="0" err="1"/>
              <a:t>x+ky</a:t>
            </a:r>
            <a:r>
              <a:rPr lang="es-ES" dirty="0"/>
              <a:t>*y)).</a:t>
            </a:r>
          </a:p>
          <a:p>
            <a:r>
              <a:rPr lang="en-US" dirty="0"/>
              <a:t>PMLs on the top and bottom, with scale factor abs(k0/</a:t>
            </a:r>
            <a:r>
              <a:rPr lang="en-US" dirty="0" err="1"/>
              <a:t>ky</a:t>
            </a:r>
            <a:r>
              <a:rPr lang="en-US" dirty="0"/>
              <a:t>) to handle the AOI.</a:t>
            </a:r>
          </a:p>
          <a:p>
            <a:r>
              <a:rPr lang="en-US" dirty="0"/>
              <a:t>Study 1 is an auxiliary sweep the tangential wave vector in the rotated frame.</a:t>
            </a:r>
          </a:p>
          <a:p>
            <a:pPr lvl="1"/>
            <a:r>
              <a:rPr lang="en-US" dirty="0"/>
              <a:t>range(-</a:t>
            </a:r>
            <a:r>
              <a:rPr lang="en-US" dirty="0" err="1"/>
              <a:t>ktMax</a:t>
            </a:r>
            <a:r>
              <a:rPr lang="en-US" dirty="0"/>
              <a:t>, </a:t>
            </a:r>
            <a:r>
              <a:rPr lang="en-US" dirty="0" err="1"/>
              <a:t>dkt</a:t>
            </a:r>
            <a:r>
              <a:rPr lang="en-US" dirty="0"/>
              <a:t>, </a:t>
            </a:r>
            <a:r>
              <a:rPr lang="en-US" dirty="0" err="1"/>
              <a:t>ktMax</a:t>
            </a:r>
            <a:r>
              <a:rPr lang="en-US" dirty="0"/>
              <a:t>).</a:t>
            </a:r>
          </a:p>
          <a:p>
            <a:endParaRPr lang="en-US" dirty="0"/>
          </a:p>
          <a:p>
            <a:endParaRPr lang="en-US" dirty="0"/>
          </a:p>
        </p:txBody>
      </p:sp>
      <p:pic>
        <p:nvPicPr>
          <p:cNvPr id="5" name="Content Placeholder 4">
            <a:extLst>
              <a:ext uri="{FF2B5EF4-FFF2-40B4-BE49-F238E27FC236}">
                <a16:creationId xmlns:a16="http://schemas.microsoft.com/office/drawing/2014/main" id="{509DE6D1-83D7-49F1-B216-73C27EEEF508}"/>
              </a:ext>
            </a:extLst>
          </p:cNvPr>
          <p:cNvPicPr>
            <a:picLocks noGrp="1" noChangeAspect="1"/>
          </p:cNvPicPr>
          <p:nvPr>
            <p:ph sz="half" idx="2"/>
          </p:nvPr>
        </p:nvPicPr>
        <p:blipFill>
          <a:blip r:embed="rId2"/>
          <a:stretch>
            <a:fillRect/>
          </a:stretch>
        </p:blipFill>
        <p:spPr>
          <a:xfrm>
            <a:off x="6476287" y="1385091"/>
            <a:ext cx="5106113" cy="2314898"/>
          </a:xfrm>
          <a:prstGeom prst="rect">
            <a:avLst/>
          </a:prstGeom>
        </p:spPr>
      </p:pic>
      <p:sp>
        <p:nvSpPr>
          <p:cNvPr id="4" name="Title 3">
            <a:extLst>
              <a:ext uri="{FF2B5EF4-FFF2-40B4-BE49-F238E27FC236}">
                <a16:creationId xmlns:a16="http://schemas.microsoft.com/office/drawing/2014/main" id="{8C8D36DD-9AC5-45B5-9746-7C1E96786C83}"/>
              </a:ext>
            </a:extLst>
          </p:cNvPr>
          <p:cNvSpPr>
            <a:spLocks noGrp="1"/>
          </p:cNvSpPr>
          <p:nvPr>
            <p:ph type="title"/>
          </p:nvPr>
        </p:nvSpPr>
        <p:spPr/>
        <p:txBody>
          <a:bodyPr/>
          <a:lstStyle/>
          <a:p>
            <a:r>
              <a:rPr lang="en-US" dirty="0"/>
              <a:t>Unit cell simulation</a:t>
            </a:r>
          </a:p>
        </p:txBody>
      </p:sp>
      <p:pic>
        <p:nvPicPr>
          <p:cNvPr id="6" name="Picture 5">
            <a:extLst>
              <a:ext uri="{FF2B5EF4-FFF2-40B4-BE49-F238E27FC236}">
                <a16:creationId xmlns:a16="http://schemas.microsoft.com/office/drawing/2014/main" id="{6B9362E5-96F5-4D33-BAC6-9CA148186ACF}"/>
              </a:ext>
            </a:extLst>
          </p:cNvPr>
          <p:cNvPicPr>
            <a:picLocks noChangeAspect="1"/>
          </p:cNvPicPr>
          <p:nvPr/>
        </p:nvPicPr>
        <p:blipFill>
          <a:blip r:embed="rId3"/>
          <a:stretch>
            <a:fillRect/>
          </a:stretch>
        </p:blipFill>
        <p:spPr>
          <a:xfrm>
            <a:off x="6476287" y="3862262"/>
            <a:ext cx="5115639" cy="1800476"/>
          </a:xfrm>
          <a:prstGeom prst="rect">
            <a:avLst/>
          </a:prstGeom>
        </p:spPr>
      </p:pic>
    </p:spTree>
    <p:extLst>
      <p:ext uri="{BB962C8B-B14F-4D97-AF65-F5344CB8AC3E}">
        <p14:creationId xmlns:p14="http://schemas.microsoft.com/office/powerpoint/2010/main" val="266463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5C523455-7310-45D2-98F1-07C54B436599}"/>
                  </a:ext>
                </a:extLst>
              </p:cNvPr>
              <p:cNvSpPr>
                <a:spLocks noGrp="1"/>
              </p:cNvSpPr>
              <p:nvPr>
                <p:ph sz="half" idx="1"/>
              </p:nvPr>
            </p:nvSpPr>
            <p:spPr/>
            <p:txBody>
              <a:bodyPr>
                <a:normAutofit lnSpcReduction="10000"/>
              </a:bodyPr>
              <a:lstStyle/>
              <a:p>
                <a:r>
                  <a:rPr lang="en-US" dirty="0"/>
                  <a:t>We map the results from the unit cell simulation to the full domain of interest</a:t>
                </a:r>
              </a:p>
              <a:p>
                <a:r>
                  <a:rPr lang="en-US" dirty="0"/>
                  <a:t>Because of translational symmetry, this can be done using </a:t>
                </a:r>
                <a:r>
                  <a:rPr lang="en-US" dirty="0" err="1"/>
                  <a:t>Floquet</a:t>
                </a:r>
                <a:r>
                  <a:rPr lang="en-US" dirty="0"/>
                  <a:t> theory.</a:t>
                </a:r>
              </a:p>
              <a:p>
                <a:pPr lvl="1"/>
                <a14:m>
                  <m:oMath xmlns:m="http://schemas.openxmlformats.org/officeDocument/2006/math">
                    <m:r>
                      <a:rPr lang="en-US" i="1">
                        <a:latin typeface="Cambria Math" panose="02040503050406030204" pitchFamily="18" charset="0"/>
                      </a:rPr>
                      <m:t>𝑢</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𝑇</m:t>
                            </m:r>
                          </m:e>
                        </m:acc>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𝑗</m:t>
                        </m:r>
                        <m:acc>
                          <m:accPr>
                            <m:chr m:val="⃗"/>
                            <m:ctrlPr>
                              <a:rPr lang="en-US" i="1">
                                <a:latin typeface="Cambria Math" panose="02040503050406030204" pitchFamily="18" charset="0"/>
                              </a:rPr>
                            </m:ctrlPr>
                          </m:accPr>
                          <m:e>
                            <m:r>
                              <a:rPr lang="en-US" i="1">
                                <a:latin typeface="Cambria Math" panose="02040503050406030204" pitchFamily="18" charset="0"/>
                              </a:rPr>
                              <m:t>𝑘</m:t>
                            </m:r>
                          </m:e>
                        </m:ac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𝑇</m:t>
                            </m:r>
                          </m:e>
                        </m:acc>
                      </m:sup>
                    </m:sSup>
                    <m:r>
                      <a:rPr lang="en-US" i="1">
                        <a:latin typeface="Cambria Math" panose="02040503050406030204" pitchFamily="18" charset="0"/>
                      </a:rPr>
                      <m:t>𝑢</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e>
                    </m:d>
                  </m:oMath>
                </a14:m>
                <a:endParaRPr lang="en-US" dirty="0"/>
              </a:p>
              <a:p>
                <a:r>
                  <a:rPr lang="en-US" dirty="0"/>
                  <a:t>A general extrusion operator maps the results at any space back into the unit cell.</a:t>
                </a:r>
              </a:p>
              <a:p>
                <a:r>
                  <a:rPr lang="en-US" dirty="0"/>
                  <a:t>Variables </a:t>
                </a:r>
                <a:r>
                  <a:rPr lang="en-US" dirty="0" err="1"/>
                  <a:t>Emag</a:t>
                </a:r>
                <a:r>
                  <a:rPr lang="en-US" dirty="0"/>
                  <a:t> and </a:t>
                </a:r>
                <a:r>
                  <a:rPr lang="en-US" dirty="0" err="1"/>
                  <a:t>Ephase</a:t>
                </a:r>
                <a:r>
                  <a:rPr lang="en-US" dirty="0"/>
                  <a:t> implement the extrusion for a given kt.</a:t>
                </a:r>
              </a:p>
              <a:p>
                <a:pPr lvl="1"/>
                <a:r>
                  <a:rPr lang="en-US" dirty="0"/>
                  <a:t>There are </a:t>
                </a:r>
                <a:r>
                  <a:rPr lang="en-US" dirty="0" err="1"/>
                  <a:t>nMax</a:t>
                </a:r>
                <a:r>
                  <a:rPr lang="en-US" dirty="0"/>
                  <a:t> simulations with different </a:t>
                </a:r>
                <a:r>
                  <a:rPr lang="en-US" dirty="0" err="1"/>
                  <a:t>kt</a:t>
                </a:r>
                <a:r>
                  <a:rPr lang="en-US" dirty="0"/>
                  <a:t> values.</a:t>
                </a:r>
              </a:p>
              <a:p>
                <a:r>
                  <a:rPr lang="en-US" dirty="0" err="1"/>
                  <a:t>Emag</a:t>
                </a:r>
                <a:r>
                  <a:rPr lang="en-US" dirty="0"/>
                  <a:t> and </a:t>
                </a:r>
                <a:r>
                  <a:rPr lang="en-US" dirty="0" err="1"/>
                  <a:t>Ephase</a:t>
                </a:r>
                <a:r>
                  <a:rPr lang="en-US" dirty="0"/>
                  <a:t> are combined and summed in </a:t>
                </a:r>
                <a:r>
                  <a:rPr lang="en-US" dirty="0" err="1"/>
                  <a:t>Esum</a:t>
                </a:r>
                <a:r>
                  <a:rPr lang="en-US" dirty="0"/>
                  <a:t>.</a:t>
                </a:r>
              </a:p>
            </p:txBody>
          </p:sp>
        </mc:Choice>
        <mc:Fallback xmlns="">
          <p:sp>
            <p:nvSpPr>
              <p:cNvPr id="2" name="Content Placeholder 1">
                <a:extLst>
                  <a:ext uri="{FF2B5EF4-FFF2-40B4-BE49-F238E27FC236}">
                    <a16:creationId xmlns:a16="http://schemas.microsoft.com/office/drawing/2014/main" id="{5C523455-7310-45D2-98F1-07C54B436599}"/>
                  </a:ext>
                </a:extLst>
              </p:cNvPr>
              <p:cNvSpPr>
                <a:spLocks noGrp="1" noRot="1" noChangeAspect="1" noMove="1" noResize="1" noEditPoints="1" noAdjustHandles="1" noChangeArrowheads="1" noChangeShapeType="1" noTextEdit="1"/>
              </p:cNvSpPr>
              <p:nvPr>
                <p:ph sz="half" idx="1"/>
              </p:nvPr>
            </p:nvSpPr>
            <p:spPr>
              <a:blipFill>
                <a:blip r:embed="rId2"/>
                <a:stretch>
                  <a:fillRect l="-2781" t="-1462" r="-1446"/>
                </a:stretch>
              </a:blipFill>
            </p:spPr>
            <p:txBody>
              <a:bodyPr/>
              <a:lstStyle/>
              <a:p>
                <a:r>
                  <a:rPr lang="en-US">
                    <a:noFill/>
                  </a:rPr>
                  <a:t> </a:t>
                </a:r>
              </a:p>
            </p:txBody>
          </p:sp>
        </mc:Fallback>
      </mc:AlternateContent>
      <p:sp>
        <p:nvSpPr>
          <p:cNvPr id="4" name="Title 3">
            <a:extLst>
              <a:ext uri="{FF2B5EF4-FFF2-40B4-BE49-F238E27FC236}">
                <a16:creationId xmlns:a16="http://schemas.microsoft.com/office/drawing/2014/main" id="{51552F18-0556-469D-ACA0-8D7AA4683E20}"/>
              </a:ext>
            </a:extLst>
          </p:cNvPr>
          <p:cNvSpPr>
            <a:spLocks noGrp="1"/>
          </p:cNvSpPr>
          <p:nvPr>
            <p:ph type="title"/>
          </p:nvPr>
        </p:nvSpPr>
        <p:spPr/>
        <p:txBody>
          <a:bodyPr/>
          <a:lstStyle/>
          <a:p>
            <a:r>
              <a:rPr lang="en-US" dirty="0"/>
              <a:t>Extruding and summing the results</a:t>
            </a:r>
          </a:p>
        </p:txBody>
      </p:sp>
      <p:pic>
        <p:nvPicPr>
          <p:cNvPr id="8" name="Content Placeholder 7">
            <a:extLst>
              <a:ext uri="{FF2B5EF4-FFF2-40B4-BE49-F238E27FC236}">
                <a16:creationId xmlns:a16="http://schemas.microsoft.com/office/drawing/2014/main" id="{55E1797F-2558-4C33-B457-A1FE0AA28FAB}"/>
              </a:ext>
            </a:extLst>
          </p:cNvPr>
          <p:cNvPicPr>
            <a:picLocks noGrp="1" noChangeAspect="1"/>
          </p:cNvPicPr>
          <p:nvPr>
            <p:ph sz="half" idx="2"/>
          </p:nvPr>
        </p:nvPicPr>
        <p:blipFill>
          <a:blip r:embed="rId3"/>
          <a:stretch>
            <a:fillRect/>
          </a:stretch>
        </p:blipFill>
        <p:spPr>
          <a:xfrm>
            <a:off x="7483619" y="1611923"/>
            <a:ext cx="3125787" cy="3352800"/>
          </a:xfrm>
          <a:prstGeom prst="rect">
            <a:avLst/>
          </a:prstGeom>
        </p:spPr>
      </p:pic>
      <p:pic>
        <p:nvPicPr>
          <p:cNvPr id="9" name="Picture 8">
            <a:extLst>
              <a:ext uri="{FF2B5EF4-FFF2-40B4-BE49-F238E27FC236}">
                <a16:creationId xmlns:a16="http://schemas.microsoft.com/office/drawing/2014/main" id="{66799BC1-A341-4876-814D-2C439555045B}"/>
              </a:ext>
            </a:extLst>
          </p:cNvPr>
          <p:cNvPicPr>
            <a:picLocks noChangeAspect="1"/>
          </p:cNvPicPr>
          <p:nvPr/>
        </p:nvPicPr>
        <p:blipFill>
          <a:blip r:embed="rId4"/>
          <a:stretch>
            <a:fillRect/>
          </a:stretch>
        </p:blipFill>
        <p:spPr>
          <a:xfrm>
            <a:off x="6399212" y="5182670"/>
            <a:ext cx="5176521" cy="1472500"/>
          </a:xfrm>
          <a:prstGeom prst="rect">
            <a:avLst/>
          </a:prstGeom>
        </p:spPr>
      </p:pic>
      <p:sp>
        <p:nvSpPr>
          <p:cNvPr id="6" name="Rectangle 5">
            <a:extLst>
              <a:ext uri="{FF2B5EF4-FFF2-40B4-BE49-F238E27FC236}">
                <a16:creationId xmlns:a16="http://schemas.microsoft.com/office/drawing/2014/main" id="{DD89D0F8-F5C9-458A-A36D-5CD669F58DE5}"/>
              </a:ext>
            </a:extLst>
          </p:cNvPr>
          <p:cNvSpPr/>
          <p:nvPr/>
        </p:nvSpPr>
        <p:spPr>
          <a:xfrm>
            <a:off x="7483619" y="3590073"/>
            <a:ext cx="3125787" cy="520819"/>
          </a:xfrm>
          <a:prstGeom prst="rect">
            <a:avLst/>
          </a:prstGeom>
          <a:noFill/>
          <a:ln>
            <a:solidFill>
              <a:srgbClr val="FF09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722E9A10-694B-481E-88ED-E4B3B072E84F}"/>
              </a:ext>
            </a:extLst>
          </p:cNvPr>
          <p:cNvCxnSpPr/>
          <p:nvPr/>
        </p:nvCxnSpPr>
        <p:spPr>
          <a:xfrm flipV="1">
            <a:off x="5792789" y="3970215"/>
            <a:ext cx="1420811" cy="273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708301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COMSOL_Slide-Template-2022</Template>
  <TotalTime>21218</TotalTime>
  <Words>1492</Words>
  <Application>Microsoft Office PowerPoint</Application>
  <PresentationFormat>Widescreen</PresentationFormat>
  <Paragraphs>102</Paragraphs>
  <Slides>14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Cambria Math</vt:lpstr>
      <vt:lpstr>Lato</vt:lpstr>
      <vt:lpstr>Lato Black</vt:lpstr>
      <vt:lpstr>Lato Light</vt:lpstr>
      <vt:lpstr>Wingdings</vt:lpstr>
      <vt:lpstr>comsol-slide-template-NEW</vt:lpstr>
      <vt:lpstr>Gaussian beam illumination of a periodic structure</vt:lpstr>
      <vt:lpstr>Introduction</vt:lpstr>
      <vt:lpstr>Plasmonic Wire Grating</vt:lpstr>
      <vt:lpstr>Geometry and simulation domain</vt:lpstr>
      <vt:lpstr>Gaussian Beam Decomposition</vt:lpstr>
      <vt:lpstr>Coordinate systems</vt:lpstr>
      <vt:lpstr>Vector transform</vt:lpstr>
      <vt:lpstr>Unit cell simulation</vt:lpstr>
      <vt:lpstr>Extruding and summing the results</vt:lpstr>
      <vt:lpstr>Results (1/2)</vt:lpstr>
      <vt:lpstr>Results (2/2)</vt:lpstr>
      <vt:lpstr>Validation</vt:lpstr>
      <vt:lpstr>Usage notes (1/2)</vt:lpstr>
      <vt:lpstr>Usage notes (2/2)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Finite beam excitation of an infinitely periodic structure</dc:title>
  <dc:creator>Andrew Strikwerda</dc:creator>
  <cp:lastModifiedBy>Andrew Strikwerda</cp:lastModifiedBy>
  <cp:revision>70</cp:revision>
  <dcterms:created xsi:type="dcterms:W3CDTF">2023-02-15T20:18:32Z</dcterms:created>
  <dcterms:modified xsi:type="dcterms:W3CDTF">2023-04-14T19:43:07Z</dcterms:modified>
</cp:coreProperties>
</file>