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1"/>
  </p:notesMasterIdLst>
  <p:handoutMasterIdLst>
    <p:handoutMasterId r:id="rId12"/>
  </p:handoutMasterIdLst>
  <p:sldIdLst>
    <p:sldId id="257" r:id="rId2"/>
    <p:sldId id="1221" r:id="rId3"/>
    <p:sldId id="1235" r:id="rId4"/>
    <p:sldId id="1236" r:id="rId5"/>
    <p:sldId id="1237" r:id="rId6"/>
    <p:sldId id="1238" r:id="rId7"/>
    <p:sldId id="1242" r:id="rId8"/>
    <p:sldId id="1240" r:id="rId9"/>
    <p:sldId id="1239" r:id="rId10"/>
  </p:sldIdLst>
  <p:sldSz cx="9144000" cy="5143500" type="screen16x9"/>
  <p:notesSz cx="6858000" cy="9144000"/>
  <p:embeddedFontLst>
    <p:embeddedFont>
      <p:font typeface="Cambria Math" panose="02040503050406030204" pitchFamily="18" charset="0"/>
      <p:regular r:id="rId13"/>
    </p:embeddedFont>
    <p:embeddedFont>
      <p:font typeface="Lato" panose="020B0604020202020204" charset="0"/>
      <p:regular r:id="rId14"/>
      <p:bold r:id="rId15"/>
      <p:italic r:id="rId16"/>
      <p:boldItalic r:id="rId17"/>
    </p:embeddedFont>
    <p:embeddedFont>
      <p:font typeface="Lato Black" panose="020B0604020202020204" charset="0"/>
      <p:bold r:id="rId18"/>
      <p:italic r:id="rId19"/>
      <p:boldItalic r:id="rId20"/>
    </p:embeddedFont>
    <p:embeddedFont>
      <p:font typeface="Lato Light" panose="020F0302020204030203"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1221"/>
            <p14:sldId id="1235"/>
            <p14:sldId id="1236"/>
            <p14:sldId id="1237"/>
            <p14:sldId id="1238"/>
            <p14:sldId id="1242"/>
            <p14:sldId id="1240"/>
            <p14:sldId id="123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1" autoAdjust="0"/>
    <p:restoredTop sz="91345" autoAdjust="0"/>
  </p:normalViewPr>
  <p:slideViewPr>
    <p:cSldViewPr>
      <p:cViewPr varScale="1">
        <p:scale>
          <a:sx n="106" d="100"/>
          <a:sy n="106" d="100"/>
        </p:scale>
        <p:origin x="498" y="57"/>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2/15/2023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2/15/2023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External Material Implementation of Mazars Damage Model</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sz="1600" dirty="0"/>
              <a:t>User-defined material models written in C-code can </a:t>
            </a:r>
            <a:r>
              <a:rPr lang="en-US" dirty="0"/>
              <a:t>be used in COMSOL Multiphysics through an External Materials socket</a:t>
            </a:r>
          </a:p>
          <a:p>
            <a:r>
              <a:rPr lang="en-US" dirty="0"/>
              <a:t>This allows you to program your own material models and distribute them as add-ons</a:t>
            </a:r>
          </a:p>
          <a:p>
            <a:r>
              <a:rPr lang="en-US" sz="1600" dirty="0"/>
              <a:t>The code needs to be compiled into a shared library </a:t>
            </a:r>
            <a:r>
              <a:rPr lang="en-US" dirty="0"/>
              <a:t>(e.g., </a:t>
            </a:r>
            <a:r>
              <a:rPr lang="en-US" dirty="0" err="1">
                <a:latin typeface="Courier New" panose="02070309020205020404" pitchFamily="49" charset="0"/>
                <a:cs typeface="Courier New" panose="02070309020205020404" pitchFamily="49" charset="0"/>
              </a:rPr>
              <a:t>dll</a:t>
            </a:r>
            <a:r>
              <a:rPr lang="en-US" dirty="0"/>
              <a:t> for Windows)</a:t>
            </a:r>
          </a:p>
          <a:p>
            <a:pPr lvl="1"/>
            <a:r>
              <a:rPr lang="en-US" dirty="0"/>
              <a:t>Use on Linux and Mac OS X requires recompilation of the source code</a:t>
            </a:r>
          </a:p>
          <a:p>
            <a:pPr marL="292100" lvl="1" indent="0">
              <a:buNone/>
            </a:pPr>
            <a:endParaRPr lang="en-US" dirty="0"/>
          </a:p>
          <a:p>
            <a:r>
              <a:rPr lang="en-US" dirty="0"/>
              <a:t>For further details, see the section </a:t>
            </a:r>
            <a:r>
              <a:rPr lang="en-US" i="1" dirty="0"/>
              <a:t>Working with External Materials </a:t>
            </a:r>
            <a:r>
              <a:rPr lang="en-US" dirty="0"/>
              <a:t>in the </a:t>
            </a:r>
            <a:r>
              <a:rPr lang="en-US" i="1" dirty="0"/>
              <a:t>COMSOL Multiphysics Reference Manual</a:t>
            </a:r>
            <a:r>
              <a:rPr lang="en-US" dirty="0"/>
              <a:t> as well as the section </a:t>
            </a:r>
            <a:r>
              <a:rPr lang="en-US" i="1" dirty="0"/>
              <a:t>Using External Materials </a:t>
            </a:r>
            <a:r>
              <a:rPr lang="en-US" dirty="0"/>
              <a:t>in the documentation of the </a:t>
            </a:r>
            <a:r>
              <a:rPr lang="en-US" i="1" dirty="0"/>
              <a:t>Structural Mechanics Module</a:t>
            </a:r>
            <a:r>
              <a:rPr lang="en-US" dirty="0"/>
              <a:t>.</a:t>
            </a:r>
          </a:p>
          <a:p>
            <a:pPr lvl="1"/>
            <a:r>
              <a:rPr lang="en-US" dirty="0"/>
              <a:t>The latter also includes documentation of a library of utility functions that is available in order to simplify the implementation</a:t>
            </a:r>
          </a:p>
        </p:txBody>
      </p:sp>
    </p:spTree>
    <p:extLst>
      <p:ext uri="{BB962C8B-B14F-4D97-AF65-F5344CB8AC3E}">
        <p14:creationId xmlns:p14="http://schemas.microsoft.com/office/powerpoint/2010/main" val="246825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Working with 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Before starting, go to File-&gt;Preferences-&gt;Security </a:t>
            </a:r>
            <a:br>
              <a:rPr lang="en-US" dirty="0"/>
            </a:br>
            <a:r>
              <a:rPr lang="en-US" dirty="0"/>
              <a:t>and set “Allow external libraries” to Yes.</a:t>
            </a:r>
            <a:br>
              <a:rPr lang="en-US" dirty="0"/>
            </a:br>
            <a:endParaRPr lang="en-US" dirty="0"/>
          </a:p>
          <a:p>
            <a:r>
              <a:rPr lang="en-US" dirty="0"/>
              <a:t>For security reasons, external processes and </a:t>
            </a:r>
            <a:br>
              <a:rPr lang="en-US" dirty="0"/>
            </a:br>
            <a:r>
              <a:rPr lang="en-US" dirty="0"/>
              <a:t>libraries are disabled by default in a new </a:t>
            </a:r>
            <a:br>
              <a:rPr lang="en-US" dirty="0"/>
            </a:br>
            <a:r>
              <a:rPr lang="en-US" dirty="0"/>
              <a:t>COMSOL Multiphysics installation</a:t>
            </a:r>
          </a:p>
        </p:txBody>
      </p:sp>
      <p:pic>
        <p:nvPicPr>
          <p:cNvPr id="5" name="Picture 4">
            <a:extLst>
              <a:ext uri="{FF2B5EF4-FFF2-40B4-BE49-F238E27FC236}">
                <a16:creationId xmlns:a16="http://schemas.microsoft.com/office/drawing/2014/main" id="{4BE7A37B-C56C-4336-9420-1B902DD91B6F}"/>
              </a:ext>
            </a:extLst>
          </p:cNvPr>
          <p:cNvPicPr>
            <a:picLocks noChangeAspect="1"/>
          </p:cNvPicPr>
          <p:nvPr/>
        </p:nvPicPr>
        <p:blipFill>
          <a:blip r:embed="rId2"/>
          <a:stretch>
            <a:fillRect/>
          </a:stretch>
        </p:blipFill>
        <p:spPr>
          <a:xfrm>
            <a:off x="5449658" y="1491630"/>
            <a:ext cx="3225986" cy="2964022"/>
          </a:xfrm>
          <a:prstGeom prst="rect">
            <a:avLst/>
          </a:prstGeom>
        </p:spPr>
      </p:pic>
      <p:sp>
        <p:nvSpPr>
          <p:cNvPr id="6" name="Oval 5">
            <a:extLst>
              <a:ext uri="{FF2B5EF4-FFF2-40B4-BE49-F238E27FC236}">
                <a16:creationId xmlns:a16="http://schemas.microsoft.com/office/drawing/2014/main" id="{350F6E80-D6C1-4C02-A62A-590194825D84}"/>
              </a:ext>
            </a:extLst>
          </p:cNvPr>
          <p:cNvSpPr/>
          <p:nvPr/>
        </p:nvSpPr>
        <p:spPr>
          <a:xfrm>
            <a:off x="6902084" y="2263457"/>
            <a:ext cx="1784716" cy="3600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197418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F8283A-3AEB-4FEE-AF8E-03F5867BDDD5}"/>
              </a:ext>
            </a:extLst>
          </p:cNvPr>
          <p:cNvPicPr>
            <a:picLocks noChangeAspect="1"/>
          </p:cNvPicPr>
          <p:nvPr/>
        </p:nvPicPr>
        <p:blipFill>
          <a:blip r:embed="rId2"/>
          <a:stretch>
            <a:fillRect/>
          </a:stretch>
        </p:blipFill>
        <p:spPr>
          <a:xfrm>
            <a:off x="6173307" y="347885"/>
            <a:ext cx="2317389" cy="1492350"/>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Linking an External Material</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In the </a:t>
            </a:r>
            <a:r>
              <a:rPr lang="en-US" i="1" dirty="0"/>
              <a:t>Materials</a:t>
            </a:r>
            <a:r>
              <a:rPr lang="en-US" dirty="0"/>
              <a:t> node under </a:t>
            </a:r>
            <a:r>
              <a:rPr lang="en-US" i="1" dirty="0"/>
              <a:t>Global Definitions</a:t>
            </a:r>
            <a:r>
              <a:rPr lang="en-US" dirty="0"/>
              <a:t>, </a:t>
            </a:r>
            <a:br>
              <a:rPr lang="en-US" dirty="0"/>
            </a:br>
            <a:r>
              <a:rPr lang="en-US" dirty="0"/>
              <a:t>add an </a:t>
            </a:r>
            <a:r>
              <a:rPr lang="en-US" i="1" dirty="0"/>
              <a:t>External Material</a:t>
            </a:r>
            <a:br>
              <a:rPr lang="en-US" b="1" dirty="0"/>
            </a:br>
            <a:endParaRPr lang="en-US" b="1" dirty="0"/>
          </a:p>
          <a:p>
            <a:r>
              <a:rPr lang="en-US" dirty="0"/>
              <a:t>In the settings window, link the shared library </a:t>
            </a:r>
            <a:br>
              <a:rPr lang="en-US" dirty="0"/>
            </a:br>
            <a:r>
              <a:rPr lang="en-US" dirty="0"/>
              <a:t>according to the system architecture</a:t>
            </a:r>
            <a:br>
              <a:rPr lang="en-US" dirty="0"/>
            </a:br>
            <a:endParaRPr lang="en-US" dirty="0"/>
          </a:p>
          <a:p>
            <a:r>
              <a:rPr lang="en-US" dirty="0"/>
              <a:t>Select the interface type according to the type of</a:t>
            </a:r>
            <a:br>
              <a:rPr lang="en-US" dirty="0"/>
            </a:br>
            <a:r>
              <a:rPr lang="en-US" dirty="0"/>
              <a:t>material relation you have implemented</a:t>
            </a:r>
            <a:br>
              <a:rPr lang="en-US" dirty="0"/>
            </a:br>
            <a:endParaRPr lang="en-US" dirty="0"/>
          </a:p>
          <a:p>
            <a:r>
              <a:rPr lang="en-US" dirty="0"/>
              <a:t>Add the state variables as arguments</a:t>
            </a:r>
          </a:p>
          <a:p>
            <a:pPr lvl="1"/>
            <a:r>
              <a:rPr lang="en-US" dirty="0">
                <a:latin typeface="Courier New" panose="02070309020205020404" pitchFamily="49" charset="0"/>
                <a:cs typeface="Courier New" panose="02070309020205020404" pitchFamily="49" charset="0"/>
              </a:rPr>
              <a:t>ss</a:t>
            </a:r>
            <a:r>
              <a:rPr lang="en-US" dirty="0"/>
              <a:t> : state variable vector containing the </a:t>
            </a:r>
            <a:br>
              <a:rPr lang="en-US" dirty="0"/>
            </a:br>
            <a:r>
              <a:rPr lang="en-US" dirty="0"/>
              <a:t>maximum equivalent strain and the damage variable</a:t>
            </a:r>
            <a:br>
              <a:rPr lang="en-US" dirty="0"/>
            </a:br>
            <a:endParaRPr lang="en-US" dirty="0"/>
          </a:p>
        </p:txBody>
      </p:sp>
      <p:cxnSp>
        <p:nvCxnSpPr>
          <p:cNvPr id="7" name="Connector: Elbow 6">
            <a:extLst>
              <a:ext uri="{FF2B5EF4-FFF2-40B4-BE49-F238E27FC236}">
                <a16:creationId xmlns:a16="http://schemas.microsoft.com/office/drawing/2014/main" id="{A6E36957-C03A-4BDE-9E31-A9FDFFD58B24}"/>
              </a:ext>
            </a:extLst>
          </p:cNvPr>
          <p:cNvCxnSpPr>
            <a:cxnSpLocks/>
          </p:cNvCxnSpPr>
          <p:nvPr/>
        </p:nvCxnSpPr>
        <p:spPr>
          <a:xfrm flipV="1">
            <a:off x="4932040" y="1455592"/>
            <a:ext cx="1512168" cy="10338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4BB45C5C-08EE-4A4A-AE26-B64705009522}"/>
              </a:ext>
            </a:extLst>
          </p:cNvPr>
          <p:cNvCxnSpPr>
            <a:cxnSpLocks/>
          </p:cNvCxnSpPr>
          <p:nvPr/>
        </p:nvCxnSpPr>
        <p:spPr>
          <a:xfrm>
            <a:off x="4860032" y="2355726"/>
            <a:ext cx="1313275" cy="489433"/>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E477BB9C-4D57-4299-BF31-586020E6F9F0}"/>
              </a:ext>
            </a:extLst>
          </p:cNvPr>
          <p:cNvCxnSpPr>
            <a:cxnSpLocks/>
          </p:cNvCxnSpPr>
          <p:nvPr/>
        </p:nvCxnSpPr>
        <p:spPr>
          <a:xfrm>
            <a:off x="4860032" y="3483456"/>
            <a:ext cx="1313275" cy="312430"/>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1DC1BE-3EBC-4CD2-BCD4-421032AD7695}"/>
              </a:ext>
            </a:extLst>
          </p:cNvPr>
          <p:cNvPicPr>
            <a:picLocks noChangeAspect="1"/>
          </p:cNvPicPr>
          <p:nvPr/>
        </p:nvPicPr>
        <p:blipFill>
          <a:blip r:embed="rId3"/>
          <a:stretch>
            <a:fillRect/>
          </a:stretch>
        </p:blipFill>
        <p:spPr>
          <a:xfrm>
            <a:off x="6173307" y="2182896"/>
            <a:ext cx="2657739" cy="2372377"/>
          </a:xfrm>
          <a:prstGeom prst="rect">
            <a:avLst/>
          </a:prstGeom>
        </p:spPr>
      </p:pic>
      <p:cxnSp>
        <p:nvCxnSpPr>
          <p:cNvPr id="16" name="Connector: Elbow 15">
            <a:extLst>
              <a:ext uri="{FF2B5EF4-FFF2-40B4-BE49-F238E27FC236}">
                <a16:creationId xmlns:a16="http://schemas.microsoft.com/office/drawing/2014/main" id="{B4610CC8-62CC-4963-BEEA-527DC8AD8C1C}"/>
              </a:ext>
            </a:extLst>
          </p:cNvPr>
          <p:cNvCxnSpPr>
            <a:cxnSpLocks/>
          </p:cNvCxnSpPr>
          <p:nvPr/>
        </p:nvCxnSpPr>
        <p:spPr>
          <a:xfrm>
            <a:off x="4572000" y="4083918"/>
            <a:ext cx="1533261" cy="360040"/>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50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normAutofit/>
          </a:bodyPr>
          <a:lstStyle/>
          <a:p>
            <a:r>
              <a:rPr lang="en-US" dirty="0"/>
              <a:t>Example: Mazars Damage Model for Concrete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The code is included in</a:t>
                </a:r>
                <a:br>
                  <a:rPr lang="en-US" dirty="0"/>
                </a:br>
                <a:r>
                  <a:rPr lang="en-US" dirty="0" err="1">
                    <a:latin typeface="Courier New" panose="02070309020205020404" pitchFamily="49" charset="0"/>
                    <a:cs typeface="Courier New" panose="02070309020205020404" pitchFamily="49" charset="0"/>
                  </a:rPr>
                  <a:t>Mazars_damage.c</a:t>
                </a:r>
                <a:endParaRPr lang="en-US" dirty="0">
                  <a:latin typeface="Courier New" panose="02070309020205020404" pitchFamily="49" charset="0"/>
                  <a:cs typeface="Courier New" panose="02070309020205020404" pitchFamily="49" charset="0"/>
                </a:endParaRPr>
              </a:p>
              <a:p>
                <a:r>
                  <a:rPr lang="en-US" dirty="0">
                    <a:latin typeface="Lato" panose="020B0604020202020204" charset="0"/>
                    <a:cs typeface="Courier New" panose="02070309020205020404" pitchFamily="49" charset="0"/>
                  </a:rPr>
                  <a:t>Material parameters:</a:t>
                </a:r>
                <a:br>
                  <a:rPr lang="en-US" dirty="0">
                    <a:latin typeface="Lato" panose="020B0604020202020204" charset="0"/>
                    <a:cs typeface="Courier New" panose="02070309020205020404" pitchFamily="49" charset="0"/>
                  </a:rPr>
                </a:br>
                <a:r>
                  <a:rPr lang="en-US" dirty="0">
                    <a:latin typeface="Lato" panose="020B0604020202020204" charset="0"/>
                    <a:cs typeface="Courier New" panose="02070309020205020404" pitchFamily="49" charset="0"/>
                  </a:rPr>
                  <a:t>Young’s modulus </a:t>
                </a:r>
                <a:r>
                  <a:rPr lang="en-US" i="1" dirty="0">
                    <a:latin typeface="Lato" panose="020B0604020202020204" charset="0"/>
                    <a:cs typeface="Courier New" panose="02070309020205020404" pitchFamily="49" charset="0"/>
                  </a:rPr>
                  <a:t>E, </a:t>
                </a:r>
                <a:r>
                  <a:rPr lang="en-US" dirty="0">
                    <a:latin typeface="Lato" panose="020B0604020202020204" charset="0"/>
                    <a:cs typeface="Courier New" panose="02070309020205020404" pitchFamily="49" charset="0"/>
                  </a:rPr>
                  <a:t>Poisson’s ratio </a:t>
                </a:r>
                <a:r>
                  <a:rPr lang="en-US" i="1" dirty="0">
                    <a:latin typeface="Lato" panose="020B0604020202020204" charset="0"/>
                    <a:cs typeface="Courier New" panose="02070309020205020404" pitchFamily="49" charset="0"/>
                    <a:sym typeface="Symbol" panose="05050102010706020507" pitchFamily="18" charset="2"/>
                  </a:rPr>
                  <a:t>,</a:t>
                </a:r>
                <a:br>
                  <a:rPr lang="en-US" i="1" dirty="0">
                    <a:latin typeface="Lato" panose="020B0604020202020204"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initial strain threshold </a:t>
                </a:r>
                <a:r>
                  <a:rPr lang="en-US" i="1" dirty="0">
                    <a:latin typeface="Lato" panose="020B0604020202020204" charset="0"/>
                    <a:cs typeface="Courier New" panose="02070309020205020404" pitchFamily="49" charset="0"/>
                    <a:sym typeface="Symbol" panose="05050102010706020507" pitchFamily="18" charset="2"/>
                  </a:rPr>
                  <a:t></a:t>
                </a:r>
                <a:r>
                  <a:rPr lang="en-US" baseline="-25000" dirty="0">
                    <a:latin typeface="Lato" panose="020B0604020202020204" charset="0"/>
                    <a:cs typeface="Courier New" panose="02070309020205020404" pitchFamily="49" charset="0"/>
                    <a:sym typeface="Symbol" panose="05050102010706020507" pitchFamily="18" charset="2"/>
                  </a:rPr>
                  <a:t>0</a:t>
                </a:r>
                <a:r>
                  <a:rPr lang="en-US" dirty="0">
                    <a:latin typeface="Lato" panose="020B0604020202020204" charset="0"/>
                    <a:cs typeface="Courier New" panose="02070309020205020404" pitchFamily="49" charset="0"/>
                    <a:sym typeface="Symbol" panose="05050102010706020507" pitchFamily="18" charset="2"/>
                  </a:rPr>
                  <a:t>,</a:t>
                </a:r>
                <a:br>
                  <a:rPr lang="en-US" dirty="0">
                    <a:latin typeface="Lato" panose="020B0604020202020204"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damage evolution parameters</a:t>
                </a:r>
                <a:r>
                  <a:rPr lang="en-US" i="1" dirty="0">
                    <a:latin typeface="Lato" panose="020B0604020202020204" charset="0"/>
                    <a:cs typeface="Courier New" panose="02070309020205020404" pitchFamily="49" charset="0"/>
                    <a:sym typeface="Symbol" panose="05050102010706020507" pitchFamily="18" charset="2"/>
                  </a:rPr>
                  <a:t> A</a:t>
                </a:r>
                <a:r>
                  <a:rPr lang="en-US" baseline="-25000" dirty="0">
                    <a:latin typeface="Lato" panose="020B0604020202020204" charset="0"/>
                    <a:cs typeface="Courier New" panose="02070309020205020404" pitchFamily="49" charset="0"/>
                    <a:sym typeface="Symbol" panose="05050102010706020507" pitchFamily="18" charset="2"/>
                  </a:rPr>
                  <a:t>t</a:t>
                </a:r>
                <a:r>
                  <a:rPr lang="en-US" i="1" dirty="0">
                    <a:latin typeface="Lato" panose="020B0604020202020204" charset="0"/>
                    <a:cs typeface="Courier New" panose="02070309020205020404" pitchFamily="49" charset="0"/>
                    <a:sym typeface="Symbol" panose="05050102010706020507" pitchFamily="18" charset="2"/>
                  </a:rPr>
                  <a:t>, </a:t>
                </a:r>
                <a:r>
                  <a:rPr lang="en-US" i="1" dirty="0" err="1">
                    <a:latin typeface="Lato" panose="020B0604020202020204" charset="0"/>
                    <a:cs typeface="Courier New" panose="02070309020205020404" pitchFamily="49" charset="0"/>
                    <a:sym typeface="Symbol" panose="05050102010706020507" pitchFamily="18" charset="2"/>
                  </a:rPr>
                  <a:t>B</a:t>
                </a:r>
                <a:r>
                  <a:rPr lang="en-US" baseline="-25000" dirty="0" err="1">
                    <a:latin typeface="Lato" panose="020B0604020202020204" charset="0"/>
                    <a:cs typeface="Courier New" panose="02070309020205020404" pitchFamily="49" charset="0"/>
                    <a:sym typeface="Symbol" panose="05050102010706020507" pitchFamily="18" charset="2"/>
                  </a:rPr>
                  <a:t>t</a:t>
                </a:r>
                <a:r>
                  <a:rPr lang="en-US" dirty="0">
                    <a:latin typeface="Lato" panose="020B0604020202020204" charset="0"/>
                    <a:cs typeface="Courier New" panose="02070309020205020404" pitchFamily="49" charset="0"/>
                    <a:sym typeface="Symbol" panose="05050102010706020507" pitchFamily="18" charset="2"/>
                  </a:rPr>
                  <a:t>, </a:t>
                </a:r>
                <a:r>
                  <a:rPr lang="en-US" i="1" dirty="0">
                    <a:latin typeface="Lato" panose="020B0604020202020204" charset="0"/>
                    <a:cs typeface="Courier New" panose="02070309020205020404" pitchFamily="49" charset="0"/>
                    <a:sym typeface="Symbol" panose="05050102010706020507" pitchFamily="18" charset="2"/>
                  </a:rPr>
                  <a:t>A</a:t>
                </a:r>
                <a:r>
                  <a:rPr lang="en-US" baseline="-25000" dirty="0">
                    <a:latin typeface="Lato" panose="020B0604020202020204" charset="0"/>
                    <a:cs typeface="Courier New" panose="02070309020205020404" pitchFamily="49" charset="0"/>
                    <a:sym typeface="Symbol" panose="05050102010706020507" pitchFamily="18" charset="2"/>
                  </a:rPr>
                  <a:t>c</a:t>
                </a:r>
                <a:r>
                  <a:rPr lang="en-US" i="1" dirty="0">
                    <a:latin typeface="Lato" panose="020B0604020202020204" charset="0"/>
                    <a:cs typeface="Courier New" panose="02070309020205020404" pitchFamily="49" charset="0"/>
                    <a:sym typeface="Symbol" panose="05050102010706020507" pitchFamily="18" charset="2"/>
                  </a:rPr>
                  <a:t>, </a:t>
                </a:r>
                <a:r>
                  <a:rPr lang="en-US" i="1" dirty="0" err="1">
                    <a:latin typeface="Lato" panose="020B0604020202020204" charset="0"/>
                    <a:cs typeface="Courier New" panose="02070309020205020404" pitchFamily="49" charset="0"/>
                    <a:sym typeface="Symbol" panose="05050102010706020507" pitchFamily="18" charset="2"/>
                  </a:rPr>
                  <a:t>B</a:t>
                </a:r>
                <a:r>
                  <a:rPr lang="en-US" baseline="-25000" dirty="0" err="1">
                    <a:latin typeface="Lato" panose="020B0604020202020204" charset="0"/>
                    <a:cs typeface="Courier New" panose="02070309020205020404" pitchFamily="49" charset="0"/>
                    <a:sym typeface="Symbol" panose="05050102010706020507" pitchFamily="18" charset="2"/>
                  </a:rPr>
                  <a:t>c</a:t>
                </a:r>
                <a:endParaRPr lang="en-US" baseline="-25000" dirty="0">
                  <a:latin typeface="Lato" panose="020B0604020202020204" charset="0"/>
                  <a:cs typeface="Courier New" panose="02070309020205020404" pitchFamily="49" charset="0"/>
                  <a:sym typeface="Symbol" panose="05050102010706020507" pitchFamily="18" charset="2"/>
                </a:endParaRPr>
              </a:p>
              <a:p>
                <a:r>
                  <a:rPr lang="en-US" dirty="0">
                    <a:latin typeface="Lato" panose="020B0604020202020204" charset="0"/>
                    <a:cs typeface="Courier New" panose="02070309020205020404" pitchFamily="49" charset="0"/>
                    <a:sym typeface="Symbol" panose="05050102010706020507" pitchFamily="18" charset="2"/>
                  </a:rPr>
                  <a:t>In addition, the three principal stretches </a:t>
                </a:r>
                <a:br>
                  <a:rPr lang="en-US" dirty="0">
                    <a:latin typeface="Lato" panose="020B0604020202020204" charset="0"/>
                    <a:cs typeface="Courier New" panose="02070309020205020404" pitchFamily="49" charset="0"/>
                    <a:sym typeface="Symbol" panose="05050102010706020507" pitchFamily="18" charset="2"/>
                  </a:rPr>
                </a:br>
                <a:r>
                  <a:rPr lang="en-US" dirty="0">
                    <a:latin typeface="Lato" panose="020B0604020202020204" charset="0"/>
                    <a:cs typeface="Courier New" panose="02070309020205020404" pitchFamily="49" charset="0"/>
                    <a:sym typeface="Symbol" panose="05050102010706020507" pitchFamily="18" charset="2"/>
                  </a:rPr>
                  <a:t>(e.g., </a:t>
                </a:r>
                <a:r>
                  <a:rPr lang="en-US" dirty="0">
                    <a:latin typeface="Courier New" panose="02070309020205020404" pitchFamily="49" charset="0"/>
                    <a:cs typeface="Courier New" panose="02070309020205020404" pitchFamily="49" charset="0"/>
                    <a:sym typeface="Symbol" panose="05050102010706020507" pitchFamily="18" charset="2"/>
                  </a:rPr>
                  <a:t>comp1.solid.stchelp1</a:t>
                </a:r>
                <a:r>
                  <a:rPr lang="en-US" dirty="0">
                    <a:latin typeface="Lato" panose="020B0604020202020204" charset="0"/>
                    <a:cs typeface="Courier New" panose="02070309020205020404" pitchFamily="49" charset="0"/>
                    <a:sym typeface="Symbol" panose="05050102010706020507" pitchFamily="18" charset="2"/>
                  </a:rPr>
                  <a:t>) are passed in as parameters</a:t>
                </a:r>
              </a:p>
              <a:p>
                <a:r>
                  <a:rPr lang="en-US" dirty="0">
                    <a:latin typeface="Lato" panose="020B0604020202020204" charset="0"/>
                    <a:cs typeface="Courier New" panose="02070309020205020404" pitchFamily="49" charset="0"/>
                    <a:sym typeface="Symbol" panose="05050102010706020507" pitchFamily="18" charset="2"/>
                  </a:rPr>
                  <a:t>The external material takes the strain tensor </a:t>
                </a:r>
                <a:r>
                  <a:rPr lang="en-US" dirty="0">
                    <a:latin typeface="Courier New" panose="02070309020205020404" pitchFamily="49" charset="0"/>
                    <a:cs typeface="Courier New" panose="02070309020205020404" pitchFamily="49" charset="0"/>
                    <a:sym typeface="Symbol" panose="05050102010706020507" pitchFamily="18" charset="2"/>
                  </a:rPr>
                  <a:t>e</a:t>
                </a:r>
                <a:r>
                  <a:rPr lang="en-US" dirty="0">
                    <a:latin typeface="Lato" panose="020B0604020202020204" charset="0"/>
                    <a:cs typeface="Courier New" panose="02070309020205020404" pitchFamily="49" charset="0"/>
                    <a:sym typeface="Symbol" panose="05050102010706020507" pitchFamily="18" charset="2"/>
                  </a:rPr>
                  <a:t> in vector form as input together with material parameters and a vector of state variables</a:t>
                </a:r>
              </a:p>
              <a:p>
                <a:r>
                  <a:rPr lang="en-US" dirty="0">
                    <a:latin typeface="Lato" panose="020B0604020202020204" charset="0"/>
                    <a:cs typeface="Courier New" panose="02070309020205020404" pitchFamily="49" charset="0"/>
                    <a:sym typeface="Symbol" panose="05050102010706020507" pitchFamily="18" charset="2"/>
                  </a:rPr>
                  <a:t>The code needs to update the stress tensor </a:t>
                </a:r>
                <a:r>
                  <a:rPr lang="en-US" dirty="0">
                    <a:latin typeface="Courier New" panose="02070309020205020404" pitchFamily="49" charset="0"/>
                    <a:cs typeface="Courier New" panose="02070309020205020404" pitchFamily="49" charset="0"/>
                    <a:sym typeface="Symbol" panose="05050102010706020507" pitchFamily="18" charset="2"/>
                  </a:rPr>
                  <a:t>s</a:t>
                </a:r>
                <a:r>
                  <a:rPr lang="en-US" dirty="0">
                    <a:latin typeface="Lato" panose="020B0604020202020204" charset="0"/>
                    <a:cs typeface="Courier New" panose="02070309020205020404" pitchFamily="49" charset="0"/>
                    <a:sym typeface="Symbol" panose="05050102010706020507" pitchFamily="18" charset="2"/>
                  </a:rPr>
                  <a:t> (in vector form), the Jacobian matrix </a:t>
                </a:r>
                <a14:m>
                  <m:oMath xmlns:m="http://schemas.openxmlformats.org/officeDocument/2006/math">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D</m:t>
                    </m:r>
                    <m:r>
                      <a:rPr lang="en-US" b="0" i="1" smtClean="0">
                        <a:latin typeface="Cambria Math" panose="02040503050406030204" pitchFamily="18" charset="0"/>
                        <a:cs typeface="Courier New" panose="02070309020205020404" pitchFamily="49" charset="0"/>
                        <a:sym typeface="Symbol" panose="05050102010706020507" pitchFamily="18" charset="2"/>
                      </a:rPr>
                      <m:t>=</m:t>
                    </m:r>
                    <m:f>
                      <m:fPr>
                        <m:ctrlPr>
                          <a:rPr lang="en-US" b="0" i="1" smtClean="0">
                            <a:latin typeface="Cambria Math" panose="02040503050406030204" pitchFamily="18" charset="0"/>
                            <a:cs typeface="Courier New" panose="02070309020205020404" pitchFamily="49" charset="0"/>
                            <a:sym typeface="Symbol" panose="05050102010706020507" pitchFamily="18" charset="2"/>
                          </a:rPr>
                        </m:ctrlPr>
                      </m:fPr>
                      <m:num>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s</m:t>
                        </m:r>
                      </m:num>
                      <m:den>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e</m:t>
                        </m:r>
                      </m:den>
                    </m:f>
                  </m:oMath>
                </a14:m>
                <a:r>
                  <a:rPr lang="en-US" dirty="0">
                    <a:latin typeface="Lato" panose="020B0604020202020204" charset="0"/>
                    <a:cs typeface="Courier New" panose="02070309020205020404" pitchFamily="49" charset="0"/>
                    <a:sym typeface="Symbol" panose="05050102010706020507" pitchFamily="18" charset="2"/>
                  </a:rPr>
                  <a:t> , and the state variables </a:t>
                </a:r>
                <a:r>
                  <a:rPr lang="en-US" i="1" dirty="0">
                    <a:latin typeface="Lato" panose="020B0604020202020204" charset="0"/>
                    <a:cs typeface="Courier New" panose="02070309020205020404" pitchFamily="49" charset="0"/>
                    <a:sym typeface="Symbol" panose="05050102010706020507" pitchFamily="18" charset="2"/>
                  </a:rPr>
                  <a:t></a:t>
                </a:r>
                <a:r>
                  <a:rPr lang="en-US" dirty="0">
                    <a:latin typeface="Lato" panose="020B0604020202020204" charset="0"/>
                    <a:cs typeface="Courier New" panose="02070309020205020404" pitchFamily="49" charset="0"/>
                    <a:sym typeface="Symbol" panose="05050102010706020507" pitchFamily="18" charset="2"/>
                  </a:rPr>
                  <a:t> and </a:t>
                </a:r>
                <a:r>
                  <a:rPr lang="en-US" i="1" dirty="0">
                    <a:latin typeface="Lato" panose="020B0604020202020204" charset="0"/>
                    <a:cs typeface="Courier New" panose="02070309020205020404" pitchFamily="49" charset="0"/>
                    <a:sym typeface="Symbol" panose="05050102010706020507" pitchFamily="18" charset="2"/>
                  </a:rPr>
                  <a:t>d</a:t>
                </a:r>
                <a:r>
                  <a:rPr lang="en-US" dirty="0">
                    <a:latin typeface="Lato" panose="020B0604020202020204" charset="0"/>
                    <a:cs typeface="Courier New" panose="02070309020205020404" pitchFamily="49" charset="0"/>
                    <a:sym typeface="Symbol" panose="05050102010706020507" pitchFamily="18" charset="2"/>
                  </a:rPr>
                  <a:t>(</a:t>
                </a:r>
                <a:r>
                  <a:rPr lang="en-US" i="1" dirty="0">
                    <a:latin typeface="Lato" panose="020B0604020202020204" charset="0"/>
                    <a:cs typeface="Courier New" panose="02070309020205020404" pitchFamily="49" charset="0"/>
                    <a:sym typeface="Symbol" panose="05050102010706020507" pitchFamily="18" charset="2"/>
                  </a:rPr>
                  <a:t></a:t>
                </a:r>
                <a:r>
                  <a:rPr lang="en-US" dirty="0">
                    <a:latin typeface="Lato" panose="020B0604020202020204" charset="0"/>
                    <a:cs typeface="Courier New" panose="02070309020205020404" pitchFamily="49" charset="0"/>
                    <a:sym typeface="Symbol" panose="05050102010706020507" pitchFamily="18" charset="2"/>
                  </a:rPr>
                  <a:t>)</a:t>
                </a:r>
              </a:p>
            </p:txBody>
          </p:sp>
        </mc:Choice>
        <mc:Fallback>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pic>
        <p:nvPicPr>
          <p:cNvPr id="4" name="Picture 3">
            <a:extLst>
              <a:ext uri="{FF2B5EF4-FFF2-40B4-BE49-F238E27FC236}">
                <a16:creationId xmlns:a16="http://schemas.microsoft.com/office/drawing/2014/main" id="{2969A538-52DE-4210-91F4-A01F4C0C29D8}"/>
              </a:ext>
            </a:extLst>
          </p:cNvPr>
          <p:cNvPicPr>
            <a:picLocks noChangeAspect="1"/>
          </p:cNvPicPr>
          <p:nvPr/>
        </p:nvPicPr>
        <p:blipFill>
          <a:blip r:embed="rId3"/>
          <a:stretch>
            <a:fillRect/>
          </a:stretch>
        </p:blipFill>
        <p:spPr>
          <a:xfrm>
            <a:off x="4451478" y="1203598"/>
            <a:ext cx="4692522" cy="2016224"/>
          </a:xfrm>
          <a:prstGeom prst="rect">
            <a:avLst/>
          </a:prstGeom>
        </p:spPr>
      </p:pic>
    </p:spTree>
    <p:extLst>
      <p:ext uri="{BB962C8B-B14F-4D97-AF65-F5344CB8AC3E}">
        <p14:creationId xmlns:p14="http://schemas.microsoft.com/office/powerpoint/2010/main" val="138298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Constitutive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latin typeface="Lato" panose="020B0604020202020204" charset="0"/>
                    <a:cs typeface="Courier New" panose="02070309020205020404" pitchFamily="49" charset="0"/>
                    <a:sym typeface="Symbol" panose="05050102010706020507" pitchFamily="18" charset="2"/>
                  </a:rPr>
                  <a:t>Small strain formulation is used</a:t>
                </a:r>
              </a:p>
              <a:p>
                <a:r>
                  <a:rPr lang="en-US" sz="1600" dirty="0"/>
                  <a:t>Damaged stress tensor:  </a:t>
                </a:r>
                <a14:m>
                  <m:oMath xmlns:m="http://schemas.openxmlformats.org/officeDocument/2006/math">
                    <m:r>
                      <a:rPr lang="en-US" sz="1600" b="1" i="1" smtClean="0">
                        <a:latin typeface="Cambria Math" panose="02040503050406030204" pitchFamily="18" charset="0"/>
                        <a:ea typeface="Cambria Math" panose="02040503050406030204" pitchFamily="18" charset="0"/>
                      </a:rPr>
                      <m:t>𝝈</m:t>
                    </m:r>
                    <m:r>
                      <a:rPr lang="en-US" sz="1600" b="0" i="1" smtClean="0">
                        <a:latin typeface="Cambria Math" panose="02040503050406030204" pitchFamily="18" charset="0"/>
                        <a:ea typeface="Cambria Math" panose="02040503050406030204" pitchFamily="18" charset="0"/>
                      </a:rPr>
                      <m:t>=</m:t>
                    </m:r>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1−</m:t>
                        </m:r>
                        <m:r>
                          <a:rPr lang="en-US" sz="1600" b="0" i="1" smtClean="0">
                            <a:latin typeface="Cambria Math" panose="02040503050406030204" pitchFamily="18" charset="0"/>
                            <a:ea typeface="Cambria Math" panose="02040503050406030204" pitchFamily="18" charset="0"/>
                          </a:rPr>
                          <m:t>𝑑</m:t>
                        </m:r>
                      </m:e>
                    </m:d>
                    <m:r>
                      <a:rPr lang="en-US" sz="1600" b="1" i="0" smtClean="0">
                        <a:latin typeface="Cambria Math" panose="02040503050406030204" pitchFamily="18" charset="0"/>
                        <a:ea typeface="Cambria Math" panose="02040503050406030204" pitchFamily="18" charset="0"/>
                      </a:rPr>
                      <m:t>𝐂</m:t>
                    </m:r>
                    <m:r>
                      <a:rPr lang="en-US" sz="1600" b="0" i="1" smtClean="0">
                        <a:latin typeface="Cambria Math" panose="02040503050406030204" pitchFamily="18" charset="0"/>
                        <a:ea typeface="Cambria Math" panose="02040503050406030204" pitchFamily="18" charset="0"/>
                      </a:rPr>
                      <m:t> :</m:t>
                    </m:r>
                    <m:r>
                      <a:rPr lang="en-US" sz="1600" b="1" i="1" smtClean="0">
                        <a:latin typeface="Cambria Math" panose="02040503050406030204" pitchFamily="18" charset="0"/>
                        <a:ea typeface="Cambria Math" panose="02040503050406030204" pitchFamily="18" charset="0"/>
                      </a:rPr>
                      <m:t>𝜺</m:t>
                    </m:r>
                  </m:oMath>
                </a14:m>
                <a:endParaRPr lang="en-US" dirty="0"/>
              </a:p>
              <a:p>
                <a:r>
                  <a:rPr lang="en-US" dirty="0"/>
                  <a:t>The damage variable is the sum of two evolution laws, one for tension and one for compression:  </a:t>
                </a:r>
                <a14:m>
                  <m:oMath xmlns:m="http://schemas.openxmlformats.org/officeDocument/2006/math">
                    <m:r>
                      <a:rPr lang="en-US" b="0" i="1" smtClean="0">
                        <a:latin typeface="Cambria Math" panose="02040503050406030204" pitchFamily="18" charset="0"/>
                      </a:rPr>
                      <m:t>𝑑</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rPr>
                          <m:t>t</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m:rPr>
                            <m:sty m:val="p"/>
                          </m:rPr>
                          <a:rPr lang="en-US" b="0" i="0" smtClean="0">
                            <a:latin typeface="Cambria Math" panose="02040503050406030204" pitchFamily="18" charset="0"/>
                          </a:rPr>
                          <m:t>t</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rPr>
                          <m:t>c</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m:rPr>
                            <m:sty m:val="p"/>
                          </m:rPr>
                          <a:rPr lang="en-US" b="0" i="0" smtClean="0">
                            <a:latin typeface="Cambria Math" panose="02040503050406030204" pitchFamily="18" charset="0"/>
                          </a:rPr>
                          <m:t>c</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rPr>
                      <m:t>)</m:t>
                    </m:r>
                  </m:oMath>
                </a14:m>
                <a:endParaRPr lang="en-US" dirty="0"/>
              </a:p>
              <a:p>
                <a:r>
                  <a:rPr lang="en-US" dirty="0"/>
                  <a:t>In this example, the so-called shear exponent </a:t>
                </a:r>
                <a:r>
                  <a:rPr lang="en-US" dirty="0">
                    <a:sym typeface="Symbol" panose="05050102010706020507" pitchFamily="18" charset="2"/>
                  </a:rPr>
                  <a:t></a:t>
                </a:r>
                <a:r>
                  <a:rPr lang="en-US" i="1" dirty="0">
                    <a:sym typeface="Symbol" panose="05050102010706020507" pitchFamily="18" charset="2"/>
                  </a:rPr>
                  <a:t> </a:t>
                </a:r>
                <a:r>
                  <a:rPr lang="en-US" dirty="0">
                    <a:sym typeface="Symbol" panose="05050102010706020507" pitchFamily="18" charset="2"/>
                  </a:rPr>
                  <a:t>has been set to 1.</a:t>
                </a:r>
                <a:endParaRPr lang="en-US" dirty="0"/>
              </a:p>
              <a:p>
                <a:r>
                  <a:rPr lang="en-US" dirty="0"/>
                  <a:t>Tensile damage: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m:rPr>
                            <m:sty m:val="p"/>
                          </m:rPr>
                          <a:rPr lang="en-US" b="0" i="0" smtClean="0">
                            <a:latin typeface="Cambria Math" panose="02040503050406030204" pitchFamily="18" charset="0"/>
                            <a:ea typeface="Cambria Math" panose="02040503050406030204" pitchFamily="18" charset="0"/>
                          </a:rPr>
                          <m:t>t</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rPr>
                      <m:t>)=1−</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m:rPr>
                                <m:sty m:val="p"/>
                              </m:rPr>
                              <a:rPr lang="en-US" b="0" i="0" smtClean="0">
                                <a:latin typeface="Cambria Math" panose="02040503050406030204" pitchFamily="18" charset="0"/>
                              </a:rPr>
                              <m:t>t</m:t>
                            </m:r>
                          </m:sub>
                        </m:sSub>
                      </m:e>
                    </m:d>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𝜅</m:t>
                            </m:r>
                          </m:e>
                          <m:sub>
                            <m:r>
                              <a:rPr lang="en-US" b="0" i="1" smtClean="0">
                                <a:latin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𝜅</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m:rPr>
                            <m:sty m:val="p"/>
                          </m:rPr>
                          <a:rPr lang="en-US" b="0" i="0" smtClean="0">
                            <a:latin typeface="Cambria Math" panose="02040503050406030204" pitchFamily="18" charset="0"/>
                          </a:rPr>
                          <m:t>t</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m:rPr>
                                    <m:sty m:val="p"/>
                                  </m:rPr>
                                  <a:rPr lang="en-US" b="0" i="0" smtClean="0">
                                    <a:latin typeface="Cambria Math" panose="02040503050406030204" pitchFamily="18" charset="0"/>
                                  </a:rPr>
                                  <m:t>t</m:t>
                                </m:r>
                              </m:sub>
                            </m:sSub>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𝜅</m:t>
                                    </m:r>
                                  </m:e>
                                  <m:sub>
                                    <m:r>
                                      <a:rPr lang="en-US" b="0" i="1" smtClean="0">
                                        <a:latin typeface="Cambria Math" panose="02040503050406030204" pitchFamily="18" charset="0"/>
                                        <a:ea typeface="Cambria Math" panose="02040503050406030204" pitchFamily="18" charset="0"/>
                                      </a:rPr>
                                      <m:t>0</m:t>
                                    </m:r>
                                  </m:sub>
                                </m:sSub>
                              </m:e>
                            </m:d>
                          </m:e>
                        </m:d>
                      </m:e>
                    </m:func>
                  </m:oMath>
                </a14:m>
                <a:r>
                  <a:rPr lang="en-US" b="0" dirty="0">
                    <a:ea typeface="Cambria Math" panose="02040503050406030204" pitchFamily="18" charset="0"/>
                  </a:rPr>
                  <a:t> if  </a:t>
                </a:r>
                <a14:m>
                  <m:oMath xmlns:m="http://schemas.openxmlformats.org/officeDocument/2006/math">
                    <m:r>
                      <a:rPr lang="el-GR" b="0" i="1" smtClean="0">
                        <a:latin typeface="Cambria Math" panose="02040503050406030204" pitchFamily="18" charset="0"/>
                        <a:ea typeface="Cambria Math" panose="02040503050406030204" pitchFamily="18" charset="0"/>
                      </a:rPr>
                      <m:t>𝜅</m:t>
                    </m:r>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𝜅</m:t>
                        </m:r>
                      </m:e>
                      <m:sub>
                        <m:r>
                          <a:rPr lang="en-US" b="0" i="1" smtClean="0">
                            <a:latin typeface="Cambria Math" panose="02040503050406030204" pitchFamily="18" charset="0"/>
                            <a:ea typeface="Cambria Math" panose="02040503050406030204" pitchFamily="18" charset="0"/>
                          </a:rPr>
                          <m:t>0</m:t>
                        </m:r>
                      </m:sub>
                    </m:sSub>
                  </m:oMath>
                </a14:m>
                <a:endParaRPr lang="en-US" b="0" dirty="0">
                  <a:ea typeface="Cambria Math" panose="02040503050406030204" pitchFamily="18" charset="0"/>
                </a:endParaRPr>
              </a:p>
              <a:p>
                <a:r>
                  <a:rPr lang="en-US" dirty="0"/>
                  <a:t>Compressive damage: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𝑑</m:t>
                        </m:r>
                      </m:e>
                      <m:sub>
                        <m:r>
                          <m:rPr>
                            <m:sty m:val="p"/>
                          </m:rPr>
                          <a:rPr lang="en-US" b="0" i="0" smtClean="0">
                            <a:latin typeface="Cambria Math" panose="02040503050406030204" pitchFamily="18" charset="0"/>
                            <a:ea typeface="Cambria Math" panose="02040503050406030204" pitchFamily="18" charset="0"/>
                          </a:rPr>
                          <m:t>c</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ea typeface="Cambria Math" panose="02040503050406030204" pitchFamily="18" charset="0"/>
                      </a:rPr>
                      <m:t>)=1−</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𝐴</m:t>
                            </m:r>
                          </m:e>
                          <m:sub>
                            <m:r>
                              <m:rPr>
                                <m:sty m:val="p"/>
                              </m:rPr>
                              <a:rPr lang="en-US" b="0" i="0" smtClean="0">
                                <a:latin typeface="Cambria Math" panose="02040503050406030204" pitchFamily="18" charset="0"/>
                              </a:rPr>
                              <m:t>c</m:t>
                            </m:r>
                          </m:sub>
                        </m:sSub>
                      </m:e>
                    </m:d>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𝜅</m:t>
                            </m:r>
                          </m:e>
                          <m:sub>
                            <m:r>
                              <a:rPr lang="en-US" i="1">
                                <a:latin typeface="Cambria Math" panose="02040503050406030204" pitchFamily="18" charset="0"/>
                              </a:rPr>
                              <m:t>0</m:t>
                            </m:r>
                          </m:sub>
                        </m:sSub>
                      </m:num>
                      <m:den>
                        <m:r>
                          <a:rPr lang="en-US" i="1">
                            <a:latin typeface="Cambria Math" panose="02040503050406030204" pitchFamily="18" charset="0"/>
                            <a:ea typeface="Cambria Math" panose="02040503050406030204" pitchFamily="18" charset="0"/>
                          </a:rPr>
                          <m:t>𝜅</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m:rPr>
                            <m:sty m:val="p"/>
                          </m:rPr>
                          <a:rPr lang="en-US" b="0" i="0" smtClean="0">
                            <a:latin typeface="Cambria Math" panose="02040503050406030204" pitchFamily="18" charset="0"/>
                          </a:rPr>
                          <m:t>c</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exp</m:t>
                        </m:r>
                      </m:fName>
                      <m:e>
                        <m:d>
                          <m:dPr>
                            <m:ctrlPr>
                              <a:rPr lang="en-US" i="1">
                                <a:latin typeface="Cambria Math" panose="02040503050406030204" pitchFamily="18" charset="0"/>
                              </a:rPr>
                            </m:ctrlPr>
                          </m:dPr>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𝐵</m:t>
                                </m:r>
                              </m:e>
                              <m:sub>
                                <m:r>
                                  <m:rPr>
                                    <m:sty m:val="p"/>
                                  </m:rPr>
                                  <a:rPr lang="en-US" b="0" i="0" smtClean="0">
                                    <a:latin typeface="Cambria Math" panose="02040503050406030204" pitchFamily="18" charset="0"/>
                                  </a:rPr>
                                  <m:t>c</m:t>
                                </m:r>
                              </m:sub>
                            </m:sSub>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𝜅</m:t>
                                </m:r>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𝜅</m:t>
                                    </m:r>
                                  </m:e>
                                  <m:sub>
                                    <m:r>
                                      <a:rPr lang="en-US" i="1">
                                        <a:latin typeface="Cambria Math" panose="02040503050406030204" pitchFamily="18" charset="0"/>
                                        <a:ea typeface="Cambria Math" panose="02040503050406030204" pitchFamily="18" charset="0"/>
                                      </a:rPr>
                                      <m:t>0</m:t>
                                    </m:r>
                                  </m:sub>
                                </m:sSub>
                              </m:e>
                            </m:d>
                          </m:e>
                        </m:d>
                      </m:e>
                    </m:func>
                  </m:oMath>
                </a14:m>
                <a:r>
                  <a:rPr lang="en-US" dirty="0">
                    <a:ea typeface="Cambria Math" panose="02040503050406030204" pitchFamily="18" charset="0"/>
                  </a:rPr>
                  <a:t> if  </a:t>
                </a:r>
                <a14:m>
                  <m:oMath xmlns:m="http://schemas.openxmlformats.org/officeDocument/2006/math">
                    <m:r>
                      <a:rPr lang="el-GR" i="1">
                        <a:latin typeface="Cambria Math" panose="02040503050406030204" pitchFamily="18" charset="0"/>
                        <a:ea typeface="Cambria Math" panose="02040503050406030204" pitchFamily="18" charset="0"/>
                      </a:rPr>
                      <m:t>𝜅</m:t>
                    </m:r>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𝜅</m:t>
                        </m:r>
                      </m:e>
                      <m:sub>
                        <m:r>
                          <a:rPr lang="en-US" i="1">
                            <a:latin typeface="Cambria Math" panose="02040503050406030204" pitchFamily="18" charset="0"/>
                            <a:ea typeface="Cambria Math" panose="02040503050406030204" pitchFamily="18" charset="0"/>
                          </a:rPr>
                          <m:t>0</m:t>
                        </m:r>
                      </m:sub>
                    </m:sSub>
                  </m:oMath>
                </a14:m>
                <a:endParaRPr lang="en-US" dirty="0">
                  <a:ea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spTree>
    <p:extLst>
      <p:ext uri="{BB962C8B-B14F-4D97-AF65-F5344CB8AC3E}">
        <p14:creationId xmlns:p14="http://schemas.microsoft.com/office/powerpoint/2010/main" val="2323217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Constitutive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ea typeface="Cambria Math" panose="02040503050406030204" pitchFamily="18" charset="0"/>
                  </a:rPr>
                  <a:t>The state variable</a:t>
                </a:r>
                <a:r>
                  <a:rPr lang="en-US" i="1" dirty="0">
                    <a:ea typeface="Cambria Math" panose="02040503050406030204" pitchFamily="18" charset="0"/>
                  </a:rPr>
                  <a:t> </a:t>
                </a:r>
                <a:r>
                  <a:rPr lang="en-US" i="1" dirty="0">
                    <a:ea typeface="Cambria Math" panose="02040503050406030204" pitchFamily="18" charset="0"/>
                    <a:sym typeface="Symbol" panose="05050102010706020507" pitchFamily="18" charset="2"/>
                  </a:rPr>
                  <a:t>  </a:t>
                </a:r>
                <a:r>
                  <a:rPr lang="en-US" dirty="0">
                    <a:ea typeface="Cambria Math" panose="02040503050406030204" pitchFamily="18" charset="0"/>
                    <a:sym typeface="Symbol" panose="05050102010706020507" pitchFamily="18" charset="2"/>
                  </a:rPr>
                  <a:t>memorizes the maximum value of the effective tensile strain,</a:t>
                </a:r>
              </a:p>
              <a:p>
                <a:pPr marL="0" indent="0" algn="ctr">
                  <a:buNone/>
                </a:pPr>
                <a14:m>
                  <m:oMath xmlns:m="http://schemas.openxmlformats.org/officeDocument/2006/math">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𝜀</m:t>
                        </m:r>
                      </m:e>
                      <m:sub>
                        <m:r>
                          <m:rPr>
                            <m:sty m:val="p"/>
                          </m:rPr>
                          <a:rPr lang="en-US">
                            <a:latin typeface="Cambria Math" panose="02040503050406030204" pitchFamily="18" charset="0"/>
                            <a:ea typeface="Cambria Math" panose="02040503050406030204" pitchFamily="18" charset="0"/>
                            <a:sym typeface="Symbol" panose="05050102010706020507" pitchFamily="18" charset="2"/>
                          </a:rPr>
                          <m:t>ef</m:t>
                        </m:r>
                      </m:sub>
                    </m:sSub>
                    <m:r>
                      <a:rPr lang="en-US" i="1">
                        <a:latin typeface="Cambria Math" panose="02040503050406030204" pitchFamily="18" charset="0"/>
                        <a:ea typeface="Cambria Math" panose="02040503050406030204" pitchFamily="18" charset="0"/>
                        <a:sym typeface="Symbol" panose="05050102010706020507" pitchFamily="18" charset="2"/>
                      </a:rPr>
                      <m:t>=</m:t>
                    </m:r>
                    <m:rad>
                      <m:radPr>
                        <m:degHide m:val="on"/>
                        <m:ctrlPr>
                          <a:rPr lang="en-US" i="1">
                            <a:latin typeface="Cambria Math" panose="02040503050406030204" pitchFamily="18" charset="0"/>
                            <a:ea typeface="Cambria Math" panose="02040503050406030204" pitchFamily="18" charset="0"/>
                            <a:sym typeface="Symbol" panose="05050102010706020507" pitchFamily="18" charset="2"/>
                          </a:rPr>
                        </m:ctrlPr>
                      </m:radPr>
                      <m:deg/>
                      <m:e>
                        <m:sSup>
                          <m:sSupPr>
                            <m:ctrlPr>
                              <a:rPr lang="en-US" i="1">
                                <a:latin typeface="Cambria Math" panose="02040503050406030204" pitchFamily="18" charset="0"/>
                                <a:ea typeface="Cambria Math" panose="02040503050406030204" pitchFamily="18" charset="0"/>
                                <a:sym typeface="Symbol" panose="05050102010706020507" pitchFamily="18" charset="2"/>
                              </a:rPr>
                            </m:ctrlPr>
                          </m:sSupPr>
                          <m:e>
                            <m:d>
                              <m:dPr>
                                <m:begChr m:val="⟨"/>
                                <m:endChr m:val="⟩"/>
                                <m:ctrlPr>
                                  <a:rPr lang="en-US"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𝜀</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e>
                            </m:d>
                          </m:e>
                          <m:sup>
                            <m:r>
                              <a:rPr lang="en-US" i="1">
                                <a:latin typeface="Cambria Math" panose="02040503050406030204" pitchFamily="18" charset="0"/>
                                <a:ea typeface="Cambria Math" panose="02040503050406030204" pitchFamily="18" charset="0"/>
                                <a:sym typeface="Symbol" panose="05050102010706020507" pitchFamily="18" charset="2"/>
                              </a:rPr>
                              <m:t>2</m:t>
                            </m:r>
                          </m:sup>
                        </m:sSup>
                        <m:r>
                          <a:rPr lang="en-US" i="1">
                            <a:latin typeface="Cambria Math" panose="02040503050406030204" pitchFamily="18" charset="0"/>
                            <a:ea typeface="Cambria Math" panose="02040503050406030204" pitchFamily="18" charset="0"/>
                            <a:sym typeface="Symbol" panose="05050102010706020507" pitchFamily="18" charset="2"/>
                          </a:rPr>
                          <m:t>+</m:t>
                        </m:r>
                        <m:sSup>
                          <m:sSupPr>
                            <m:ctrlPr>
                              <a:rPr lang="en-US" i="1">
                                <a:latin typeface="Cambria Math" panose="02040503050406030204" pitchFamily="18" charset="0"/>
                                <a:ea typeface="Cambria Math" panose="02040503050406030204" pitchFamily="18" charset="0"/>
                                <a:sym typeface="Symbol" panose="05050102010706020507" pitchFamily="18" charset="2"/>
                              </a:rPr>
                            </m:ctrlPr>
                          </m:sSupPr>
                          <m:e>
                            <m:d>
                              <m:dPr>
                                <m:begChr m:val="⟨"/>
                                <m:endChr m:val="⟩"/>
                                <m:ctrlPr>
                                  <a:rPr lang="en-US"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𝜀</m:t>
                                    </m:r>
                                  </m:e>
                                  <m:sub>
                                    <m:r>
                                      <a:rPr lang="en-US" i="1">
                                        <a:latin typeface="Cambria Math" panose="02040503050406030204" pitchFamily="18" charset="0"/>
                                        <a:ea typeface="Cambria Math" panose="02040503050406030204" pitchFamily="18" charset="0"/>
                                        <a:sym typeface="Symbol" panose="05050102010706020507" pitchFamily="18" charset="2"/>
                                      </a:rPr>
                                      <m:t>2</m:t>
                                    </m:r>
                                  </m:sub>
                                </m:sSub>
                              </m:e>
                            </m:d>
                          </m:e>
                          <m:sup>
                            <m:r>
                              <a:rPr lang="en-US" i="1">
                                <a:latin typeface="Cambria Math" panose="02040503050406030204" pitchFamily="18" charset="0"/>
                                <a:ea typeface="Cambria Math" panose="02040503050406030204" pitchFamily="18" charset="0"/>
                                <a:sym typeface="Symbol" panose="05050102010706020507" pitchFamily="18" charset="2"/>
                              </a:rPr>
                              <m:t>2</m:t>
                            </m:r>
                          </m:sup>
                        </m:sSup>
                        <m:r>
                          <a:rPr lang="en-US" i="1">
                            <a:latin typeface="Cambria Math" panose="02040503050406030204" pitchFamily="18" charset="0"/>
                            <a:ea typeface="Cambria Math" panose="02040503050406030204" pitchFamily="18" charset="0"/>
                            <a:sym typeface="Symbol" panose="05050102010706020507" pitchFamily="18" charset="2"/>
                          </a:rPr>
                          <m:t>+</m:t>
                        </m:r>
                        <m:sSup>
                          <m:sSupPr>
                            <m:ctrlPr>
                              <a:rPr lang="en-US" i="1">
                                <a:latin typeface="Cambria Math" panose="02040503050406030204" pitchFamily="18" charset="0"/>
                                <a:ea typeface="Cambria Math" panose="02040503050406030204" pitchFamily="18" charset="0"/>
                                <a:sym typeface="Symbol" panose="05050102010706020507" pitchFamily="18" charset="2"/>
                              </a:rPr>
                            </m:ctrlPr>
                          </m:sSupPr>
                          <m:e>
                            <m:d>
                              <m:dPr>
                                <m:begChr m:val="⟨"/>
                                <m:endChr m:val="⟩"/>
                                <m:ctrlPr>
                                  <a:rPr lang="en-US"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𝜀</m:t>
                                    </m:r>
                                  </m:e>
                                  <m:sub>
                                    <m:r>
                                      <a:rPr lang="en-US" i="1">
                                        <a:latin typeface="Cambria Math" panose="02040503050406030204" pitchFamily="18" charset="0"/>
                                        <a:ea typeface="Cambria Math" panose="02040503050406030204" pitchFamily="18" charset="0"/>
                                        <a:sym typeface="Symbol" panose="05050102010706020507" pitchFamily="18" charset="2"/>
                                      </a:rPr>
                                      <m:t>3</m:t>
                                    </m:r>
                                  </m:sub>
                                </m:sSub>
                              </m:e>
                            </m:d>
                          </m:e>
                          <m:sup>
                            <m:r>
                              <a:rPr lang="en-US" i="1">
                                <a:latin typeface="Cambria Math" panose="02040503050406030204" pitchFamily="18" charset="0"/>
                                <a:ea typeface="Cambria Math" panose="02040503050406030204" pitchFamily="18" charset="0"/>
                                <a:sym typeface="Symbol" panose="05050102010706020507" pitchFamily="18" charset="2"/>
                              </a:rPr>
                              <m:t>2</m:t>
                            </m:r>
                          </m:sup>
                        </m:sSup>
                      </m:e>
                    </m:rad>
                  </m:oMath>
                </a14:m>
                <a:r>
                  <a:rPr lang="en-US" i="1"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𝜅</m:t>
                    </m:r>
                    <m:r>
                      <a:rPr lang="en-US" i="1">
                        <a:latin typeface="Cambria Math" panose="02040503050406030204" pitchFamily="18" charset="0"/>
                        <a:ea typeface="Cambria Math" panose="02040503050406030204" pitchFamily="18" charset="0"/>
                      </a:rPr>
                      <m:t>=</m:t>
                    </m:r>
                    <m:func>
                      <m:funcPr>
                        <m:ctrlPr>
                          <a:rPr lang="en-US" i="1">
                            <a:latin typeface="Cambria Math" panose="02040503050406030204" pitchFamily="18" charset="0"/>
                            <a:ea typeface="Cambria Math" panose="02040503050406030204" pitchFamily="18" charset="0"/>
                          </a:rPr>
                        </m:ctrlPr>
                      </m:funcPr>
                      <m:fName>
                        <m:limLow>
                          <m:limLowPr>
                            <m:ctrlPr>
                              <a:rPr lang="en-US" i="1">
                                <a:latin typeface="Cambria Math" panose="02040503050406030204" pitchFamily="18" charset="0"/>
                                <a:ea typeface="Cambria Math" panose="02040503050406030204" pitchFamily="18" charset="0"/>
                              </a:rPr>
                            </m:ctrlPr>
                          </m:limLowPr>
                          <m:e>
                            <m:r>
                              <m:rPr>
                                <m:sty m:val="p"/>
                              </m:rPr>
                              <a:rPr lang="en-US">
                                <a:latin typeface="Cambria Math" panose="02040503050406030204" pitchFamily="18" charset="0"/>
                                <a:ea typeface="Cambria Math" panose="02040503050406030204" pitchFamily="18" charset="0"/>
                              </a:rPr>
                              <m:t>max</m:t>
                            </m:r>
                          </m:e>
                          <m:lim>
                            <m:r>
                              <a:rPr lang="en-US" i="1">
                                <a:latin typeface="Cambria Math" panose="02040503050406030204" pitchFamily="18" charset="0"/>
                                <a:ea typeface="Cambria Math" panose="02040503050406030204" pitchFamily="18" charset="0"/>
                              </a:rPr>
                              <m:t>𝑠</m:t>
                            </m:r>
                            <m:r>
                              <a:rPr lang="en-US" i="1">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𝑡</m:t>
                            </m:r>
                            <m:r>
                              <a:rPr lang="en-US" i="1">
                                <a:latin typeface="Cambria Math" panose="02040503050406030204" pitchFamily="18" charset="0"/>
                                <a:ea typeface="Cambria Math" panose="02040503050406030204" pitchFamily="18" charset="0"/>
                              </a:rPr>
                              <m:t>]</m:t>
                            </m:r>
                          </m:lim>
                        </m:limLow>
                      </m:fName>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m:rPr>
                                <m:sty m:val="p"/>
                              </m:rPr>
                              <a:rPr lang="en-US">
                                <a:latin typeface="Cambria Math" panose="02040503050406030204" pitchFamily="18" charset="0"/>
                                <a:ea typeface="Cambria Math" panose="02040503050406030204" pitchFamily="18" charset="0"/>
                              </a:rPr>
                              <m:t>ef</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m:t>
                        </m:r>
                        <m:r>
                          <a:rPr lang="en-US" i="1">
                            <a:latin typeface="Cambria Math" panose="02040503050406030204" pitchFamily="18" charset="0"/>
                            <a:ea typeface="Cambria Math" panose="02040503050406030204" pitchFamily="18" charset="0"/>
                          </a:rPr>
                          <m:t>)</m:t>
                        </m:r>
                      </m:e>
                    </m:func>
                  </m:oMath>
                </a14:m>
                <a:endParaRPr lang="en-US" dirty="0">
                  <a:ea typeface="Cambria Math" panose="02040503050406030204" pitchFamily="18" charset="0"/>
                </a:endParaRPr>
              </a:p>
              <a:p>
                <a:r>
                  <a:rPr lang="en-US" dirty="0">
                    <a:ea typeface="Cambria Math" panose="02040503050406030204" pitchFamily="18" charset="0"/>
                  </a:rPr>
                  <a:t>The weights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ea typeface="Cambria Math" panose="02040503050406030204" pitchFamily="18" charset="0"/>
                          </a:rPr>
                          <m:t>t</m:t>
                        </m:r>
                      </m:sub>
                    </m:sSub>
                  </m:oMath>
                </a14:m>
                <a:r>
                  <a:rPr lang="en-US" dirty="0">
                    <a:ea typeface="Cambria Math" panose="02040503050406030204" pitchFamily="18" charset="0"/>
                  </a:rPr>
                  <a:t> and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ea typeface="Cambria Math" panose="02040503050406030204" pitchFamily="18" charset="0"/>
                          </a:rPr>
                          <m:t>c</m:t>
                        </m:r>
                      </m:sub>
                    </m:sSub>
                  </m:oMath>
                </a14:m>
                <a:r>
                  <a:rPr lang="en-US" dirty="0">
                    <a:ea typeface="Cambria Math" panose="02040503050406030204" pitchFamily="18" charset="0"/>
                  </a:rPr>
                  <a:t> are computed as</a:t>
                </a: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ea typeface="Cambria Math" panose="02040503050406030204" pitchFamily="18" charset="0"/>
                            </a:rPr>
                            <m:t>t</m:t>
                          </m:r>
                        </m:sub>
                      </m:sSub>
                      <m:r>
                        <a:rPr lang="en-US" b="0" i="1" smtClean="0">
                          <a:latin typeface="Cambria Math" panose="02040503050406030204" pitchFamily="18" charset="0"/>
                          <a:ea typeface="Cambria Math" panose="02040503050406030204" pitchFamily="18" charset="0"/>
                        </a:rPr>
                        <m:t>=</m:t>
                      </m:r>
                      <m:nary>
                        <m:naryPr>
                          <m:chr m:val="∑"/>
                          <m:ctrlPr>
                            <a:rPr lang="en-US" b="0" i="1" smtClean="0">
                              <a:latin typeface="Cambria Math" panose="02040503050406030204" pitchFamily="18" charset="0"/>
                              <a:ea typeface="Cambria Math" panose="02040503050406030204" pitchFamily="18" charset="0"/>
                            </a:rPr>
                          </m:ctrlPr>
                        </m:naryPr>
                        <m:sub>
                          <m:r>
                            <m:rPr>
                              <m:brk m:alnAt="23"/>
                            </m:rP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=1</m:t>
                          </m:r>
                        </m:sub>
                        <m:sup>
                          <m:r>
                            <a:rPr lang="en-US" b="0" i="1" smtClean="0">
                              <a:latin typeface="Cambria Math" panose="02040503050406030204" pitchFamily="18" charset="0"/>
                              <a:ea typeface="Cambria Math" panose="02040503050406030204" pitchFamily="18" charset="0"/>
                            </a:rPr>
                            <m:t>3</m:t>
                          </m:r>
                        </m:sup>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𝐻</m:t>
                                  </m:r>
                                </m:e>
                                <m:sub>
                                  <m:r>
                                    <a:rPr lang="en-US" b="0" i="1" smtClean="0">
                                      <a:latin typeface="Cambria Math" panose="02040503050406030204" pitchFamily="18" charset="0"/>
                                      <a:ea typeface="Cambria Math" panose="02040503050406030204" pitchFamily="18" charset="0"/>
                                    </a:rPr>
                                    <m:t>𝑖</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t</m:t>
                                  </m:r>
                                  <m:r>
                                    <a:rPr lang="en-US" b="0" i="1" smtClean="0">
                                      <a:latin typeface="Cambria Math" panose="02040503050406030204" pitchFamily="18" charset="0"/>
                                      <a:ea typeface="Cambria Math" panose="02040503050406030204" pitchFamily="18" charset="0"/>
                                    </a:rPr>
                                    <m:t>𝑖</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𝑖</m:t>
                                  </m:r>
                                </m:sub>
                              </m:sSub>
                            </m:num>
                            <m:den>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ef</m:t>
                                  </m:r>
                                </m:sub>
                                <m:sup>
                                  <m:r>
                                    <a:rPr lang="en-US" b="0" i="1" smtClean="0">
                                      <a:latin typeface="Cambria Math" panose="02040503050406030204" pitchFamily="18" charset="0"/>
                                      <a:ea typeface="Cambria Math" panose="02040503050406030204" pitchFamily="18" charset="0"/>
                                    </a:rPr>
                                    <m:t>2</m:t>
                                  </m:r>
                                </m:sup>
                              </m:sSubSup>
                            </m:den>
                          </m:f>
                        </m:e>
                      </m:nary>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𝛼</m:t>
                          </m:r>
                        </m:e>
                        <m:sub>
                          <m:r>
                            <m:rPr>
                              <m:sty m:val="p"/>
                            </m:rPr>
                            <a:rPr lang="en-US" b="0" i="0" smtClean="0">
                              <a:latin typeface="Cambria Math" panose="02040503050406030204" pitchFamily="18" charset="0"/>
                              <a:ea typeface="Cambria Math" panose="02040503050406030204" pitchFamily="18" charset="0"/>
                            </a:rPr>
                            <m:t>c</m:t>
                          </m:r>
                        </m:sub>
                      </m:sSub>
                      <m:r>
                        <a:rPr lang="en-US" i="1">
                          <a:latin typeface="Cambria Math" panose="02040503050406030204" pitchFamily="18" charset="0"/>
                          <a:ea typeface="Cambria Math" panose="02040503050406030204" pitchFamily="18" charset="0"/>
                        </a:rPr>
                        <m:t>=</m:t>
                      </m:r>
                      <m:nary>
                        <m:naryPr>
                          <m:chr m:val="∑"/>
                          <m:ctrlPr>
                            <a:rPr lang="en-US" i="1">
                              <a:latin typeface="Cambria Math" panose="02040503050406030204" pitchFamily="18" charset="0"/>
                              <a:ea typeface="Cambria Math" panose="02040503050406030204" pitchFamily="18" charset="0"/>
                            </a:rPr>
                          </m:ctrlPr>
                        </m:naryPr>
                        <m:sub>
                          <m:r>
                            <m:rPr>
                              <m:brk m:alnAt="23"/>
                            </m:rP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=1</m:t>
                          </m:r>
                        </m:sub>
                        <m:sup>
                          <m:r>
                            <a:rPr lang="en-US" i="1">
                              <a:latin typeface="Cambria Math" panose="02040503050406030204" pitchFamily="18" charset="0"/>
                              <a:ea typeface="Cambria Math" panose="02040503050406030204" pitchFamily="18" charset="0"/>
                            </a:rPr>
                            <m:t>3</m:t>
                          </m:r>
                        </m:sup>
                        <m:e>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𝐻</m:t>
                                  </m:r>
                                </m:e>
                                <m:sub>
                                  <m:r>
                                    <a:rPr lang="en-US" i="1">
                                      <a:latin typeface="Cambria Math" panose="02040503050406030204" pitchFamily="18" charset="0"/>
                                      <a:ea typeface="Cambria Math" panose="02040503050406030204" pitchFamily="18" charset="0"/>
                                    </a:rPr>
                                    <m:t>𝑖</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c</m:t>
                                  </m:r>
                                  <m:r>
                                    <a:rPr lang="en-US" i="1">
                                      <a:latin typeface="Cambria Math" panose="02040503050406030204" pitchFamily="18" charset="0"/>
                                      <a:ea typeface="Cambria Math" panose="02040503050406030204" pitchFamily="18" charset="0"/>
                                    </a:rPr>
                                    <m:t>𝑖</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𝑖</m:t>
                                  </m:r>
                                </m:sub>
                              </m:sSub>
                            </m:num>
                            <m:den>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𝜀</m:t>
                                  </m:r>
                                </m:e>
                                <m:sub>
                                  <m:r>
                                    <m:rPr>
                                      <m:sty m:val="p"/>
                                    </m:rPr>
                                    <a:rPr lang="en-US">
                                      <a:latin typeface="Cambria Math" panose="02040503050406030204" pitchFamily="18" charset="0"/>
                                      <a:ea typeface="Cambria Math" panose="02040503050406030204" pitchFamily="18" charset="0"/>
                                    </a:rPr>
                                    <m:t>ef</m:t>
                                  </m:r>
                                </m:sub>
                                <m:sup>
                                  <m:r>
                                    <a:rPr lang="en-US" i="1">
                                      <a:latin typeface="Cambria Math" panose="02040503050406030204" pitchFamily="18" charset="0"/>
                                      <a:ea typeface="Cambria Math" panose="02040503050406030204" pitchFamily="18" charset="0"/>
                                    </a:rPr>
                                    <m:t>2</m:t>
                                  </m:r>
                                </m:sup>
                              </m:sSubSup>
                            </m:den>
                          </m:f>
                        </m:e>
                      </m:nary>
                    </m:oMath>
                  </m:oMathPara>
                </a14:m>
                <a:endParaRPr lang="en-US" dirty="0">
                  <a:ea typeface="Cambria Math" panose="02040503050406030204" pitchFamily="18" charset="0"/>
                </a:endParaRPr>
              </a:p>
              <a:p>
                <a:r>
                  <a:rPr lang="en-US" dirty="0">
                    <a:ea typeface="Cambria Math" panose="02040503050406030204" pitchFamily="18" charset="0"/>
                  </a:rPr>
                  <a:t>Here,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t</m:t>
                        </m:r>
                        <m:r>
                          <a:rPr lang="en-US" b="0" i="1" smtClean="0">
                            <a:latin typeface="Cambria Math" panose="02040503050406030204" pitchFamily="18" charset="0"/>
                            <a:ea typeface="Cambria Math" panose="02040503050406030204" pitchFamily="18" charset="0"/>
                          </a:rPr>
                          <m:t>𝑖</m:t>
                        </m:r>
                      </m:sub>
                    </m:sSub>
                  </m:oMath>
                </a14:m>
                <a:r>
                  <a:rPr lang="en-US" dirty="0">
                    <a:ea typeface="Cambria Math" panose="02040503050406030204" pitchFamily="18" charset="0"/>
                  </a:rPr>
                  <a:t> and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c</m:t>
                        </m:r>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m:rPr>
                            <m:sty m:val="p"/>
                          </m:rPr>
                          <a:rPr lang="en-US" b="0" i="0" smtClean="0">
                            <a:latin typeface="Cambria Math" panose="02040503050406030204" pitchFamily="18" charset="0"/>
                            <a:ea typeface="Cambria Math" panose="02040503050406030204" pitchFamily="18" charset="0"/>
                          </a:rPr>
                          <m:t>t</m:t>
                        </m:r>
                        <m:r>
                          <a:rPr lang="en-US" b="0" i="1" smtClean="0">
                            <a:latin typeface="Cambria Math" panose="02040503050406030204" pitchFamily="18" charset="0"/>
                            <a:ea typeface="Cambria Math" panose="02040503050406030204" pitchFamily="18" charset="0"/>
                          </a:rPr>
                          <m:t>𝑖</m:t>
                        </m:r>
                      </m:sub>
                    </m:sSub>
                  </m:oMath>
                </a14:m>
                <a:r>
                  <a:rPr lang="en-US" dirty="0">
                    <a:ea typeface="Cambria Math" panose="02040503050406030204" pitchFamily="18" charset="0"/>
                  </a:rPr>
                  <a:t> denote the tensile and compressive principal strains and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𝐻</m:t>
                        </m:r>
                      </m:e>
                      <m:sub>
                        <m:r>
                          <a:rPr lang="en-US" b="0" i="1" smtClean="0">
                            <a:latin typeface="Cambria Math" panose="02040503050406030204" pitchFamily="18" charset="0"/>
                            <a:ea typeface="Cambria Math" panose="02040503050406030204" pitchFamily="18" charset="0"/>
                          </a:rPr>
                          <m:t>𝑖</m:t>
                        </m:r>
                      </m:sub>
                    </m:sSub>
                  </m:oMath>
                </a14:m>
                <a:r>
                  <a:rPr lang="en-US" dirty="0">
                    <a:ea typeface="Cambria Math" panose="02040503050406030204" pitchFamily="18" charset="0"/>
                  </a:rPr>
                  <a:t> is a weight factor that depends on the principal strains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𝑖</m:t>
                        </m:r>
                      </m:sub>
                    </m:sSub>
                  </m:oMath>
                </a14:m>
                <a:r>
                  <a:rPr lang="en-US" dirty="0">
                    <a:ea typeface="Cambria Math" panose="02040503050406030204" pitchFamily="18" charset="0"/>
                  </a:rPr>
                  <a:t> :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𝐻</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=1</m:t>
                    </m:r>
                  </m:oMath>
                </a14:m>
                <a:r>
                  <a:rPr lang="en-US" dirty="0">
                    <a:ea typeface="Cambria Math" panose="02040503050406030204" pitchFamily="18" charset="0"/>
                  </a:rPr>
                  <a:t> if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&gt;0</m:t>
                    </m:r>
                  </m:oMath>
                </a14:m>
                <a:r>
                  <a:rPr lang="en-US" dirty="0">
                    <a:ea typeface="Cambria Math" panose="02040503050406030204" pitchFamily="18" charset="0"/>
                  </a:rPr>
                  <a:t> and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𝐻</m:t>
                        </m:r>
                      </m:e>
                      <m:sub>
                        <m:r>
                          <a:rPr lang="en-US" i="1">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oMath>
                </a14:m>
                <a:r>
                  <a:rPr lang="en-US" dirty="0">
                    <a:ea typeface="Cambria Math" panose="02040503050406030204" pitchFamily="18" charset="0"/>
                  </a:rPr>
                  <a:t>0  otherwise</a:t>
                </a:r>
              </a:p>
            </p:txBody>
          </p:sp>
        </mc:Choice>
        <mc:Fallback xmlns="">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spTree>
    <p:extLst>
      <p:ext uri="{BB962C8B-B14F-4D97-AF65-F5344CB8AC3E}">
        <p14:creationId xmlns:p14="http://schemas.microsoft.com/office/powerpoint/2010/main" val="1696376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Validation with Built-in Implementation</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457200" y="1333500"/>
            <a:ext cx="8305800" cy="3752850"/>
          </a:xfrm>
        </p:spPr>
        <p:txBody>
          <a:bodyPr>
            <a:normAutofit/>
          </a:bodyPr>
          <a:lstStyle/>
          <a:p>
            <a:r>
              <a:rPr lang="en-US" sz="1600" dirty="0"/>
              <a:t>The </a:t>
            </a:r>
            <a:r>
              <a:rPr lang="en-US" sz="1600" i="1" dirty="0"/>
              <a:t>External Material </a:t>
            </a:r>
            <a:r>
              <a:rPr lang="en-US" sz="1600" dirty="0"/>
              <a:t>code is validated against the built-in implementation of a </a:t>
            </a:r>
            <a:r>
              <a:rPr lang="en-US" sz="1600" i="1" dirty="0"/>
              <a:t>Linear Elastic Material </a:t>
            </a:r>
            <a:r>
              <a:rPr lang="en-US" sz="1600" dirty="0"/>
              <a:t>with</a:t>
            </a:r>
            <a:r>
              <a:rPr lang="en-US" sz="1600" b="1" dirty="0"/>
              <a:t> </a:t>
            </a:r>
            <a:r>
              <a:rPr lang="en-US" i="1" dirty="0"/>
              <a:t>M</a:t>
            </a:r>
            <a:r>
              <a:rPr lang="en-US" sz="1600" i="1" dirty="0"/>
              <a:t>azars damage model for concrete </a:t>
            </a:r>
            <a:r>
              <a:rPr lang="en-US" sz="1600" dirty="0"/>
              <a:t>in COMSOL Multiphysics</a:t>
            </a:r>
          </a:p>
          <a:p>
            <a:pPr lvl="1"/>
            <a:r>
              <a:rPr lang="en-US" dirty="0"/>
              <a:t>The built-in version is available in the </a:t>
            </a:r>
            <a:r>
              <a:rPr lang="en-US" i="1" dirty="0"/>
              <a:t>Damage</a:t>
            </a:r>
            <a:r>
              <a:rPr lang="en-US" b="1" dirty="0"/>
              <a:t> </a:t>
            </a:r>
            <a:r>
              <a:rPr lang="en-US" dirty="0" err="1"/>
              <a:t>subnode</a:t>
            </a:r>
            <a:r>
              <a:rPr lang="en-US" dirty="0"/>
              <a:t> to </a:t>
            </a:r>
            <a:r>
              <a:rPr lang="en-US" i="1" dirty="0"/>
              <a:t>Linear Elastic Material</a:t>
            </a:r>
          </a:p>
          <a:p>
            <a:r>
              <a:rPr lang="en-US" dirty="0"/>
              <a:t>Values for the material parameters are obtained from </a:t>
            </a:r>
            <a:r>
              <a:rPr lang="en-US" dirty="0" err="1"/>
              <a:t>Torrenti</a:t>
            </a:r>
            <a:r>
              <a:rPr lang="en-US" dirty="0"/>
              <a:t>, </a:t>
            </a:r>
            <a:r>
              <a:rPr lang="en-US" dirty="0" err="1"/>
              <a:t>Pijaudier</a:t>
            </a:r>
            <a:r>
              <a:rPr lang="en-US" dirty="0"/>
              <a:t>-Cabot, and </a:t>
            </a:r>
            <a:r>
              <a:rPr lang="en-US" dirty="0" err="1"/>
              <a:t>Reynouard</a:t>
            </a:r>
            <a:r>
              <a:rPr lang="en-US" dirty="0"/>
              <a:t> (eds), “Mechanical Behavior of Concrete”, Wiley, 2020.</a:t>
            </a:r>
          </a:p>
          <a:p>
            <a:r>
              <a:rPr lang="en-US" dirty="0"/>
              <a:t>To associate the </a:t>
            </a:r>
            <a:r>
              <a:rPr lang="en-US" i="1" dirty="0"/>
              <a:t>External Material </a:t>
            </a:r>
            <a:r>
              <a:rPr lang="en-US" dirty="0"/>
              <a:t>to a domain, add an </a:t>
            </a:r>
            <a:r>
              <a:rPr lang="en-US" i="1" dirty="0"/>
              <a:t>External Stress-Strain Relation </a:t>
            </a:r>
            <a:r>
              <a:rPr lang="en-US" dirty="0"/>
              <a:t>feature under the </a:t>
            </a:r>
            <a:r>
              <a:rPr lang="en-US" i="1" dirty="0"/>
              <a:t>Solid Mechanics </a:t>
            </a:r>
            <a:r>
              <a:rPr lang="en-US" dirty="0"/>
              <a:t>interface</a:t>
            </a:r>
            <a:endParaRPr lang="en-US" sz="1600" dirty="0"/>
          </a:p>
          <a:p>
            <a:r>
              <a:rPr lang="en-US" dirty="0"/>
              <a:t>The results from the two implementations are compared for a single-element model</a:t>
            </a:r>
          </a:p>
          <a:p>
            <a:r>
              <a:rPr lang="en-US" dirty="0"/>
              <a:t>Note that the </a:t>
            </a:r>
            <a:r>
              <a:rPr lang="en-US" i="1" dirty="0"/>
              <a:t>External Stress-Strain Relation </a:t>
            </a:r>
            <a:r>
              <a:rPr lang="en-US" dirty="0"/>
              <a:t>feature will force the study to be geometrically nonlinear; to force the use of small strains, enable the checkbox </a:t>
            </a:r>
            <a:r>
              <a:rPr lang="en-US" i="1" dirty="0"/>
              <a:t>Geometrically linear formulation</a:t>
            </a:r>
            <a:r>
              <a:rPr lang="en-US" dirty="0"/>
              <a:t> in the </a:t>
            </a:r>
            <a:r>
              <a:rPr lang="en-US" i="1" dirty="0"/>
              <a:t>External Stress-Strain Relation </a:t>
            </a:r>
            <a:r>
              <a:rPr lang="en-US" dirty="0"/>
              <a:t>settings window</a:t>
            </a:r>
          </a:p>
          <a:p>
            <a:pPr lvl="1"/>
            <a:endParaRPr lang="en-US" dirty="0"/>
          </a:p>
        </p:txBody>
      </p:sp>
    </p:spTree>
    <p:extLst>
      <p:ext uri="{BB962C8B-B14F-4D97-AF65-F5344CB8AC3E}">
        <p14:creationId xmlns:p14="http://schemas.microsoft.com/office/powerpoint/2010/main" val="3124890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Results</a:t>
            </a:r>
          </a:p>
        </p:txBody>
      </p:sp>
      <p:sp>
        <p:nvSpPr>
          <p:cNvPr id="8" name="Content Placeholder 2">
            <a:extLst>
              <a:ext uri="{FF2B5EF4-FFF2-40B4-BE49-F238E27FC236}">
                <a16:creationId xmlns:a16="http://schemas.microsoft.com/office/drawing/2014/main" id="{08B87DAE-810C-4CDB-9F09-CEA5ECD50604}"/>
              </a:ext>
            </a:extLst>
          </p:cNvPr>
          <p:cNvSpPr>
            <a:spLocks noGrp="1"/>
          </p:cNvSpPr>
          <p:nvPr>
            <p:ph idx="1"/>
          </p:nvPr>
        </p:nvSpPr>
        <p:spPr>
          <a:xfrm>
            <a:off x="4777680" y="1333500"/>
            <a:ext cx="4330824" cy="3752850"/>
          </a:xfrm>
        </p:spPr>
        <p:txBody>
          <a:bodyPr>
            <a:normAutofit/>
          </a:bodyPr>
          <a:lstStyle/>
          <a:p>
            <a:r>
              <a:rPr lang="en-US" dirty="0">
                <a:latin typeface="Lato" panose="020B0604020202020204" charset="0"/>
                <a:cs typeface="Courier New" panose="02070309020205020404" pitchFamily="49" charset="0"/>
                <a:sym typeface="Symbol" panose="05050102010706020507" pitchFamily="18" charset="2"/>
              </a:rPr>
              <a:t>Note: When using the built-in implementation, </a:t>
            </a:r>
            <a:r>
              <a:rPr lang="en-US" dirty="0" err="1">
                <a:latin typeface="Courier New" panose="02070309020205020404" pitchFamily="49" charset="0"/>
                <a:cs typeface="Courier New" panose="02070309020205020404" pitchFamily="49" charset="0"/>
                <a:sym typeface="Symbol" panose="05050102010706020507" pitchFamily="18" charset="2"/>
              </a:rPr>
              <a:t>solid.sij</a:t>
            </a:r>
            <a:r>
              <a:rPr lang="en-US" dirty="0">
                <a:latin typeface="Lato" panose="020B0604020202020204" charset="0"/>
                <a:cs typeface="Courier New" panose="02070309020205020404" pitchFamily="49" charset="0"/>
                <a:sym typeface="Symbol" panose="05050102010706020507" pitchFamily="18" charset="2"/>
              </a:rPr>
              <a:t> denotes the </a:t>
            </a:r>
            <a:r>
              <a:rPr lang="en-US" dirty="0" err="1">
                <a:latin typeface="Lato" panose="020B0604020202020204" charset="0"/>
                <a:cs typeface="Courier New" panose="02070309020205020404" pitchFamily="49" charset="0"/>
                <a:sym typeface="Symbol" panose="05050102010706020507" pitchFamily="18" charset="2"/>
              </a:rPr>
              <a:t>ij</a:t>
            </a:r>
            <a:r>
              <a:rPr lang="en-US" dirty="0">
                <a:latin typeface="Lato" panose="020B0604020202020204" charset="0"/>
                <a:cs typeface="Courier New" panose="02070309020205020404" pitchFamily="49" charset="0"/>
                <a:sym typeface="Symbol" panose="05050102010706020507" pitchFamily="18" charset="2"/>
              </a:rPr>
              <a:t>-component of the </a:t>
            </a:r>
            <a:r>
              <a:rPr lang="en-US" b="1" i="1" dirty="0">
                <a:latin typeface="Lato" panose="020B0604020202020204" charset="0"/>
                <a:cs typeface="Courier New" panose="02070309020205020404" pitchFamily="49" charset="0"/>
                <a:sym typeface="Symbol" panose="05050102010706020507" pitchFamily="18" charset="2"/>
              </a:rPr>
              <a:t>un</a:t>
            </a:r>
            <a:r>
              <a:rPr lang="en-US" i="1" dirty="0">
                <a:latin typeface="Lato" panose="020B0604020202020204" charset="0"/>
                <a:cs typeface="Courier New" panose="02070309020205020404" pitchFamily="49" charset="0"/>
                <a:sym typeface="Symbol" panose="05050102010706020507" pitchFamily="18" charset="2"/>
              </a:rPr>
              <a:t>damaged </a:t>
            </a:r>
            <a:r>
              <a:rPr lang="en-US" dirty="0">
                <a:latin typeface="Lato" panose="020B0604020202020204" charset="0"/>
                <a:cs typeface="Courier New" panose="02070309020205020404" pitchFamily="49" charset="0"/>
                <a:sym typeface="Symbol" panose="05050102010706020507" pitchFamily="18" charset="2"/>
              </a:rPr>
              <a:t>stress tensor, whereas when using an </a:t>
            </a:r>
            <a:r>
              <a:rPr lang="en-US" i="1" dirty="0">
                <a:latin typeface="Lato" panose="020B0604020202020204" charset="0"/>
                <a:cs typeface="Courier New" panose="02070309020205020404" pitchFamily="49" charset="0"/>
                <a:sym typeface="Symbol" panose="05050102010706020507" pitchFamily="18" charset="2"/>
              </a:rPr>
              <a:t>External Material</a:t>
            </a:r>
            <a:r>
              <a:rPr lang="en-US" dirty="0">
                <a:latin typeface="Lato" panose="020B0604020202020204" charset="0"/>
                <a:cs typeface="Courier New" panose="02070309020205020404" pitchFamily="49" charset="0"/>
                <a:sym typeface="Symbol" panose="05050102010706020507" pitchFamily="18" charset="2"/>
              </a:rPr>
              <a:t>, the same variable denotes the </a:t>
            </a:r>
            <a:r>
              <a:rPr lang="en-US" i="1" dirty="0">
                <a:latin typeface="Lato" panose="020B0604020202020204" charset="0"/>
                <a:cs typeface="Courier New" panose="02070309020205020404" pitchFamily="49" charset="0"/>
                <a:sym typeface="Symbol" panose="05050102010706020507" pitchFamily="18" charset="2"/>
              </a:rPr>
              <a:t>damaged </a:t>
            </a:r>
            <a:r>
              <a:rPr lang="en-US" dirty="0">
                <a:latin typeface="Lato" panose="020B0604020202020204" charset="0"/>
                <a:cs typeface="Courier New" panose="02070309020205020404" pitchFamily="49" charset="0"/>
                <a:sym typeface="Symbol" panose="05050102010706020507" pitchFamily="18" charset="2"/>
              </a:rPr>
              <a:t>stress tensor. For a correct comparison between implementations, we therefore need to use the variables </a:t>
            </a:r>
            <a:r>
              <a:rPr lang="en-US" dirty="0" err="1">
                <a:latin typeface="Courier New" panose="02070309020205020404" pitchFamily="49" charset="0"/>
                <a:cs typeface="Courier New" panose="02070309020205020404" pitchFamily="49" charset="0"/>
                <a:sym typeface="Symbol" panose="05050102010706020507" pitchFamily="18" charset="2"/>
              </a:rPr>
              <a:t>solid.sdij</a:t>
            </a:r>
            <a:r>
              <a:rPr lang="en-US" dirty="0">
                <a:latin typeface="Lato" panose="020B0604020202020204" charset="0"/>
                <a:cs typeface="Courier New" panose="02070309020205020404" pitchFamily="49" charset="0"/>
                <a:sym typeface="Symbol" panose="05050102010706020507" pitchFamily="18" charset="2"/>
              </a:rPr>
              <a:t>, which contain the components of the damaged stress tensor, for the built-in damage model</a:t>
            </a:r>
            <a:endParaRPr lang="en-US" i="1" dirty="0">
              <a:latin typeface="Courier New" panose="02070309020205020404" pitchFamily="49" charset="0"/>
              <a:cs typeface="Courier New" panose="02070309020205020404" pitchFamily="49" charset="0"/>
              <a:sym typeface="Symbol" panose="05050102010706020507" pitchFamily="18" charset="2"/>
            </a:endParaRPr>
          </a:p>
        </p:txBody>
      </p:sp>
      <p:pic>
        <p:nvPicPr>
          <p:cNvPr id="4" name="Picture 3">
            <a:extLst>
              <a:ext uri="{FF2B5EF4-FFF2-40B4-BE49-F238E27FC236}">
                <a16:creationId xmlns:a16="http://schemas.microsoft.com/office/drawing/2014/main" id="{3EE3E3BB-BDF5-4EF5-B5AD-D100E4555F28}"/>
              </a:ext>
            </a:extLst>
          </p:cNvPr>
          <p:cNvPicPr>
            <a:picLocks noChangeAspect="1"/>
          </p:cNvPicPr>
          <p:nvPr/>
        </p:nvPicPr>
        <p:blipFill>
          <a:blip r:embed="rId2"/>
          <a:stretch>
            <a:fillRect/>
          </a:stretch>
        </p:blipFill>
        <p:spPr>
          <a:xfrm>
            <a:off x="251520" y="1491630"/>
            <a:ext cx="4164108" cy="3125464"/>
          </a:xfrm>
          <a:prstGeom prst="rect">
            <a:avLst/>
          </a:prstGeom>
        </p:spPr>
      </p:pic>
    </p:spTree>
    <p:extLst>
      <p:ext uri="{BB962C8B-B14F-4D97-AF65-F5344CB8AC3E}">
        <p14:creationId xmlns:p14="http://schemas.microsoft.com/office/powerpoint/2010/main" val="388262141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436</TotalTime>
  <Words>765</Words>
  <Application>Microsoft Office PowerPoint</Application>
  <PresentationFormat>On-screen Show (16:9)</PresentationFormat>
  <Paragraphs>47</Paragraphs>
  <Slides>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Wingdings</vt:lpstr>
      <vt:lpstr>Lato Black</vt:lpstr>
      <vt:lpstr>Lato Light</vt:lpstr>
      <vt:lpstr>Lato</vt:lpstr>
      <vt:lpstr>Symbol</vt:lpstr>
      <vt:lpstr>Courier New</vt:lpstr>
      <vt:lpstr>Cambria Math</vt:lpstr>
      <vt:lpstr>Arial</vt:lpstr>
      <vt:lpstr>comsol-slide-template-NEW</vt:lpstr>
      <vt:lpstr>External Material Implementation of Mazars Damage Model</vt:lpstr>
      <vt:lpstr>External Materials in COMSOL Multiphysics</vt:lpstr>
      <vt:lpstr>Working with External Materials in COMSOL Multiphysics</vt:lpstr>
      <vt:lpstr>Linking an External Material</vt:lpstr>
      <vt:lpstr>Example: Mazars Damage Model for Concrete</vt:lpstr>
      <vt:lpstr>Constitutive Equations</vt:lpstr>
      <vt:lpstr>Constitutive Equations</vt:lpstr>
      <vt:lpstr>Validation with Built-in Implementation</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Adam Wahlsten</dc:creator>
  <cp:lastModifiedBy>Adam Wahlsten</cp:lastModifiedBy>
  <cp:revision>45</cp:revision>
  <dcterms:created xsi:type="dcterms:W3CDTF">2023-02-14T15:42:14Z</dcterms:created>
  <dcterms:modified xsi:type="dcterms:W3CDTF">2023-02-15T14:55:07Z</dcterms:modified>
</cp:coreProperties>
</file>