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1"/>
  </p:notesMasterIdLst>
  <p:handoutMasterIdLst>
    <p:handoutMasterId r:id="rId12"/>
  </p:handoutMasterIdLst>
  <p:sldIdLst>
    <p:sldId id="257" r:id="rId2"/>
    <p:sldId id="1221" r:id="rId3"/>
    <p:sldId id="1235" r:id="rId4"/>
    <p:sldId id="1236" r:id="rId5"/>
    <p:sldId id="1237" r:id="rId6"/>
    <p:sldId id="1238" r:id="rId7"/>
    <p:sldId id="1240" r:id="rId8"/>
    <p:sldId id="1239" r:id="rId9"/>
    <p:sldId id="1241" r:id="rId10"/>
  </p:sldIdLst>
  <p:sldSz cx="9144000" cy="5143500" type="screen16x9"/>
  <p:notesSz cx="6858000" cy="9144000"/>
  <p:embeddedFontLst>
    <p:embeddedFont>
      <p:font typeface="Cambria Math" panose="02040503050406030204" pitchFamily="18" charset="0"/>
      <p:regular r:id="rId13"/>
    </p:embeddedFont>
    <p:embeddedFont>
      <p:font typeface="Lato" panose="020B0604020202020204" charset="0"/>
      <p:regular r:id="rId14"/>
      <p:bold r:id="rId15"/>
      <p:italic r:id="rId16"/>
      <p:boldItalic r:id="rId17"/>
    </p:embeddedFont>
    <p:embeddedFont>
      <p:font typeface="Lato Black" panose="020B0604020202020204" charset="0"/>
      <p:bold r:id="rId18"/>
      <p:italic r:id="rId19"/>
      <p:boldItalic r:id="rId20"/>
    </p:embeddedFont>
    <p:embeddedFont>
      <p:font typeface="Lato Light" panose="020F0302020204030203"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57"/>
            <p14:sldId id="1221"/>
            <p14:sldId id="1235"/>
            <p14:sldId id="1236"/>
            <p14:sldId id="1237"/>
            <p14:sldId id="1238"/>
            <p14:sldId id="1240"/>
            <p14:sldId id="1239"/>
            <p14:sldId id="1241"/>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1" autoAdjust="0"/>
    <p:restoredTop sz="91345" autoAdjust="0"/>
  </p:normalViewPr>
  <p:slideViewPr>
    <p:cSldViewPr>
      <p:cViewPr varScale="1">
        <p:scale>
          <a:sx n="121" d="100"/>
          <a:sy n="121" d="100"/>
        </p:scale>
        <p:origin x="63" y="63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2/15/2023</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2/15/2023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External Material Implementation of </a:t>
            </a:r>
            <a:r>
              <a:rPr lang="en-US" dirty="0" err="1"/>
              <a:t>Elastoplasticity</a:t>
            </a:r>
            <a:r>
              <a:rPr lang="en-US" dirty="0"/>
              <a:t> with Linear Isotropic Hardening</a:t>
            </a:r>
          </a:p>
        </p:txBody>
      </p:sp>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External Materials in COMSOL Multiphysics</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sz="1600" dirty="0"/>
              <a:t>User-defined material models written in C-code can </a:t>
            </a:r>
            <a:r>
              <a:rPr lang="en-US" dirty="0"/>
              <a:t>be used in COMSOL Multiphysics through an External Materials socket</a:t>
            </a:r>
          </a:p>
          <a:p>
            <a:r>
              <a:rPr lang="en-US" dirty="0"/>
              <a:t>This allows you to program your own material models and distribute them as add-ons</a:t>
            </a:r>
          </a:p>
          <a:p>
            <a:r>
              <a:rPr lang="en-US" sz="1600" dirty="0"/>
              <a:t>The code needs to be compiled into a shared library </a:t>
            </a:r>
            <a:r>
              <a:rPr lang="en-US" dirty="0"/>
              <a:t>(e.g., </a:t>
            </a:r>
            <a:r>
              <a:rPr lang="en-US" dirty="0" err="1">
                <a:latin typeface="Courier New" panose="02070309020205020404" pitchFamily="49" charset="0"/>
                <a:cs typeface="Courier New" panose="02070309020205020404" pitchFamily="49" charset="0"/>
              </a:rPr>
              <a:t>dll</a:t>
            </a:r>
            <a:r>
              <a:rPr lang="en-US" dirty="0"/>
              <a:t> for Windows)</a:t>
            </a:r>
          </a:p>
          <a:p>
            <a:pPr lvl="1"/>
            <a:r>
              <a:rPr lang="en-US" dirty="0"/>
              <a:t>Use on Linux and Mac OS X requires recompilation of the source code</a:t>
            </a:r>
          </a:p>
          <a:p>
            <a:pPr marL="292100" lvl="1" indent="0">
              <a:buNone/>
            </a:pPr>
            <a:endParaRPr lang="en-US" dirty="0"/>
          </a:p>
          <a:p>
            <a:r>
              <a:rPr lang="en-US" dirty="0"/>
              <a:t>For further details, see the section </a:t>
            </a:r>
            <a:r>
              <a:rPr lang="en-US" i="1" dirty="0"/>
              <a:t>Working with External Materials </a:t>
            </a:r>
            <a:r>
              <a:rPr lang="en-US" dirty="0"/>
              <a:t>in the </a:t>
            </a:r>
            <a:r>
              <a:rPr lang="en-US" i="1" dirty="0"/>
              <a:t>COMSOL Multiphysics Reference Manual</a:t>
            </a:r>
            <a:r>
              <a:rPr lang="en-US" dirty="0"/>
              <a:t> as well as the section </a:t>
            </a:r>
            <a:r>
              <a:rPr lang="en-US" i="1" dirty="0"/>
              <a:t>Using External Materials </a:t>
            </a:r>
            <a:r>
              <a:rPr lang="en-US" dirty="0"/>
              <a:t>in the documentation of the </a:t>
            </a:r>
            <a:r>
              <a:rPr lang="en-US" i="1" dirty="0"/>
              <a:t>Structural Mechanics Module</a:t>
            </a:r>
            <a:r>
              <a:rPr lang="en-US" dirty="0"/>
              <a:t>.</a:t>
            </a:r>
          </a:p>
          <a:p>
            <a:pPr lvl="1"/>
            <a:r>
              <a:rPr lang="en-US" dirty="0"/>
              <a:t>The latter also includes documentation of a library of utility functions that is available in order to simplify the implementation</a:t>
            </a:r>
          </a:p>
        </p:txBody>
      </p:sp>
    </p:spTree>
    <p:extLst>
      <p:ext uri="{BB962C8B-B14F-4D97-AF65-F5344CB8AC3E}">
        <p14:creationId xmlns:p14="http://schemas.microsoft.com/office/powerpoint/2010/main" val="2468259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Working with External Materials in COMSOL Multiphysics</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t>Before starting, go to File-&gt;Preferences-&gt;Security </a:t>
            </a:r>
            <a:br>
              <a:rPr lang="en-US" dirty="0"/>
            </a:br>
            <a:r>
              <a:rPr lang="en-US" dirty="0"/>
              <a:t>and set “Allow external libraries” to Yes.</a:t>
            </a:r>
            <a:br>
              <a:rPr lang="en-US" dirty="0"/>
            </a:br>
            <a:endParaRPr lang="en-US" dirty="0"/>
          </a:p>
          <a:p>
            <a:r>
              <a:rPr lang="en-US" dirty="0"/>
              <a:t>For security reasons, external processes and </a:t>
            </a:r>
            <a:br>
              <a:rPr lang="en-US" dirty="0"/>
            </a:br>
            <a:r>
              <a:rPr lang="en-US" dirty="0"/>
              <a:t>libraries are disabled by default in a new </a:t>
            </a:r>
            <a:br>
              <a:rPr lang="en-US" dirty="0"/>
            </a:br>
            <a:r>
              <a:rPr lang="en-US" dirty="0"/>
              <a:t>COMSOL Multiphysics installation</a:t>
            </a:r>
          </a:p>
        </p:txBody>
      </p:sp>
      <p:pic>
        <p:nvPicPr>
          <p:cNvPr id="5" name="Picture 4">
            <a:extLst>
              <a:ext uri="{FF2B5EF4-FFF2-40B4-BE49-F238E27FC236}">
                <a16:creationId xmlns:a16="http://schemas.microsoft.com/office/drawing/2014/main" id="{4BE7A37B-C56C-4336-9420-1B902DD91B6F}"/>
              </a:ext>
            </a:extLst>
          </p:cNvPr>
          <p:cNvPicPr>
            <a:picLocks noChangeAspect="1"/>
          </p:cNvPicPr>
          <p:nvPr/>
        </p:nvPicPr>
        <p:blipFill>
          <a:blip r:embed="rId2"/>
          <a:stretch>
            <a:fillRect/>
          </a:stretch>
        </p:blipFill>
        <p:spPr>
          <a:xfrm>
            <a:off x="5449658" y="1491630"/>
            <a:ext cx="3225986" cy="2964022"/>
          </a:xfrm>
          <a:prstGeom prst="rect">
            <a:avLst/>
          </a:prstGeom>
        </p:spPr>
      </p:pic>
      <p:sp>
        <p:nvSpPr>
          <p:cNvPr id="6" name="Oval 5">
            <a:extLst>
              <a:ext uri="{FF2B5EF4-FFF2-40B4-BE49-F238E27FC236}">
                <a16:creationId xmlns:a16="http://schemas.microsoft.com/office/drawing/2014/main" id="{350F6E80-D6C1-4C02-A62A-590194825D84}"/>
              </a:ext>
            </a:extLst>
          </p:cNvPr>
          <p:cNvSpPr/>
          <p:nvPr/>
        </p:nvSpPr>
        <p:spPr>
          <a:xfrm>
            <a:off x="6902084" y="2263457"/>
            <a:ext cx="1784716" cy="36004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Tree>
    <p:extLst>
      <p:ext uri="{BB962C8B-B14F-4D97-AF65-F5344CB8AC3E}">
        <p14:creationId xmlns:p14="http://schemas.microsoft.com/office/powerpoint/2010/main" val="197418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794C93C-1622-4F33-918B-52E06E3E1B70}"/>
              </a:ext>
            </a:extLst>
          </p:cNvPr>
          <p:cNvPicPr>
            <a:picLocks noChangeAspect="1"/>
          </p:cNvPicPr>
          <p:nvPr/>
        </p:nvPicPr>
        <p:blipFill>
          <a:blip r:embed="rId2"/>
          <a:stretch>
            <a:fillRect/>
          </a:stretch>
        </p:blipFill>
        <p:spPr>
          <a:xfrm>
            <a:off x="6140334" y="351562"/>
            <a:ext cx="2303202" cy="1512490"/>
          </a:xfrm>
          <a:prstGeom prst="rect">
            <a:avLst/>
          </a:prstGeom>
        </p:spPr>
      </p:pic>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Linking an External Material</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lnSpcReduction="10000"/>
          </a:bodyPr>
          <a:lstStyle/>
          <a:p>
            <a:r>
              <a:rPr lang="en-US" dirty="0"/>
              <a:t>In the </a:t>
            </a:r>
            <a:r>
              <a:rPr lang="en-US" i="1" dirty="0"/>
              <a:t>Materials</a:t>
            </a:r>
            <a:r>
              <a:rPr lang="en-US" dirty="0"/>
              <a:t> node under </a:t>
            </a:r>
            <a:r>
              <a:rPr lang="en-US" i="1" dirty="0"/>
              <a:t>Global Definitions</a:t>
            </a:r>
            <a:r>
              <a:rPr lang="en-US" dirty="0"/>
              <a:t>, </a:t>
            </a:r>
            <a:br>
              <a:rPr lang="en-US" dirty="0"/>
            </a:br>
            <a:r>
              <a:rPr lang="en-US" dirty="0"/>
              <a:t>add an </a:t>
            </a:r>
            <a:r>
              <a:rPr lang="en-US" i="1" dirty="0"/>
              <a:t>External Material</a:t>
            </a:r>
            <a:br>
              <a:rPr lang="en-US" b="1" dirty="0"/>
            </a:br>
            <a:endParaRPr lang="en-US" b="1" dirty="0"/>
          </a:p>
          <a:p>
            <a:r>
              <a:rPr lang="en-US" dirty="0"/>
              <a:t>In the settings window, link the shared library </a:t>
            </a:r>
            <a:br>
              <a:rPr lang="en-US" dirty="0"/>
            </a:br>
            <a:r>
              <a:rPr lang="en-US" dirty="0"/>
              <a:t>according to the system architecture</a:t>
            </a:r>
            <a:br>
              <a:rPr lang="en-US" dirty="0"/>
            </a:br>
            <a:endParaRPr lang="en-US" dirty="0"/>
          </a:p>
          <a:p>
            <a:r>
              <a:rPr lang="en-US" dirty="0"/>
              <a:t>Select the interface type according to the type of</a:t>
            </a:r>
            <a:br>
              <a:rPr lang="en-US" dirty="0"/>
            </a:br>
            <a:r>
              <a:rPr lang="en-US" dirty="0"/>
              <a:t>material relation you have implemented</a:t>
            </a:r>
            <a:br>
              <a:rPr lang="en-US" dirty="0"/>
            </a:br>
            <a:endParaRPr lang="en-US" dirty="0"/>
          </a:p>
          <a:p>
            <a:r>
              <a:rPr lang="en-US" dirty="0"/>
              <a:t>Add the state variables as arguments</a:t>
            </a:r>
          </a:p>
          <a:p>
            <a:pPr lvl="1"/>
            <a:r>
              <a:rPr lang="en-US" dirty="0" err="1">
                <a:latin typeface="Courier New" panose="02070309020205020404" pitchFamily="49" charset="0"/>
                <a:cs typeface="Courier New" panose="02070309020205020404" pitchFamily="49" charset="0"/>
              </a:rPr>
              <a:t>eplast</a:t>
            </a:r>
            <a:r>
              <a:rPr lang="en-US" dirty="0"/>
              <a:t> : plastic strain tensor (6 components)</a:t>
            </a:r>
          </a:p>
          <a:p>
            <a:pPr lvl="1"/>
            <a:r>
              <a:rPr lang="en-US" dirty="0" err="1">
                <a:latin typeface="Courier New" panose="02070309020205020404" pitchFamily="49" charset="0"/>
                <a:cs typeface="Courier New" panose="02070309020205020404" pitchFamily="49" charset="0"/>
              </a:rPr>
              <a:t>epeff</a:t>
            </a:r>
            <a:r>
              <a:rPr lang="en-US" dirty="0"/>
              <a:t> : equivalent plastic strain (scalar)</a:t>
            </a:r>
          </a:p>
          <a:p>
            <a:pPr lvl="1"/>
            <a:r>
              <a:rPr lang="en-US" dirty="0">
                <a:latin typeface="Courier New" panose="02070309020205020404" pitchFamily="49" charset="0"/>
                <a:cs typeface="Courier New" panose="02070309020205020404" pitchFamily="49" charset="0"/>
              </a:rPr>
              <a:t>wp</a:t>
            </a:r>
            <a:r>
              <a:rPr lang="en-US" dirty="0"/>
              <a:t> : plastic work</a:t>
            </a:r>
            <a:br>
              <a:rPr lang="en-US" dirty="0"/>
            </a:br>
            <a:endParaRPr lang="en-US" dirty="0"/>
          </a:p>
        </p:txBody>
      </p:sp>
      <p:cxnSp>
        <p:nvCxnSpPr>
          <p:cNvPr id="7" name="Connector: Elbow 6">
            <a:extLst>
              <a:ext uri="{FF2B5EF4-FFF2-40B4-BE49-F238E27FC236}">
                <a16:creationId xmlns:a16="http://schemas.microsoft.com/office/drawing/2014/main" id="{A6E36957-C03A-4BDE-9E31-A9FDFFD58B24}"/>
              </a:ext>
            </a:extLst>
          </p:cNvPr>
          <p:cNvCxnSpPr>
            <a:cxnSpLocks/>
          </p:cNvCxnSpPr>
          <p:nvPr/>
        </p:nvCxnSpPr>
        <p:spPr>
          <a:xfrm flipV="1">
            <a:off x="4932040" y="1491630"/>
            <a:ext cx="1656184" cy="67346"/>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4BB45C5C-08EE-4A4A-AE26-B64705009522}"/>
              </a:ext>
            </a:extLst>
          </p:cNvPr>
          <p:cNvCxnSpPr>
            <a:cxnSpLocks/>
          </p:cNvCxnSpPr>
          <p:nvPr/>
        </p:nvCxnSpPr>
        <p:spPr>
          <a:xfrm>
            <a:off x="4860032" y="2355726"/>
            <a:ext cx="1280302" cy="576064"/>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E477BB9C-4D57-4299-BF31-586020E6F9F0}"/>
              </a:ext>
            </a:extLst>
          </p:cNvPr>
          <p:cNvCxnSpPr>
            <a:cxnSpLocks/>
          </p:cNvCxnSpPr>
          <p:nvPr/>
        </p:nvCxnSpPr>
        <p:spPr>
          <a:xfrm>
            <a:off x="4860032" y="3483456"/>
            <a:ext cx="1302279" cy="470560"/>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90EFCCE2-A109-405D-8C02-11EC1C99B1D3}"/>
              </a:ext>
            </a:extLst>
          </p:cNvPr>
          <p:cNvPicPr>
            <a:picLocks noChangeAspect="1"/>
          </p:cNvPicPr>
          <p:nvPr/>
        </p:nvPicPr>
        <p:blipFill>
          <a:blip r:embed="rId3"/>
          <a:stretch>
            <a:fillRect/>
          </a:stretch>
        </p:blipFill>
        <p:spPr>
          <a:xfrm>
            <a:off x="6162311" y="2211710"/>
            <a:ext cx="2671168" cy="2730643"/>
          </a:xfrm>
          <a:prstGeom prst="rect">
            <a:avLst/>
          </a:prstGeom>
        </p:spPr>
      </p:pic>
    </p:spTree>
    <p:extLst>
      <p:ext uri="{BB962C8B-B14F-4D97-AF65-F5344CB8AC3E}">
        <p14:creationId xmlns:p14="http://schemas.microsoft.com/office/powerpoint/2010/main" val="3799504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Example: </a:t>
            </a:r>
            <a:r>
              <a:rPr lang="en-US" dirty="0" err="1"/>
              <a:t>Elastoplasticty</a:t>
            </a:r>
            <a:r>
              <a:rPr lang="en-US" dirty="0"/>
              <a:t> with Linear Isotropic Hardening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t>The code is included in</a:t>
                </a:r>
                <a:br>
                  <a:rPr lang="en-US" dirty="0"/>
                </a:br>
                <a:r>
                  <a:rPr lang="en-US" dirty="0" err="1">
                    <a:latin typeface="Courier New" panose="02070309020205020404" pitchFamily="49" charset="0"/>
                    <a:cs typeface="Courier New" panose="02070309020205020404" pitchFamily="49" charset="0"/>
                  </a:rPr>
                  <a:t>linear_hardening.c</a:t>
                </a:r>
                <a:endParaRPr lang="en-US" dirty="0">
                  <a:latin typeface="Courier New" panose="02070309020205020404" pitchFamily="49" charset="0"/>
                  <a:cs typeface="Courier New" panose="02070309020205020404" pitchFamily="49" charset="0"/>
                </a:endParaRPr>
              </a:p>
              <a:p>
                <a:r>
                  <a:rPr lang="en-US" dirty="0">
                    <a:latin typeface="Lato" panose="020B0604020202020204" charset="0"/>
                    <a:cs typeface="Courier New" panose="02070309020205020404" pitchFamily="49" charset="0"/>
                  </a:rPr>
                  <a:t>Material parameters:</a:t>
                </a:r>
                <a:br>
                  <a:rPr lang="en-US" dirty="0">
                    <a:latin typeface="Lato" panose="020B0604020202020204" charset="0"/>
                    <a:cs typeface="Courier New" panose="02070309020205020404" pitchFamily="49" charset="0"/>
                  </a:rPr>
                </a:br>
                <a:r>
                  <a:rPr lang="en-US" dirty="0">
                    <a:latin typeface="Lato" panose="020B0604020202020204" charset="0"/>
                    <a:cs typeface="Courier New" panose="02070309020205020404" pitchFamily="49" charset="0"/>
                  </a:rPr>
                  <a:t>Young’s modulus </a:t>
                </a:r>
                <a:r>
                  <a:rPr lang="en-US" i="1" dirty="0">
                    <a:latin typeface="Lato" panose="020B0604020202020204" charset="0"/>
                    <a:cs typeface="Courier New" panose="02070309020205020404" pitchFamily="49" charset="0"/>
                  </a:rPr>
                  <a:t>E, </a:t>
                </a:r>
                <a:r>
                  <a:rPr lang="en-US" dirty="0">
                    <a:latin typeface="Lato" panose="020B0604020202020204" charset="0"/>
                    <a:cs typeface="Courier New" panose="02070309020205020404" pitchFamily="49" charset="0"/>
                  </a:rPr>
                  <a:t>Poisson’s ratio </a:t>
                </a:r>
                <a:r>
                  <a:rPr lang="en-US" i="1" dirty="0">
                    <a:latin typeface="Lato" panose="020B0604020202020204" charset="0"/>
                    <a:cs typeface="Courier New" panose="02070309020205020404" pitchFamily="49" charset="0"/>
                    <a:sym typeface="Symbol" panose="05050102010706020507" pitchFamily="18" charset="2"/>
                  </a:rPr>
                  <a:t>,</a:t>
                </a:r>
                <a:br>
                  <a:rPr lang="en-US" i="1" dirty="0">
                    <a:latin typeface="Lato" panose="020B0604020202020204" charset="0"/>
                    <a:cs typeface="Courier New" panose="02070309020205020404" pitchFamily="49" charset="0"/>
                    <a:sym typeface="Symbol" panose="05050102010706020507" pitchFamily="18" charset="2"/>
                  </a:rPr>
                </a:br>
                <a:r>
                  <a:rPr lang="en-US" dirty="0">
                    <a:latin typeface="Lato" panose="020B0604020202020204" charset="0"/>
                    <a:cs typeface="Courier New" panose="02070309020205020404" pitchFamily="49" charset="0"/>
                    <a:sym typeface="Symbol" panose="05050102010706020507" pitchFamily="18" charset="2"/>
                  </a:rPr>
                  <a:t>initial yield stress </a:t>
                </a:r>
                <a:r>
                  <a:rPr lang="en-US" i="1" dirty="0">
                    <a:latin typeface="Lato" panose="020B0604020202020204" charset="0"/>
                    <a:cs typeface="Courier New" panose="02070309020205020404" pitchFamily="49" charset="0"/>
                    <a:sym typeface="Symbol" panose="05050102010706020507" pitchFamily="18" charset="2"/>
                  </a:rPr>
                  <a:t></a:t>
                </a:r>
                <a:r>
                  <a:rPr lang="en-US" baseline="-25000" dirty="0">
                    <a:latin typeface="Lato" panose="020B0604020202020204" charset="0"/>
                    <a:cs typeface="Courier New" panose="02070309020205020404" pitchFamily="49" charset="0"/>
                    <a:sym typeface="Symbol" panose="05050102010706020507" pitchFamily="18" charset="2"/>
                  </a:rPr>
                  <a:t>ys0</a:t>
                </a:r>
                <a:r>
                  <a:rPr lang="en-US" dirty="0">
                    <a:latin typeface="Lato" panose="020B0604020202020204" charset="0"/>
                    <a:cs typeface="Courier New" panose="02070309020205020404" pitchFamily="49" charset="0"/>
                    <a:sym typeface="Symbol" panose="05050102010706020507" pitchFamily="18" charset="2"/>
                  </a:rPr>
                  <a:t>,</a:t>
                </a:r>
                <a:br>
                  <a:rPr lang="en-US" dirty="0">
                    <a:latin typeface="Lato" panose="020B0604020202020204" charset="0"/>
                    <a:cs typeface="Courier New" panose="02070309020205020404" pitchFamily="49" charset="0"/>
                    <a:sym typeface="Symbol" panose="05050102010706020507" pitchFamily="18" charset="2"/>
                  </a:rPr>
                </a:br>
                <a:r>
                  <a:rPr lang="en-US" dirty="0">
                    <a:latin typeface="Lato" panose="020B0604020202020204" charset="0"/>
                    <a:cs typeface="Courier New" panose="02070309020205020404" pitchFamily="49" charset="0"/>
                    <a:sym typeface="Symbol" panose="05050102010706020507" pitchFamily="18" charset="2"/>
                  </a:rPr>
                  <a:t>isotropic tangent modulus </a:t>
                </a:r>
                <a:r>
                  <a:rPr lang="en-US" i="1" dirty="0" err="1">
                    <a:latin typeface="Lato" panose="020B0604020202020204" charset="0"/>
                    <a:cs typeface="Courier New" panose="02070309020205020404" pitchFamily="49" charset="0"/>
                    <a:sym typeface="Symbol" panose="05050102010706020507" pitchFamily="18" charset="2"/>
                  </a:rPr>
                  <a:t>E</a:t>
                </a:r>
                <a:r>
                  <a:rPr lang="en-US" baseline="-25000" dirty="0" err="1">
                    <a:latin typeface="Lato" panose="020B0604020202020204" charset="0"/>
                    <a:cs typeface="Courier New" panose="02070309020205020404" pitchFamily="49" charset="0"/>
                    <a:sym typeface="Symbol" panose="05050102010706020507" pitchFamily="18" charset="2"/>
                  </a:rPr>
                  <a:t>Tiso</a:t>
                </a:r>
                <a:endParaRPr lang="en-US" baseline="-25000" dirty="0">
                  <a:latin typeface="Lato" panose="020B0604020202020204" charset="0"/>
                  <a:cs typeface="Courier New" panose="02070309020205020404" pitchFamily="49" charset="0"/>
                  <a:sym typeface="Symbol" panose="05050102010706020507" pitchFamily="18" charset="2"/>
                </a:endParaRPr>
              </a:p>
              <a:p>
                <a:endParaRPr lang="en-US" i="1" dirty="0">
                  <a:latin typeface="Lato" panose="020B0604020202020204" charset="0"/>
                  <a:cs typeface="Courier New" panose="02070309020205020404" pitchFamily="49" charset="0"/>
                  <a:sym typeface="Symbol" panose="05050102010706020507" pitchFamily="18" charset="2"/>
                </a:endParaRPr>
              </a:p>
              <a:p>
                <a:r>
                  <a:rPr lang="en-US" dirty="0">
                    <a:latin typeface="Lato" panose="020B0604020202020204" charset="0"/>
                    <a:cs typeface="Courier New" panose="02070309020205020404" pitchFamily="49" charset="0"/>
                    <a:sym typeface="Symbol" panose="05050102010706020507" pitchFamily="18" charset="2"/>
                  </a:rPr>
                  <a:t>The external material takes the strain tensor </a:t>
                </a:r>
                <a:r>
                  <a:rPr lang="en-US" dirty="0">
                    <a:latin typeface="Courier New" panose="02070309020205020404" pitchFamily="49" charset="0"/>
                    <a:cs typeface="Courier New" panose="02070309020205020404" pitchFamily="49" charset="0"/>
                    <a:sym typeface="Symbol" panose="05050102010706020507" pitchFamily="18" charset="2"/>
                  </a:rPr>
                  <a:t>e</a:t>
                </a:r>
                <a:r>
                  <a:rPr lang="en-US" dirty="0">
                    <a:latin typeface="Lato" panose="020B0604020202020204" charset="0"/>
                    <a:cs typeface="Courier New" panose="02070309020205020404" pitchFamily="49" charset="0"/>
                    <a:sym typeface="Symbol" panose="05050102010706020507" pitchFamily="18" charset="2"/>
                  </a:rPr>
                  <a:t> in vector form as input together with material parameters and state variables</a:t>
                </a:r>
              </a:p>
              <a:p>
                <a:r>
                  <a:rPr lang="en-US" dirty="0">
                    <a:latin typeface="Lato" panose="020B0604020202020204" charset="0"/>
                    <a:cs typeface="Courier New" panose="02070309020205020404" pitchFamily="49" charset="0"/>
                    <a:sym typeface="Symbol" panose="05050102010706020507" pitchFamily="18" charset="2"/>
                  </a:rPr>
                  <a:t>The code needs to update the stress tensor </a:t>
                </a:r>
                <a:r>
                  <a:rPr lang="en-US" dirty="0">
                    <a:latin typeface="Courier New" panose="02070309020205020404" pitchFamily="49" charset="0"/>
                    <a:cs typeface="Courier New" panose="02070309020205020404" pitchFamily="49" charset="0"/>
                    <a:sym typeface="Symbol" panose="05050102010706020507" pitchFamily="18" charset="2"/>
                  </a:rPr>
                  <a:t>s</a:t>
                </a:r>
                <a:r>
                  <a:rPr lang="en-US" dirty="0">
                    <a:latin typeface="Lato" panose="020B0604020202020204" charset="0"/>
                    <a:cs typeface="Courier New" panose="02070309020205020404" pitchFamily="49" charset="0"/>
                    <a:sym typeface="Symbol" panose="05050102010706020507" pitchFamily="18" charset="2"/>
                  </a:rPr>
                  <a:t> (in vector form), the Jacobian matrix </a:t>
                </a:r>
                <a14:m>
                  <m:oMath xmlns:m="http://schemas.openxmlformats.org/officeDocument/2006/math">
                    <m:r>
                      <m:rPr>
                        <m:sty m:val="p"/>
                      </m:rPr>
                      <a:rPr lang="en-US" b="0" i="0" smtClean="0">
                        <a:latin typeface="Cambria Math" panose="02040503050406030204" pitchFamily="18" charset="0"/>
                        <a:cs typeface="Courier New" panose="02070309020205020404" pitchFamily="49" charset="0"/>
                        <a:sym typeface="Symbol" panose="05050102010706020507" pitchFamily="18" charset="2"/>
                      </a:rPr>
                      <m:t>D</m:t>
                    </m:r>
                    <m:r>
                      <a:rPr lang="en-US" b="0" i="1" smtClean="0">
                        <a:latin typeface="Cambria Math" panose="02040503050406030204" pitchFamily="18" charset="0"/>
                        <a:cs typeface="Courier New" panose="02070309020205020404" pitchFamily="49" charset="0"/>
                        <a:sym typeface="Symbol" panose="05050102010706020507" pitchFamily="18" charset="2"/>
                      </a:rPr>
                      <m:t>=</m:t>
                    </m:r>
                    <m:f>
                      <m:fPr>
                        <m:ctrlPr>
                          <a:rPr lang="en-US" b="0" i="1" smtClean="0">
                            <a:latin typeface="Cambria Math" panose="02040503050406030204" pitchFamily="18" charset="0"/>
                            <a:cs typeface="Courier New" panose="02070309020205020404" pitchFamily="49" charset="0"/>
                            <a:sym typeface="Symbol" panose="05050102010706020507" pitchFamily="18" charset="2"/>
                          </a:rPr>
                        </m:ctrlPr>
                      </m:fPr>
                      <m:num>
                        <m:r>
                          <a:rPr lang="en-US" b="0" i="1" smtClean="0">
                            <a:latin typeface="Cambria Math" panose="02040503050406030204" pitchFamily="18" charset="0"/>
                            <a:cs typeface="Courier New" panose="02070309020205020404" pitchFamily="49" charset="0"/>
                            <a:sym typeface="Symbol" panose="05050102010706020507" pitchFamily="18" charset="2"/>
                          </a:rPr>
                          <m:t>𝜕</m:t>
                        </m:r>
                        <m:r>
                          <m:rPr>
                            <m:sty m:val="p"/>
                          </m:rPr>
                          <a:rPr lang="en-US" b="0" i="0" smtClean="0">
                            <a:latin typeface="Cambria Math" panose="02040503050406030204" pitchFamily="18" charset="0"/>
                            <a:cs typeface="Courier New" panose="02070309020205020404" pitchFamily="49" charset="0"/>
                            <a:sym typeface="Symbol" panose="05050102010706020507" pitchFamily="18" charset="2"/>
                          </a:rPr>
                          <m:t>s</m:t>
                        </m:r>
                      </m:num>
                      <m:den>
                        <m:r>
                          <a:rPr lang="en-US" b="0" i="1" smtClean="0">
                            <a:latin typeface="Cambria Math" panose="02040503050406030204" pitchFamily="18" charset="0"/>
                            <a:cs typeface="Courier New" panose="02070309020205020404" pitchFamily="49" charset="0"/>
                            <a:sym typeface="Symbol" panose="05050102010706020507" pitchFamily="18" charset="2"/>
                          </a:rPr>
                          <m:t>𝜕</m:t>
                        </m:r>
                        <m:r>
                          <m:rPr>
                            <m:sty m:val="p"/>
                          </m:rPr>
                          <a:rPr lang="en-US" b="0" i="0" smtClean="0">
                            <a:latin typeface="Cambria Math" panose="02040503050406030204" pitchFamily="18" charset="0"/>
                            <a:cs typeface="Courier New" panose="02070309020205020404" pitchFamily="49" charset="0"/>
                            <a:sym typeface="Symbol" panose="05050102010706020507" pitchFamily="18" charset="2"/>
                          </a:rPr>
                          <m:t>e</m:t>
                        </m:r>
                      </m:den>
                    </m:f>
                  </m:oMath>
                </a14:m>
                <a:r>
                  <a:rPr lang="en-US" dirty="0">
                    <a:latin typeface="Lato" panose="020B0604020202020204" charset="0"/>
                    <a:cs typeface="Courier New" panose="02070309020205020404" pitchFamily="49" charset="0"/>
                    <a:sym typeface="Symbol" panose="05050102010706020507" pitchFamily="18" charset="2"/>
                  </a:rPr>
                  <a:t> , and the state variables </a:t>
                </a:r>
                <a:r>
                  <a:rPr lang="en-US" dirty="0" err="1">
                    <a:latin typeface="Courier New" panose="02070309020205020404" pitchFamily="49" charset="0"/>
                    <a:cs typeface="Courier New" panose="02070309020205020404" pitchFamily="49" charset="0"/>
                  </a:rPr>
                  <a:t>eplast</a:t>
                </a:r>
                <a:r>
                  <a:rPr lang="en-US" dirty="0">
                    <a:latin typeface="Lato" panose="020B0604020202020204"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epeff</a:t>
                </a:r>
                <a:r>
                  <a:rPr lang="en-US" dirty="0">
                    <a:latin typeface="Lato" panose="020B0604020202020204" charset="0"/>
                    <a:cs typeface="Courier New" panose="02070309020205020404" pitchFamily="49" charset="0"/>
                  </a:rPr>
                  <a:t>, and </a:t>
                </a:r>
                <a:r>
                  <a:rPr lang="en-US" dirty="0">
                    <a:latin typeface="Courier New" panose="02070309020205020404" pitchFamily="49" charset="0"/>
                    <a:cs typeface="Courier New" panose="02070309020205020404" pitchFamily="49" charset="0"/>
                  </a:rPr>
                  <a:t>wp</a:t>
                </a:r>
                <a:endParaRPr lang="en-US" dirty="0">
                  <a:latin typeface="Lato" panose="020B0604020202020204" charset="0"/>
                  <a:cs typeface="Courier New" panose="02070309020205020404" pitchFamily="49" charset="0"/>
                  <a:sym typeface="Symbol" panose="05050102010706020507" pitchFamily="18" charset="2"/>
                </a:endParaRPr>
              </a:p>
            </p:txBody>
          </p:sp>
        </mc:Choice>
        <mc:Fallback>
          <p:sp>
            <p:nvSpPr>
              <p:cNvPr id="3" name="Content Placeholder 2">
                <a:extLst>
                  <a:ext uri="{FF2B5EF4-FFF2-40B4-BE49-F238E27FC236}">
                    <a16:creationId xmlns:a16="http://schemas.microsoft.com/office/drawing/2014/main" id="{917CD122-363F-9B49-BC8C-487B215B47FD}"/>
                  </a:ext>
                </a:extLst>
              </p:cNvPr>
              <p:cNvSpPr>
                <a:spLocks noGrp="1" noRot="1" noChangeAspect="1" noMove="1" noResize="1" noEditPoints="1" noAdjustHandles="1" noChangeArrowheads="1" noChangeShapeType="1" noTextEdit="1"/>
              </p:cNvSpPr>
              <p:nvPr>
                <p:ph idx="1"/>
              </p:nvPr>
            </p:nvSpPr>
            <p:spPr>
              <a:blipFill>
                <a:blip r:embed="rId2"/>
                <a:stretch>
                  <a:fillRect l="-1394" t="-488"/>
                </a:stretch>
              </a:blipFill>
            </p:spPr>
            <p:txBody>
              <a:bodyPr/>
              <a:lstStyle/>
              <a:p>
                <a:r>
                  <a:rPr lang="en-SE">
                    <a:noFill/>
                  </a:rPr>
                  <a:t> </a:t>
                </a:r>
              </a:p>
            </p:txBody>
          </p:sp>
        </mc:Fallback>
      </mc:AlternateContent>
      <p:pic>
        <p:nvPicPr>
          <p:cNvPr id="5" name="Picture 4">
            <a:extLst>
              <a:ext uri="{FF2B5EF4-FFF2-40B4-BE49-F238E27FC236}">
                <a16:creationId xmlns:a16="http://schemas.microsoft.com/office/drawing/2014/main" id="{05B56C7C-4AB9-4BBF-A91C-0260FD9BB195}"/>
              </a:ext>
            </a:extLst>
          </p:cNvPr>
          <p:cNvPicPr>
            <a:picLocks noChangeAspect="1"/>
          </p:cNvPicPr>
          <p:nvPr/>
        </p:nvPicPr>
        <p:blipFill>
          <a:blip r:embed="rId3"/>
          <a:stretch>
            <a:fillRect/>
          </a:stretch>
        </p:blipFill>
        <p:spPr>
          <a:xfrm>
            <a:off x="4211960" y="1203598"/>
            <a:ext cx="3973619" cy="1912712"/>
          </a:xfrm>
          <a:prstGeom prst="rect">
            <a:avLst/>
          </a:prstGeom>
        </p:spPr>
      </p:pic>
    </p:spTree>
    <p:extLst>
      <p:ext uri="{BB962C8B-B14F-4D97-AF65-F5344CB8AC3E}">
        <p14:creationId xmlns:p14="http://schemas.microsoft.com/office/powerpoint/2010/main" val="1382987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Constitutive Equations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latin typeface="Lato" panose="020B0604020202020204" charset="0"/>
                    <a:cs typeface="Courier New" panose="02070309020205020404" pitchFamily="49" charset="0"/>
                    <a:sym typeface="Symbol" panose="05050102010706020507" pitchFamily="18" charset="2"/>
                  </a:rPr>
                  <a:t>Small strain formulation is used</a:t>
                </a:r>
              </a:p>
              <a:p>
                <a:r>
                  <a:rPr lang="en-US" sz="1600" dirty="0"/>
                  <a:t>Linear elasticity: </a:t>
                </a:r>
                <a14:m>
                  <m:oMath xmlns:m="http://schemas.openxmlformats.org/officeDocument/2006/math">
                    <m:r>
                      <a:rPr lang="en-US" sz="1600" b="1" i="1" smtClean="0">
                        <a:latin typeface="Cambria Math" panose="02040503050406030204" pitchFamily="18" charset="0"/>
                        <a:ea typeface="Cambria Math" panose="02040503050406030204" pitchFamily="18" charset="0"/>
                      </a:rPr>
                      <m:t>𝝈</m:t>
                    </m:r>
                    <m:r>
                      <a:rPr lang="en-US" sz="1600" b="0" i="1" smtClean="0">
                        <a:latin typeface="Cambria Math" panose="02040503050406030204" pitchFamily="18" charset="0"/>
                        <a:ea typeface="Cambria Math" panose="02040503050406030204" pitchFamily="18" charset="0"/>
                      </a:rPr>
                      <m:t>=</m:t>
                    </m:r>
                    <m:f>
                      <m:fPr>
                        <m:ctrlPr>
                          <a:rPr lang="en-US" sz="1600" b="0" i="1" smtClean="0">
                            <a:latin typeface="Cambria Math" panose="02040503050406030204" pitchFamily="18" charset="0"/>
                            <a:ea typeface="Cambria Math" panose="02040503050406030204" pitchFamily="18" charset="0"/>
                          </a:rPr>
                        </m:ctrlPr>
                      </m:fPr>
                      <m:num>
                        <m:r>
                          <a:rPr lang="en-US" sz="1600" b="0" i="1" smtClean="0">
                            <a:latin typeface="Cambria Math" panose="02040503050406030204" pitchFamily="18" charset="0"/>
                            <a:ea typeface="Cambria Math" panose="02040503050406030204" pitchFamily="18" charset="0"/>
                          </a:rPr>
                          <m:t>𝐸</m:t>
                        </m:r>
                      </m:num>
                      <m:den>
                        <m:r>
                          <a:rPr lang="en-US" sz="1600" b="0" i="1" smtClean="0">
                            <a:latin typeface="Cambria Math" panose="02040503050406030204" pitchFamily="18" charset="0"/>
                            <a:ea typeface="Cambria Math" panose="02040503050406030204" pitchFamily="18" charset="0"/>
                          </a:rPr>
                          <m:t>1+</m:t>
                        </m:r>
                        <m:r>
                          <a:rPr lang="en-US" sz="1600" b="0" i="1" smtClean="0">
                            <a:latin typeface="Cambria Math" panose="02040503050406030204" pitchFamily="18" charset="0"/>
                            <a:ea typeface="Cambria Math" panose="02040503050406030204" pitchFamily="18" charset="0"/>
                          </a:rPr>
                          <m:t>𝜈</m:t>
                        </m:r>
                      </m:den>
                    </m:f>
                    <m:r>
                      <a:rPr lang="en-US" sz="1600" b="0" i="0" smtClean="0">
                        <a:latin typeface="Cambria Math" panose="02040503050406030204" pitchFamily="18" charset="0"/>
                        <a:ea typeface="Cambria Math" panose="02040503050406030204" pitchFamily="18" charset="0"/>
                      </a:rPr>
                      <m:t> </m:t>
                    </m:r>
                    <m:r>
                      <m:rPr>
                        <m:sty m:val="p"/>
                      </m:rPr>
                      <a:rPr lang="en-US" sz="1600" b="0" i="0" smtClean="0">
                        <a:latin typeface="Cambria Math" panose="02040503050406030204" pitchFamily="18" charset="0"/>
                        <a:ea typeface="Cambria Math" panose="02040503050406030204" pitchFamily="18" charset="0"/>
                      </a:rPr>
                      <m:t>dev</m:t>
                    </m:r>
                    <m:d>
                      <m:dPr>
                        <m:ctrlPr>
                          <a:rPr lang="en-US" sz="1600" b="0" i="1" smtClean="0">
                            <a:latin typeface="Cambria Math" panose="02040503050406030204" pitchFamily="18" charset="0"/>
                            <a:ea typeface="Cambria Math" panose="02040503050406030204" pitchFamily="18" charset="0"/>
                          </a:rPr>
                        </m:ctrlPr>
                      </m:dPr>
                      <m:e>
                        <m:r>
                          <a:rPr lang="en-US" sz="1600" b="1" i="1" smtClean="0">
                            <a:latin typeface="Cambria Math" panose="02040503050406030204" pitchFamily="18" charset="0"/>
                            <a:ea typeface="Cambria Math" panose="02040503050406030204" pitchFamily="18" charset="0"/>
                          </a:rPr>
                          <m:t>𝜺</m:t>
                        </m:r>
                      </m:e>
                    </m:d>
                    <m:r>
                      <a:rPr lang="en-US" sz="1600" b="1" i="1" smtClean="0">
                        <a:latin typeface="Cambria Math" panose="02040503050406030204" pitchFamily="18" charset="0"/>
                        <a:ea typeface="Cambria Math" panose="02040503050406030204" pitchFamily="18" charset="0"/>
                      </a:rPr>
                      <m:t>+</m:t>
                    </m:r>
                    <m:f>
                      <m:fPr>
                        <m:ctrlPr>
                          <a:rPr lang="en-US" sz="1600" i="1" smtClean="0">
                            <a:latin typeface="Cambria Math" panose="02040503050406030204" pitchFamily="18" charset="0"/>
                            <a:ea typeface="Cambria Math" panose="02040503050406030204" pitchFamily="18" charset="0"/>
                          </a:rPr>
                        </m:ctrlPr>
                      </m:fPr>
                      <m:num>
                        <m:r>
                          <a:rPr lang="en-US" sz="1600" b="0" i="1" smtClean="0">
                            <a:latin typeface="Cambria Math" panose="02040503050406030204" pitchFamily="18" charset="0"/>
                            <a:ea typeface="Cambria Math" panose="02040503050406030204" pitchFamily="18" charset="0"/>
                          </a:rPr>
                          <m:t>𝐸</m:t>
                        </m:r>
                      </m:num>
                      <m:den>
                        <m:r>
                          <a:rPr lang="en-US" sz="1600" b="0" i="1" smtClean="0">
                            <a:latin typeface="Cambria Math" panose="02040503050406030204" pitchFamily="18" charset="0"/>
                            <a:ea typeface="Cambria Math" panose="02040503050406030204" pitchFamily="18" charset="0"/>
                          </a:rPr>
                          <m:t>3</m:t>
                        </m:r>
                        <m:d>
                          <m:dPr>
                            <m:ctrlPr>
                              <a:rPr lang="en-US" sz="1600" b="0" i="1" smtClean="0">
                                <a:latin typeface="Cambria Math" panose="02040503050406030204" pitchFamily="18" charset="0"/>
                                <a:ea typeface="Cambria Math" panose="02040503050406030204" pitchFamily="18" charset="0"/>
                              </a:rPr>
                            </m:ctrlPr>
                          </m:dPr>
                          <m:e>
                            <m:r>
                              <a:rPr lang="en-US" sz="1600" b="0" i="1" smtClean="0">
                                <a:latin typeface="Cambria Math" panose="02040503050406030204" pitchFamily="18" charset="0"/>
                                <a:ea typeface="Cambria Math" panose="02040503050406030204" pitchFamily="18" charset="0"/>
                              </a:rPr>
                              <m:t>1−2</m:t>
                            </m:r>
                            <m:r>
                              <a:rPr lang="en-US" sz="1600" b="0" i="1" smtClean="0">
                                <a:latin typeface="Cambria Math" panose="02040503050406030204" pitchFamily="18" charset="0"/>
                                <a:ea typeface="Cambria Math" panose="02040503050406030204" pitchFamily="18" charset="0"/>
                              </a:rPr>
                              <m:t>𝜈</m:t>
                            </m:r>
                          </m:e>
                        </m:d>
                      </m:den>
                    </m:f>
                    <m:r>
                      <m:rPr>
                        <m:sty m:val="p"/>
                      </m:rPr>
                      <a:rPr lang="en-US" sz="1600" b="0" i="0" smtClean="0">
                        <a:latin typeface="Cambria Math" panose="02040503050406030204" pitchFamily="18" charset="0"/>
                        <a:ea typeface="Cambria Math" panose="02040503050406030204" pitchFamily="18" charset="0"/>
                      </a:rPr>
                      <m:t>tr</m:t>
                    </m:r>
                    <m:r>
                      <a:rPr lang="en-US" sz="1600" b="0" i="1" smtClean="0">
                        <a:latin typeface="Cambria Math" panose="02040503050406030204" pitchFamily="18" charset="0"/>
                        <a:ea typeface="Cambria Math" panose="02040503050406030204" pitchFamily="18" charset="0"/>
                      </a:rPr>
                      <m:t>(</m:t>
                    </m:r>
                    <m:r>
                      <a:rPr lang="en-US" sz="1600" b="1" i="1" smtClean="0">
                        <a:latin typeface="Cambria Math" panose="02040503050406030204" pitchFamily="18" charset="0"/>
                        <a:ea typeface="Cambria Math" panose="02040503050406030204" pitchFamily="18" charset="0"/>
                      </a:rPr>
                      <m:t>𝜺</m:t>
                    </m:r>
                    <m:r>
                      <a:rPr lang="en-US" sz="1600" b="0" i="1" smtClean="0">
                        <a:latin typeface="Cambria Math" panose="02040503050406030204" pitchFamily="18" charset="0"/>
                        <a:ea typeface="Cambria Math" panose="02040503050406030204" pitchFamily="18" charset="0"/>
                      </a:rPr>
                      <m:t>)</m:t>
                    </m:r>
                  </m:oMath>
                </a14:m>
                <a:endParaRPr lang="en-US" dirty="0"/>
              </a:p>
              <a:p>
                <a:r>
                  <a:rPr lang="en-US" dirty="0"/>
                  <a:t>Additive decomposition of the total strain tensor: </a:t>
                </a:r>
                <a14:m>
                  <m:oMath xmlns:m="http://schemas.openxmlformats.org/officeDocument/2006/math">
                    <m:r>
                      <a:rPr lang="en-US" b="1" i="1" smtClean="0">
                        <a:latin typeface="Cambria Math" panose="02040503050406030204" pitchFamily="18" charset="0"/>
                        <a:ea typeface="Cambria Math" panose="02040503050406030204" pitchFamily="18" charset="0"/>
                      </a:rPr>
                      <m:t>𝜺</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𝜺</m:t>
                        </m:r>
                      </m:e>
                      <m:sub>
                        <m:r>
                          <m:rPr>
                            <m:sty m:val="p"/>
                          </m:rPr>
                          <a:rPr lang="en-US" b="0" i="0" smtClean="0">
                            <a:latin typeface="Cambria Math" panose="02040503050406030204" pitchFamily="18" charset="0"/>
                            <a:ea typeface="Cambria Math" panose="02040503050406030204" pitchFamily="18" charset="0"/>
                          </a:rPr>
                          <m:t>el</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𝜺</m:t>
                        </m:r>
                      </m:e>
                      <m:sub>
                        <m:r>
                          <m:rPr>
                            <m:sty m:val="p"/>
                          </m:rPr>
                          <a:rPr lang="en-US" b="0" i="0" smtClean="0">
                            <a:latin typeface="Cambria Math" panose="02040503050406030204" pitchFamily="18" charset="0"/>
                            <a:ea typeface="Cambria Math" panose="02040503050406030204" pitchFamily="18" charset="0"/>
                          </a:rPr>
                          <m:t>p</m:t>
                        </m:r>
                      </m:sub>
                    </m:sSub>
                  </m:oMath>
                </a14:m>
                <a:endParaRPr lang="en-US" dirty="0"/>
              </a:p>
              <a:p>
                <a:r>
                  <a:rPr lang="en-US" dirty="0"/>
                  <a:t>Linear isotropic hardening: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𝜎</m:t>
                        </m:r>
                      </m:e>
                      <m:sub>
                        <m:r>
                          <m:rPr>
                            <m:sty m:val="p"/>
                          </m:rPr>
                          <a:rPr lang="en-US" b="0" i="0" smtClean="0">
                            <a:latin typeface="Cambria Math" panose="02040503050406030204" pitchFamily="18" charset="0"/>
                          </a:rPr>
                          <m:t>ys</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m:rPr>
                            <m:sty m:val="p"/>
                          </m:rPr>
                          <a:rPr lang="en-US" b="0" i="0" smtClean="0">
                            <a:latin typeface="Cambria Math" panose="02040503050406030204" pitchFamily="18" charset="0"/>
                          </a:rPr>
                          <m:t>ys</m:t>
                        </m:r>
                        <m:r>
                          <a:rPr lang="en-US" b="0" i="0"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m:rPr>
                            <m:sty m:val="p"/>
                          </m:rPr>
                          <a:rPr lang="en-US" b="0" i="0" smtClean="0">
                            <a:latin typeface="Cambria Math" panose="02040503050406030204" pitchFamily="18" charset="0"/>
                          </a:rPr>
                          <m:t>iso</m:t>
                        </m:r>
                      </m:sub>
                    </m:sSub>
                    <m:sSub>
                      <m:sSubPr>
                        <m:ctrlPr>
                          <a:rPr lang="en-US" b="0"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m:rPr>
                            <m:sty m:val="p"/>
                          </m:rPr>
                          <a:rPr lang="en-US" b="0" i="0" smtClean="0">
                            <a:latin typeface="Cambria Math" panose="02040503050406030204" pitchFamily="18" charset="0"/>
                            <a:ea typeface="Cambria Math" panose="02040503050406030204" pitchFamily="18" charset="0"/>
                          </a:rPr>
                          <m:t>pe</m:t>
                        </m:r>
                      </m:sub>
                    </m:sSub>
                  </m:oMath>
                </a14:m>
                <a:r>
                  <a:rPr lang="en-US" b="0" dirty="0">
                    <a:ea typeface="Cambria Math" panose="02040503050406030204" pitchFamily="18" charset="0"/>
                  </a:rPr>
                  <a:t>,     </a:t>
                </a: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𝐸</m:t>
                        </m:r>
                      </m:e>
                      <m:sub>
                        <m:r>
                          <m:rPr>
                            <m:sty m:val="p"/>
                          </m:rPr>
                          <a:rPr lang="en-US" b="0" i="0" smtClean="0">
                            <a:latin typeface="Cambria Math" panose="02040503050406030204" pitchFamily="18" charset="0"/>
                            <a:ea typeface="Cambria Math" panose="02040503050406030204" pitchFamily="18" charset="0"/>
                          </a:rPr>
                          <m:t>iso</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𝐸</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𝐸</m:t>
                            </m:r>
                          </m:e>
                          <m:sub>
                            <m:r>
                              <m:rPr>
                                <m:sty m:val="p"/>
                              </m:rPr>
                              <a:rPr lang="en-US" b="0" i="0" smtClean="0">
                                <a:latin typeface="Cambria Math" panose="02040503050406030204" pitchFamily="18" charset="0"/>
                                <a:ea typeface="Cambria Math" panose="02040503050406030204" pitchFamily="18" charset="0"/>
                              </a:rPr>
                              <m:t>Tiso</m:t>
                            </m:r>
                          </m:sub>
                        </m:sSub>
                      </m:num>
                      <m:den>
                        <m:r>
                          <a:rPr lang="en-US" b="0" i="1" smtClean="0">
                            <a:latin typeface="Cambria Math" panose="02040503050406030204" pitchFamily="18" charset="0"/>
                            <a:ea typeface="Cambria Math" panose="02040503050406030204" pitchFamily="18" charset="0"/>
                          </a:rPr>
                          <m:t>𝐸</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𝐸</m:t>
                            </m:r>
                          </m:e>
                          <m:sub>
                            <m:r>
                              <m:rPr>
                                <m:sty m:val="p"/>
                              </m:rPr>
                              <a:rPr lang="en-US" b="0" i="0" smtClean="0">
                                <a:latin typeface="Cambria Math" panose="02040503050406030204" pitchFamily="18" charset="0"/>
                                <a:ea typeface="Cambria Math" panose="02040503050406030204" pitchFamily="18" charset="0"/>
                              </a:rPr>
                              <m:t>Tiso</m:t>
                            </m:r>
                          </m:sub>
                        </m:sSub>
                      </m:den>
                    </m:f>
                  </m:oMath>
                </a14:m>
                <a:endParaRPr lang="en-US" b="0" dirty="0">
                  <a:ea typeface="Cambria Math" panose="02040503050406030204" pitchFamily="18" charset="0"/>
                </a:endParaRPr>
              </a:p>
              <a:p>
                <a:r>
                  <a:rPr lang="en-US" dirty="0"/>
                  <a:t>Yield criterion: </a:t>
                </a:r>
                <a14:m>
                  <m:oMath xmlns:m="http://schemas.openxmlformats.org/officeDocument/2006/math">
                    <m:r>
                      <a:rPr lang="en-US" b="0" i="1" smtClean="0">
                        <a:latin typeface="Cambria Math" panose="02040503050406030204" pitchFamily="18" charset="0"/>
                      </a:rPr>
                      <m:t>𝐹</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m:rPr>
                            <m:sty m:val="p"/>
                          </m:rPr>
                          <a:rPr lang="en-US" b="0" i="0" smtClean="0">
                            <a:latin typeface="Cambria Math" panose="02040503050406030204" pitchFamily="18" charset="0"/>
                          </a:rPr>
                          <m:t>mises</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m:rPr>
                            <m:sty m:val="p"/>
                          </m:rPr>
                          <a:rPr lang="en-US" b="0" i="0" smtClean="0">
                            <a:latin typeface="Cambria Math" panose="02040503050406030204" pitchFamily="18" charset="0"/>
                          </a:rPr>
                          <m:t>ys</m:t>
                        </m:r>
                      </m:sub>
                    </m:sSub>
                    <m:r>
                      <a:rPr lang="en-US" b="0" i="1" smtClean="0">
                        <a:latin typeface="Cambria Math" panose="02040503050406030204" pitchFamily="18" charset="0"/>
                        <a:ea typeface="Cambria Math" panose="02040503050406030204" pitchFamily="18" charset="0"/>
                      </a:rPr>
                      <m:t>≤0</m:t>
                    </m:r>
                  </m:oMath>
                </a14:m>
                <a:endParaRPr lang="en-US" dirty="0"/>
              </a:p>
            </p:txBody>
          </p:sp>
        </mc:Choice>
        <mc:Fallback xmlns="">
          <p:sp>
            <p:nvSpPr>
              <p:cNvPr id="3" name="Content Placeholder 2">
                <a:extLst>
                  <a:ext uri="{FF2B5EF4-FFF2-40B4-BE49-F238E27FC236}">
                    <a16:creationId xmlns:a16="http://schemas.microsoft.com/office/drawing/2014/main" id="{917CD122-363F-9B49-BC8C-487B215B47FD}"/>
                  </a:ext>
                </a:extLst>
              </p:cNvPr>
              <p:cNvSpPr>
                <a:spLocks noGrp="1" noRot="1" noChangeAspect="1" noMove="1" noResize="1" noEditPoints="1" noAdjustHandles="1" noChangeArrowheads="1" noChangeShapeType="1" noTextEdit="1"/>
              </p:cNvSpPr>
              <p:nvPr>
                <p:ph idx="1"/>
              </p:nvPr>
            </p:nvSpPr>
            <p:spPr>
              <a:blipFill>
                <a:blip r:embed="rId2"/>
                <a:stretch>
                  <a:fillRect l="-1394" t="-488"/>
                </a:stretch>
              </a:blipFill>
            </p:spPr>
            <p:txBody>
              <a:bodyPr/>
              <a:lstStyle/>
              <a:p>
                <a:r>
                  <a:rPr lang="en-SE">
                    <a:noFill/>
                  </a:rPr>
                  <a:t> </a:t>
                </a:r>
              </a:p>
            </p:txBody>
          </p:sp>
        </mc:Fallback>
      </mc:AlternateContent>
      <p:pic>
        <p:nvPicPr>
          <p:cNvPr id="4" name="Content Placeholder 4">
            <a:extLst>
              <a:ext uri="{FF2B5EF4-FFF2-40B4-BE49-F238E27FC236}">
                <a16:creationId xmlns:a16="http://schemas.microsoft.com/office/drawing/2014/main" id="{B2D1AC1B-9100-4796-AC9A-ED82377140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0112" y="267494"/>
            <a:ext cx="3322898" cy="1944216"/>
          </a:xfrm>
          <a:prstGeom prst="rect">
            <a:avLst/>
          </a:prstGeom>
        </p:spPr>
      </p:pic>
    </p:spTree>
    <p:extLst>
      <p:ext uri="{BB962C8B-B14F-4D97-AF65-F5344CB8AC3E}">
        <p14:creationId xmlns:p14="http://schemas.microsoft.com/office/powerpoint/2010/main" val="2323217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21A46260-7F1E-4670-83B2-F0E945D3C2A6}"/>
              </a:ext>
            </a:extLst>
          </p:cNvPr>
          <p:cNvPicPr>
            <a:picLocks noChangeAspect="1"/>
          </p:cNvPicPr>
          <p:nvPr/>
        </p:nvPicPr>
        <p:blipFill>
          <a:blip r:embed="rId2"/>
          <a:stretch>
            <a:fillRect/>
          </a:stretch>
        </p:blipFill>
        <p:spPr>
          <a:xfrm>
            <a:off x="6386191" y="2171987"/>
            <a:ext cx="2688130" cy="1437893"/>
          </a:xfrm>
          <a:prstGeom prst="rect">
            <a:avLst/>
          </a:prstGeom>
        </p:spPr>
      </p:pic>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Validation with Built-in Implementation</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a:xfrm>
            <a:off x="457200" y="1333500"/>
            <a:ext cx="5626968" cy="3752850"/>
          </a:xfrm>
        </p:spPr>
        <p:txBody>
          <a:bodyPr>
            <a:normAutofit/>
          </a:bodyPr>
          <a:lstStyle/>
          <a:p>
            <a:r>
              <a:rPr lang="en-US" sz="1600" dirty="0"/>
              <a:t>The </a:t>
            </a:r>
            <a:r>
              <a:rPr lang="en-US" sz="1600" i="1" dirty="0"/>
              <a:t>External Material</a:t>
            </a:r>
            <a:r>
              <a:rPr lang="en-US" sz="1600" dirty="0"/>
              <a:t> code is validated against the built-in implementation of a </a:t>
            </a:r>
            <a:r>
              <a:rPr lang="en-US" sz="1600" i="1" dirty="0"/>
              <a:t>Linear Elastic Material </a:t>
            </a:r>
            <a:r>
              <a:rPr lang="en-US" sz="1600" dirty="0"/>
              <a:t>with</a:t>
            </a:r>
            <a:r>
              <a:rPr lang="en-US" sz="1600" b="1" dirty="0"/>
              <a:t> </a:t>
            </a:r>
            <a:r>
              <a:rPr lang="en-US" dirty="0"/>
              <a:t>l</a:t>
            </a:r>
            <a:r>
              <a:rPr lang="en-US" sz="1600" dirty="0"/>
              <a:t>inear isotropic hardening</a:t>
            </a:r>
            <a:r>
              <a:rPr lang="en-US" sz="1600" b="1" dirty="0"/>
              <a:t> </a:t>
            </a:r>
            <a:r>
              <a:rPr lang="en-US" sz="1600" i="1" dirty="0"/>
              <a:t>Plasticity</a:t>
            </a:r>
            <a:r>
              <a:rPr lang="en-US" sz="1600" dirty="0"/>
              <a:t> in COMSOL Multiphysics</a:t>
            </a:r>
          </a:p>
          <a:p>
            <a:r>
              <a:rPr lang="en-US" dirty="0"/>
              <a:t>To associate the </a:t>
            </a:r>
            <a:r>
              <a:rPr lang="en-US" i="1" dirty="0"/>
              <a:t>External Material </a:t>
            </a:r>
            <a:r>
              <a:rPr lang="en-US" dirty="0"/>
              <a:t>to a domain, add an </a:t>
            </a:r>
            <a:r>
              <a:rPr lang="en-US" i="1" dirty="0"/>
              <a:t>External Stress-Strain Relation </a:t>
            </a:r>
            <a:r>
              <a:rPr lang="en-US" dirty="0"/>
              <a:t>feature under the </a:t>
            </a:r>
            <a:r>
              <a:rPr lang="en-US" i="1" dirty="0"/>
              <a:t>Solid Mechanics </a:t>
            </a:r>
            <a:r>
              <a:rPr lang="en-US" dirty="0"/>
              <a:t>interface</a:t>
            </a:r>
            <a:endParaRPr lang="en-US" sz="1600" dirty="0"/>
          </a:p>
          <a:p>
            <a:r>
              <a:rPr lang="en-US" dirty="0"/>
              <a:t>The results from the two implementations are compared for a thin plate with a hole loaded beyond the elastic limit</a:t>
            </a:r>
          </a:p>
          <a:p>
            <a:r>
              <a:rPr lang="en-US" dirty="0"/>
              <a:t>Note that the </a:t>
            </a:r>
            <a:r>
              <a:rPr lang="en-US" i="1" dirty="0"/>
              <a:t>External Stress-Strain Relation </a:t>
            </a:r>
            <a:r>
              <a:rPr lang="en-US" dirty="0"/>
              <a:t>feature will force the study to be geometrically nonlinear; to force the use of small strains, enable the checkbox </a:t>
            </a:r>
            <a:r>
              <a:rPr lang="en-US" i="1" dirty="0"/>
              <a:t>Geometrically linear formulation</a:t>
            </a:r>
            <a:r>
              <a:rPr lang="en-US" dirty="0"/>
              <a:t> in the </a:t>
            </a:r>
            <a:r>
              <a:rPr lang="en-US" i="1" dirty="0"/>
              <a:t>External Stress-Strain Relation</a:t>
            </a:r>
            <a:r>
              <a:rPr lang="en-US" b="1" dirty="0"/>
              <a:t> </a:t>
            </a:r>
            <a:r>
              <a:rPr lang="en-US" dirty="0"/>
              <a:t>settings window</a:t>
            </a:r>
          </a:p>
          <a:p>
            <a:pPr lvl="1"/>
            <a:endParaRPr lang="en-US" dirty="0"/>
          </a:p>
        </p:txBody>
      </p:sp>
      <p:cxnSp>
        <p:nvCxnSpPr>
          <p:cNvPr id="8" name="Straight Connector 7">
            <a:extLst>
              <a:ext uri="{FF2B5EF4-FFF2-40B4-BE49-F238E27FC236}">
                <a16:creationId xmlns:a16="http://schemas.microsoft.com/office/drawing/2014/main" id="{C6F0D54F-CE19-4F7A-B8BA-BCD24E1E982C}"/>
              </a:ext>
            </a:extLst>
          </p:cNvPr>
          <p:cNvCxnSpPr>
            <a:cxnSpLocks/>
          </p:cNvCxnSpPr>
          <p:nvPr/>
        </p:nvCxnSpPr>
        <p:spPr>
          <a:xfrm>
            <a:off x="6444208" y="1923678"/>
            <a:ext cx="0" cy="1872208"/>
          </a:xfrm>
          <a:prstGeom prst="line">
            <a:avLst/>
          </a:prstGeom>
          <a:ln w="1270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72F5B9C-4F85-4865-8A0A-A0D36A552856}"/>
              </a:ext>
            </a:extLst>
          </p:cNvPr>
          <p:cNvCxnSpPr>
            <a:cxnSpLocks/>
          </p:cNvCxnSpPr>
          <p:nvPr/>
        </p:nvCxnSpPr>
        <p:spPr>
          <a:xfrm flipH="1">
            <a:off x="6228184" y="3579862"/>
            <a:ext cx="2569071" cy="0"/>
          </a:xfrm>
          <a:prstGeom prst="line">
            <a:avLst/>
          </a:prstGeom>
          <a:ln w="12700">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4DEF04C-090C-42C2-9AFC-B2FE9395079B}"/>
              </a:ext>
            </a:extLst>
          </p:cNvPr>
          <p:cNvSpPr txBox="1"/>
          <p:nvPr/>
        </p:nvSpPr>
        <p:spPr>
          <a:xfrm>
            <a:off x="7296765" y="2041182"/>
            <a:ext cx="606256" cy="261610"/>
          </a:xfrm>
          <a:prstGeom prst="rect">
            <a:avLst/>
          </a:prstGeom>
          <a:noFill/>
        </p:spPr>
        <p:txBody>
          <a:bodyPr wrap="none" rtlCol="0">
            <a:spAutoFit/>
          </a:bodyPr>
          <a:lstStyle/>
          <a:p>
            <a:r>
              <a:rPr lang="en-US" sz="1100" dirty="0"/>
              <a:t>18 mm</a:t>
            </a:r>
            <a:endParaRPr lang="en-SE" sz="1100" dirty="0"/>
          </a:p>
        </p:txBody>
      </p:sp>
      <p:sp>
        <p:nvSpPr>
          <p:cNvPr id="19" name="TextBox 18">
            <a:extLst>
              <a:ext uri="{FF2B5EF4-FFF2-40B4-BE49-F238E27FC236}">
                <a16:creationId xmlns:a16="http://schemas.microsoft.com/office/drawing/2014/main" id="{0C55949D-295E-42E2-87C4-6C2AA457879A}"/>
              </a:ext>
            </a:extLst>
          </p:cNvPr>
          <p:cNvSpPr txBox="1"/>
          <p:nvPr/>
        </p:nvSpPr>
        <p:spPr>
          <a:xfrm rot="16200000">
            <a:off x="5874220" y="2817834"/>
            <a:ext cx="606256" cy="261610"/>
          </a:xfrm>
          <a:prstGeom prst="rect">
            <a:avLst/>
          </a:prstGeom>
          <a:noFill/>
        </p:spPr>
        <p:txBody>
          <a:bodyPr wrap="none" rtlCol="0">
            <a:spAutoFit/>
          </a:bodyPr>
          <a:lstStyle/>
          <a:p>
            <a:r>
              <a:rPr lang="en-US" sz="1100" dirty="0"/>
              <a:t>10 mm</a:t>
            </a:r>
            <a:endParaRPr lang="en-SE" sz="1100" dirty="0"/>
          </a:p>
        </p:txBody>
      </p:sp>
      <p:cxnSp>
        <p:nvCxnSpPr>
          <p:cNvPr id="21" name="Straight Arrow Connector 20">
            <a:extLst>
              <a:ext uri="{FF2B5EF4-FFF2-40B4-BE49-F238E27FC236}">
                <a16:creationId xmlns:a16="http://schemas.microsoft.com/office/drawing/2014/main" id="{8B220160-D163-4B28-9C1C-97E4FB06E8A2}"/>
              </a:ext>
            </a:extLst>
          </p:cNvPr>
          <p:cNvCxnSpPr>
            <a:cxnSpLocks/>
          </p:cNvCxnSpPr>
          <p:nvPr/>
        </p:nvCxnSpPr>
        <p:spPr>
          <a:xfrm flipV="1">
            <a:off x="6582455" y="3127783"/>
            <a:ext cx="288032" cy="28803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BDF8FA4D-C37D-44E0-99DB-034B3A408E4A}"/>
              </a:ext>
            </a:extLst>
          </p:cNvPr>
          <p:cNvSpPr txBox="1"/>
          <p:nvPr/>
        </p:nvSpPr>
        <p:spPr>
          <a:xfrm>
            <a:off x="6372200" y="3361571"/>
            <a:ext cx="752129" cy="261610"/>
          </a:xfrm>
          <a:prstGeom prst="rect">
            <a:avLst/>
          </a:prstGeom>
          <a:noFill/>
        </p:spPr>
        <p:txBody>
          <a:bodyPr wrap="none" rtlCol="0">
            <a:spAutoFit/>
          </a:bodyPr>
          <a:lstStyle/>
          <a:p>
            <a:r>
              <a:rPr lang="en-US" sz="1100" dirty="0"/>
              <a:t>R = 5 mm</a:t>
            </a:r>
            <a:endParaRPr lang="en-SE" sz="1100" dirty="0"/>
          </a:p>
        </p:txBody>
      </p:sp>
      <p:sp>
        <p:nvSpPr>
          <p:cNvPr id="24" name="TextBox 23">
            <a:extLst>
              <a:ext uri="{FF2B5EF4-FFF2-40B4-BE49-F238E27FC236}">
                <a16:creationId xmlns:a16="http://schemas.microsoft.com/office/drawing/2014/main" id="{360DBD52-07FF-4923-A515-D15B48FBCAB7}"/>
              </a:ext>
            </a:extLst>
          </p:cNvPr>
          <p:cNvSpPr txBox="1"/>
          <p:nvPr/>
        </p:nvSpPr>
        <p:spPr>
          <a:xfrm>
            <a:off x="8426148" y="2033487"/>
            <a:ext cx="924249" cy="261610"/>
          </a:xfrm>
          <a:prstGeom prst="rect">
            <a:avLst/>
          </a:prstGeom>
          <a:noFill/>
        </p:spPr>
        <p:txBody>
          <a:bodyPr wrap="square" rtlCol="0">
            <a:spAutoFit/>
          </a:bodyPr>
          <a:lstStyle/>
          <a:p>
            <a:r>
              <a:rPr lang="en-US" sz="1100" dirty="0"/>
              <a:t>130 MPa</a:t>
            </a:r>
            <a:endParaRPr lang="en-SE" sz="1100" dirty="0"/>
          </a:p>
        </p:txBody>
      </p:sp>
    </p:spTree>
    <p:extLst>
      <p:ext uri="{BB962C8B-B14F-4D97-AF65-F5344CB8AC3E}">
        <p14:creationId xmlns:p14="http://schemas.microsoft.com/office/powerpoint/2010/main" val="3124890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Results</a:t>
            </a:r>
          </a:p>
        </p:txBody>
      </p:sp>
      <p:pic>
        <p:nvPicPr>
          <p:cNvPr id="3" name="Picture 2">
            <a:extLst>
              <a:ext uri="{FF2B5EF4-FFF2-40B4-BE49-F238E27FC236}">
                <a16:creationId xmlns:a16="http://schemas.microsoft.com/office/drawing/2014/main" id="{C2602834-5EEA-485E-B86D-66B958CAA1C9}"/>
              </a:ext>
            </a:extLst>
          </p:cNvPr>
          <p:cNvPicPr>
            <a:picLocks noChangeAspect="1"/>
          </p:cNvPicPr>
          <p:nvPr/>
        </p:nvPicPr>
        <p:blipFill>
          <a:blip r:embed="rId2"/>
          <a:stretch>
            <a:fillRect/>
          </a:stretch>
        </p:blipFill>
        <p:spPr>
          <a:xfrm>
            <a:off x="381000" y="2279113"/>
            <a:ext cx="3747697" cy="2812917"/>
          </a:xfrm>
          <a:prstGeom prst="rect">
            <a:avLst/>
          </a:prstGeom>
        </p:spPr>
      </p:pic>
      <p:pic>
        <p:nvPicPr>
          <p:cNvPr id="5" name="Picture 4">
            <a:extLst>
              <a:ext uri="{FF2B5EF4-FFF2-40B4-BE49-F238E27FC236}">
                <a16:creationId xmlns:a16="http://schemas.microsoft.com/office/drawing/2014/main" id="{723B9441-D7A1-4BE2-A144-BDC8AB5ED030}"/>
              </a:ext>
            </a:extLst>
          </p:cNvPr>
          <p:cNvPicPr>
            <a:picLocks noChangeAspect="1"/>
          </p:cNvPicPr>
          <p:nvPr/>
        </p:nvPicPr>
        <p:blipFill>
          <a:blip r:embed="rId3"/>
          <a:stretch>
            <a:fillRect/>
          </a:stretch>
        </p:blipFill>
        <p:spPr>
          <a:xfrm>
            <a:off x="4813849" y="2279113"/>
            <a:ext cx="3747697" cy="2812917"/>
          </a:xfrm>
          <a:prstGeom prst="rect">
            <a:avLst/>
          </a:prstGeom>
        </p:spPr>
      </p:pic>
      <p:sp>
        <p:nvSpPr>
          <p:cNvPr id="8" name="Content Placeholder 2">
            <a:extLst>
              <a:ext uri="{FF2B5EF4-FFF2-40B4-BE49-F238E27FC236}">
                <a16:creationId xmlns:a16="http://schemas.microsoft.com/office/drawing/2014/main" id="{08B87DAE-810C-4CDB-9F09-CEA5ECD50604}"/>
              </a:ext>
            </a:extLst>
          </p:cNvPr>
          <p:cNvSpPr>
            <a:spLocks noGrp="1"/>
          </p:cNvSpPr>
          <p:nvPr>
            <p:ph idx="1"/>
          </p:nvPr>
        </p:nvSpPr>
        <p:spPr>
          <a:xfrm>
            <a:off x="457200" y="1333500"/>
            <a:ext cx="8686800" cy="3752850"/>
          </a:xfrm>
        </p:spPr>
        <p:txBody>
          <a:bodyPr>
            <a:normAutofit/>
          </a:bodyPr>
          <a:lstStyle/>
          <a:p>
            <a:r>
              <a:rPr lang="en-US" dirty="0">
                <a:latin typeface="Lato" panose="020B0604020202020204" charset="0"/>
                <a:cs typeface="Courier New" panose="02070309020205020404" pitchFamily="49" charset="0"/>
                <a:sym typeface="Symbol" panose="05050102010706020507" pitchFamily="18" charset="2"/>
              </a:rPr>
              <a:t>Note: Use variables evaluated at Gauss points for postprocessing, for example, </a:t>
            </a:r>
            <a:r>
              <a:rPr lang="en-US" dirty="0" err="1">
                <a:latin typeface="Courier New" panose="02070309020205020404" pitchFamily="49" charset="0"/>
                <a:cs typeface="Courier New" panose="02070309020205020404" pitchFamily="49" charset="0"/>
                <a:sym typeface="Symbol" panose="05050102010706020507" pitchFamily="18" charset="2"/>
              </a:rPr>
              <a:t>solid.misesGp</a:t>
            </a:r>
            <a:r>
              <a:rPr lang="en-US" dirty="0">
                <a:latin typeface="Lato" panose="020B0604020202020204" charset="0"/>
                <a:cs typeface="Courier New" panose="02070309020205020404" pitchFamily="49" charset="0"/>
                <a:sym typeface="Symbol" panose="05050102010706020507" pitchFamily="18" charset="2"/>
              </a:rPr>
              <a:t> for the equivalent stress and </a:t>
            </a:r>
            <a:r>
              <a:rPr lang="en-US" dirty="0" err="1">
                <a:latin typeface="Courier New" panose="02070309020205020404" pitchFamily="49" charset="0"/>
                <a:cs typeface="Courier New" panose="02070309020205020404" pitchFamily="49" charset="0"/>
                <a:sym typeface="Symbol" panose="05050102010706020507" pitchFamily="18" charset="2"/>
              </a:rPr>
              <a:t>solid.gpeval</a:t>
            </a:r>
            <a:r>
              <a:rPr lang="en-US" dirty="0">
                <a:latin typeface="Courier New" panose="02070309020205020404" pitchFamily="49" charset="0"/>
                <a:cs typeface="Courier New" panose="02070309020205020404" pitchFamily="49" charset="0"/>
                <a:sym typeface="Symbol" panose="05050102010706020507" pitchFamily="18" charset="2"/>
              </a:rPr>
              <a:t>(extmat.state.epeff1)</a:t>
            </a:r>
            <a:br>
              <a:rPr lang="en-US" dirty="0">
                <a:latin typeface="Courier New" panose="02070309020205020404" pitchFamily="49" charset="0"/>
                <a:cs typeface="Courier New" panose="02070309020205020404" pitchFamily="49" charset="0"/>
                <a:sym typeface="Symbol" panose="05050102010706020507" pitchFamily="18" charset="2"/>
              </a:rPr>
            </a:br>
            <a:r>
              <a:rPr lang="en-US" dirty="0">
                <a:latin typeface="Lato" panose="020B0604020202020204" charset="0"/>
                <a:cs typeface="Courier New" panose="02070309020205020404" pitchFamily="49" charset="0"/>
                <a:sym typeface="Symbol" panose="05050102010706020507" pitchFamily="18" charset="2"/>
              </a:rPr>
              <a:t>or </a:t>
            </a:r>
            <a:r>
              <a:rPr lang="en-US" dirty="0" err="1">
                <a:latin typeface="Courier New" panose="02070309020205020404" pitchFamily="49" charset="0"/>
                <a:cs typeface="Courier New" panose="02070309020205020404" pitchFamily="49" charset="0"/>
                <a:sym typeface="Symbol" panose="05050102010706020507" pitchFamily="18" charset="2"/>
              </a:rPr>
              <a:t>solid.epeGp</a:t>
            </a:r>
            <a:r>
              <a:rPr lang="en-US" dirty="0">
                <a:latin typeface="Courier New" panose="02070309020205020404" pitchFamily="49" charset="0"/>
                <a:cs typeface="Courier New" panose="02070309020205020404" pitchFamily="49" charset="0"/>
                <a:sym typeface="Symbol" panose="05050102010706020507" pitchFamily="18" charset="2"/>
              </a:rPr>
              <a:t> </a:t>
            </a:r>
            <a:r>
              <a:rPr lang="en-US" dirty="0">
                <a:latin typeface="Lato" panose="020B0604020202020204" charset="0"/>
                <a:cs typeface="Courier New" panose="02070309020205020404" pitchFamily="49" charset="0"/>
                <a:sym typeface="Symbol" panose="05050102010706020507" pitchFamily="18" charset="2"/>
              </a:rPr>
              <a:t>(for the built-in material)</a:t>
            </a:r>
            <a:r>
              <a:rPr lang="en-US" dirty="0">
                <a:latin typeface="Courier New" panose="02070309020205020404" pitchFamily="49" charset="0"/>
                <a:cs typeface="Courier New" panose="02070309020205020404" pitchFamily="49" charset="0"/>
                <a:sym typeface="Symbol" panose="05050102010706020507" pitchFamily="18" charset="2"/>
              </a:rPr>
              <a:t> </a:t>
            </a:r>
            <a:r>
              <a:rPr lang="en-US" dirty="0">
                <a:latin typeface="Lato" panose="020B0604020202020204" charset="0"/>
                <a:cs typeface="Courier New" panose="02070309020205020404" pitchFamily="49" charset="0"/>
                <a:sym typeface="Symbol" panose="05050102010706020507" pitchFamily="18" charset="2"/>
              </a:rPr>
              <a:t>for the equivalent plastic strain</a:t>
            </a:r>
            <a:endParaRPr lang="en-US" dirty="0">
              <a:latin typeface="Courier New" panose="02070309020205020404" pitchFamily="49" charset="0"/>
              <a:cs typeface="Courier New" panose="02070309020205020404" pitchFamily="49" charset="0"/>
              <a:sym typeface="Symbol" panose="05050102010706020507" pitchFamily="18" charset="2"/>
            </a:endParaRPr>
          </a:p>
        </p:txBody>
      </p:sp>
    </p:spTree>
    <p:extLst>
      <p:ext uri="{BB962C8B-B14F-4D97-AF65-F5344CB8AC3E}">
        <p14:creationId xmlns:p14="http://schemas.microsoft.com/office/powerpoint/2010/main" val="3882621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Results</a:t>
            </a:r>
          </a:p>
        </p:txBody>
      </p:sp>
      <p:sp>
        <p:nvSpPr>
          <p:cNvPr id="8" name="Content Placeholder 2">
            <a:extLst>
              <a:ext uri="{FF2B5EF4-FFF2-40B4-BE49-F238E27FC236}">
                <a16:creationId xmlns:a16="http://schemas.microsoft.com/office/drawing/2014/main" id="{08B87DAE-810C-4CDB-9F09-CEA5ECD50604}"/>
              </a:ext>
            </a:extLst>
          </p:cNvPr>
          <p:cNvSpPr>
            <a:spLocks noGrp="1"/>
          </p:cNvSpPr>
          <p:nvPr>
            <p:ph idx="1"/>
          </p:nvPr>
        </p:nvSpPr>
        <p:spPr>
          <a:xfrm>
            <a:off x="457200" y="1333500"/>
            <a:ext cx="3970784" cy="3752850"/>
          </a:xfrm>
        </p:spPr>
        <p:txBody>
          <a:bodyPr>
            <a:normAutofit/>
          </a:bodyPr>
          <a:lstStyle/>
          <a:p>
            <a:r>
              <a:rPr lang="en-US" dirty="0">
                <a:latin typeface="Lato" panose="020B0604020202020204" charset="0"/>
                <a:cs typeface="Courier New" panose="02070309020205020404" pitchFamily="49" charset="0"/>
                <a:sym typeface="Symbol" panose="05050102010706020507" pitchFamily="18" charset="2"/>
              </a:rPr>
              <a:t>The stress-strain relation at the top of the hole (point with maximum stress concentration) is in excellent agreement between the two implementations </a:t>
            </a:r>
            <a:endParaRPr lang="en-US" dirty="0">
              <a:latin typeface="Courier New" panose="02070309020205020404" pitchFamily="49" charset="0"/>
              <a:cs typeface="Courier New" panose="02070309020205020404" pitchFamily="49" charset="0"/>
              <a:sym typeface="Symbol" panose="05050102010706020507" pitchFamily="18" charset="2"/>
            </a:endParaRPr>
          </a:p>
        </p:txBody>
      </p:sp>
      <p:pic>
        <p:nvPicPr>
          <p:cNvPr id="4" name="Picture 3">
            <a:extLst>
              <a:ext uri="{FF2B5EF4-FFF2-40B4-BE49-F238E27FC236}">
                <a16:creationId xmlns:a16="http://schemas.microsoft.com/office/drawing/2014/main" id="{89D6D1C5-9AA1-450B-A74D-711FFBEC090A}"/>
              </a:ext>
            </a:extLst>
          </p:cNvPr>
          <p:cNvPicPr>
            <a:picLocks noChangeAspect="1"/>
          </p:cNvPicPr>
          <p:nvPr/>
        </p:nvPicPr>
        <p:blipFill>
          <a:blip r:embed="rId2"/>
          <a:stretch>
            <a:fillRect/>
          </a:stretch>
        </p:blipFill>
        <p:spPr>
          <a:xfrm>
            <a:off x="4572000" y="1419622"/>
            <a:ext cx="4289823" cy="3219822"/>
          </a:xfrm>
          <a:prstGeom prst="rect">
            <a:avLst/>
          </a:prstGeom>
        </p:spPr>
      </p:pic>
    </p:spTree>
    <p:extLst>
      <p:ext uri="{BB962C8B-B14F-4D97-AF65-F5344CB8AC3E}">
        <p14:creationId xmlns:p14="http://schemas.microsoft.com/office/powerpoint/2010/main" val="1187949606"/>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278</TotalTime>
  <Words>598</Words>
  <Application>Microsoft Office PowerPoint</Application>
  <PresentationFormat>On-screen Show (16:9)</PresentationFormat>
  <Paragraphs>46</Paragraphs>
  <Slides>9</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Wingdings</vt:lpstr>
      <vt:lpstr>Lato Black</vt:lpstr>
      <vt:lpstr>Lato Light</vt:lpstr>
      <vt:lpstr>Lato</vt:lpstr>
      <vt:lpstr>Symbol</vt:lpstr>
      <vt:lpstr>Courier New</vt:lpstr>
      <vt:lpstr>Cambria Math</vt:lpstr>
      <vt:lpstr>Arial</vt:lpstr>
      <vt:lpstr>comsol-slide-template-NEW</vt:lpstr>
      <vt:lpstr>External Material Implementation of Elastoplasticity with Linear Isotropic Hardening</vt:lpstr>
      <vt:lpstr>External Materials in COMSOL Multiphysics</vt:lpstr>
      <vt:lpstr>Working with External Materials in COMSOL Multiphysics</vt:lpstr>
      <vt:lpstr>Linking an External Material</vt:lpstr>
      <vt:lpstr>Example: Elastoplasticty with Linear Isotropic Hardening</vt:lpstr>
      <vt:lpstr>Constitutive Equations</vt:lpstr>
      <vt:lpstr>Validation with Built-in Implementation</vt:lpstr>
      <vt:lpstr>Results</vt:lpstr>
      <vt:lpstr>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 Guidelines</dc:title>
  <dc:creator>Adam Wahlsten</dc:creator>
  <cp:lastModifiedBy>Adam Wahlsten</cp:lastModifiedBy>
  <cp:revision>34</cp:revision>
  <dcterms:created xsi:type="dcterms:W3CDTF">2023-02-14T15:42:14Z</dcterms:created>
  <dcterms:modified xsi:type="dcterms:W3CDTF">2023-02-15T14:56:28Z</dcterms:modified>
</cp:coreProperties>
</file>