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257" r:id="rId2"/>
    <p:sldId id="1221" r:id="rId3"/>
    <p:sldId id="1235" r:id="rId4"/>
    <p:sldId id="1236" r:id="rId5"/>
    <p:sldId id="1237" r:id="rId6"/>
    <p:sldId id="1238" r:id="rId7"/>
    <p:sldId id="1239" r:id="rId8"/>
  </p:sldIdLst>
  <p:sldSz cx="9144000" cy="5143500" type="screen16x9"/>
  <p:notesSz cx="6858000" cy="9144000"/>
  <p:embeddedFontLst>
    <p:embeddedFont>
      <p:font typeface="Cambria Math" panose="02040503050406030204" pitchFamily="18" charset="0"/>
      <p:regular r:id="rId11"/>
    </p:embeddedFont>
    <p:embeddedFont>
      <p:font typeface="Lato" panose="020B0604020202020204" charset="0"/>
      <p:regular r:id="rId12"/>
      <p:bold r:id="rId13"/>
      <p:italic r:id="rId14"/>
      <p:boldItalic r:id="rId15"/>
    </p:embeddedFont>
    <p:embeddedFont>
      <p:font typeface="Lato Black" panose="020B0604020202020204" charset="0"/>
      <p:bold r:id="rId16"/>
      <p:italic r:id="rId17"/>
      <p:boldItalic r:id="rId18"/>
    </p:embeddedFont>
    <p:embeddedFont>
      <p:font typeface="Lato Light" panose="020F0302020204030203"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1221"/>
            <p14:sldId id="1235"/>
            <p14:sldId id="1236"/>
            <p14:sldId id="1237"/>
            <p14:sldId id="1238"/>
            <p14:sldId id="123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1" autoAdjust="0"/>
    <p:restoredTop sz="91345" autoAdjust="0"/>
  </p:normalViewPr>
  <p:slideViewPr>
    <p:cSldViewPr>
      <p:cViewPr varScale="1">
        <p:scale>
          <a:sx n="106" d="100"/>
          <a:sy n="106" d="100"/>
        </p:scale>
        <p:origin x="498" y="57"/>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2/15/2023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2/15/2023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External Material Implementation of Linear Elasticity</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sz="1600" dirty="0"/>
              <a:t>User-defined material models written in C-code can </a:t>
            </a:r>
            <a:r>
              <a:rPr lang="en-US" dirty="0"/>
              <a:t>be used in COMSOL Multiphysics through an External Materials socket</a:t>
            </a:r>
          </a:p>
          <a:p>
            <a:r>
              <a:rPr lang="en-US" dirty="0"/>
              <a:t>This allows you to program your own material models and distribute them as add-ons</a:t>
            </a:r>
          </a:p>
          <a:p>
            <a:r>
              <a:rPr lang="en-US" sz="1600" dirty="0"/>
              <a:t>The code needs to be compiled into a shared library </a:t>
            </a:r>
            <a:r>
              <a:rPr lang="en-US" dirty="0"/>
              <a:t>(e.g., </a:t>
            </a:r>
            <a:r>
              <a:rPr lang="en-US" dirty="0" err="1">
                <a:latin typeface="Courier New" panose="02070309020205020404" pitchFamily="49" charset="0"/>
                <a:cs typeface="Courier New" panose="02070309020205020404" pitchFamily="49" charset="0"/>
              </a:rPr>
              <a:t>dll</a:t>
            </a:r>
            <a:r>
              <a:rPr lang="en-US" dirty="0"/>
              <a:t> for Windows)</a:t>
            </a:r>
          </a:p>
          <a:p>
            <a:pPr lvl="1"/>
            <a:r>
              <a:rPr lang="en-US" dirty="0"/>
              <a:t>Use on Linux and Mac OS X requires recompilation of the source code</a:t>
            </a:r>
          </a:p>
          <a:p>
            <a:pPr marL="292100" lvl="1" indent="0">
              <a:buNone/>
            </a:pPr>
            <a:endParaRPr lang="en-US" dirty="0"/>
          </a:p>
          <a:p>
            <a:r>
              <a:rPr lang="en-US" dirty="0"/>
              <a:t>For further details, see the section </a:t>
            </a:r>
            <a:r>
              <a:rPr lang="en-US" i="1" dirty="0"/>
              <a:t>Working with External Materials </a:t>
            </a:r>
            <a:r>
              <a:rPr lang="en-US" dirty="0"/>
              <a:t>in the </a:t>
            </a:r>
            <a:r>
              <a:rPr lang="en-US" i="1" dirty="0"/>
              <a:t>COMSOL Multiphysics Reference Manual</a:t>
            </a:r>
            <a:r>
              <a:rPr lang="en-US" dirty="0"/>
              <a:t> as well as the section </a:t>
            </a:r>
            <a:r>
              <a:rPr lang="en-US" i="1" dirty="0"/>
              <a:t>Using External Materials </a:t>
            </a:r>
            <a:r>
              <a:rPr lang="en-US" dirty="0"/>
              <a:t>in the documentation of the </a:t>
            </a:r>
            <a:r>
              <a:rPr lang="en-US" i="1" dirty="0"/>
              <a:t>Structural Mechanics Module</a:t>
            </a:r>
            <a:r>
              <a:rPr lang="en-US" dirty="0"/>
              <a:t>.</a:t>
            </a:r>
          </a:p>
          <a:p>
            <a:pPr lvl="1"/>
            <a:r>
              <a:rPr lang="en-US" dirty="0"/>
              <a:t>The latter also includes documentation of a library of utility functions that is available in order to simplify the implementation</a:t>
            </a:r>
          </a:p>
        </p:txBody>
      </p:sp>
    </p:spTree>
    <p:extLst>
      <p:ext uri="{BB962C8B-B14F-4D97-AF65-F5344CB8AC3E}">
        <p14:creationId xmlns:p14="http://schemas.microsoft.com/office/powerpoint/2010/main" val="246825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Working with External Materials in COMSOL Multiphysics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Before starting, go to File-&gt;Preferences-&gt;Security </a:t>
            </a:r>
            <a:br>
              <a:rPr lang="en-US" dirty="0"/>
            </a:br>
            <a:r>
              <a:rPr lang="en-US" dirty="0"/>
              <a:t>and set “Allow external libraries” to Yes.</a:t>
            </a:r>
            <a:br>
              <a:rPr lang="en-US" dirty="0"/>
            </a:br>
            <a:endParaRPr lang="en-US" dirty="0"/>
          </a:p>
          <a:p>
            <a:r>
              <a:rPr lang="en-US" dirty="0"/>
              <a:t>For security reasons, external processes and </a:t>
            </a:r>
            <a:br>
              <a:rPr lang="en-US" dirty="0"/>
            </a:br>
            <a:r>
              <a:rPr lang="en-US" dirty="0"/>
              <a:t>libraries are disabled by default in a new </a:t>
            </a:r>
            <a:br>
              <a:rPr lang="en-US" dirty="0"/>
            </a:br>
            <a:r>
              <a:rPr lang="en-US" dirty="0"/>
              <a:t>COMSOL Multiphysics installation</a:t>
            </a:r>
          </a:p>
        </p:txBody>
      </p:sp>
      <p:pic>
        <p:nvPicPr>
          <p:cNvPr id="5" name="Picture 4">
            <a:extLst>
              <a:ext uri="{FF2B5EF4-FFF2-40B4-BE49-F238E27FC236}">
                <a16:creationId xmlns:a16="http://schemas.microsoft.com/office/drawing/2014/main" id="{4BE7A37B-C56C-4336-9420-1B902DD91B6F}"/>
              </a:ext>
            </a:extLst>
          </p:cNvPr>
          <p:cNvPicPr>
            <a:picLocks noChangeAspect="1"/>
          </p:cNvPicPr>
          <p:nvPr/>
        </p:nvPicPr>
        <p:blipFill>
          <a:blip r:embed="rId2"/>
          <a:stretch>
            <a:fillRect/>
          </a:stretch>
        </p:blipFill>
        <p:spPr>
          <a:xfrm>
            <a:off x="5449658" y="1491630"/>
            <a:ext cx="3225986" cy="2964022"/>
          </a:xfrm>
          <a:prstGeom prst="rect">
            <a:avLst/>
          </a:prstGeom>
        </p:spPr>
      </p:pic>
      <p:sp>
        <p:nvSpPr>
          <p:cNvPr id="6" name="Oval 5">
            <a:extLst>
              <a:ext uri="{FF2B5EF4-FFF2-40B4-BE49-F238E27FC236}">
                <a16:creationId xmlns:a16="http://schemas.microsoft.com/office/drawing/2014/main" id="{350F6E80-D6C1-4C02-A62A-590194825D84}"/>
              </a:ext>
            </a:extLst>
          </p:cNvPr>
          <p:cNvSpPr/>
          <p:nvPr/>
        </p:nvSpPr>
        <p:spPr>
          <a:xfrm>
            <a:off x="6902084" y="2263457"/>
            <a:ext cx="1784716" cy="3600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197418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Linking an External Material</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In the </a:t>
            </a:r>
            <a:r>
              <a:rPr lang="en-US" i="1" dirty="0"/>
              <a:t>Materials</a:t>
            </a:r>
            <a:r>
              <a:rPr lang="en-US" dirty="0"/>
              <a:t> node under </a:t>
            </a:r>
            <a:r>
              <a:rPr lang="en-US" i="1" dirty="0"/>
              <a:t>Global Definitions</a:t>
            </a:r>
            <a:r>
              <a:rPr lang="en-US" dirty="0"/>
              <a:t>, </a:t>
            </a:r>
            <a:br>
              <a:rPr lang="en-US" dirty="0"/>
            </a:br>
            <a:r>
              <a:rPr lang="en-US" dirty="0"/>
              <a:t>add an </a:t>
            </a:r>
            <a:r>
              <a:rPr lang="en-US" i="1" dirty="0"/>
              <a:t>External Material</a:t>
            </a:r>
            <a:br>
              <a:rPr lang="en-US" b="1" dirty="0"/>
            </a:br>
            <a:endParaRPr lang="en-US" b="1" dirty="0"/>
          </a:p>
          <a:p>
            <a:r>
              <a:rPr lang="en-US" dirty="0"/>
              <a:t>In the settings window, link the shared library </a:t>
            </a:r>
            <a:br>
              <a:rPr lang="en-US" dirty="0"/>
            </a:br>
            <a:r>
              <a:rPr lang="en-US" dirty="0"/>
              <a:t>according to the system architecture</a:t>
            </a:r>
            <a:br>
              <a:rPr lang="en-US" dirty="0"/>
            </a:br>
            <a:endParaRPr lang="en-US" dirty="0"/>
          </a:p>
          <a:p>
            <a:r>
              <a:rPr lang="en-US" dirty="0"/>
              <a:t>Select the interface type according to the type of</a:t>
            </a:r>
            <a:br>
              <a:rPr lang="en-US" dirty="0"/>
            </a:br>
            <a:r>
              <a:rPr lang="en-US" dirty="0"/>
              <a:t>material relation you have implemented</a:t>
            </a:r>
            <a:br>
              <a:rPr lang="en-US" dirty="0"/>
            </a:br>
            <a:endParaRPr lang="en-US" dirty="0"/>
          </a:p>
        </p:txBody>
      </p:sp>
      <p:pic>
        <p:nvPicPr>
          <p:cNvPr id="5" name="Picture 4">
            <a:extLst>
              <a:ext uri="{FF2B5EF4-FFF2-40B4-BE49-F238E27FC236}">
                <a16:creationId xmlns:a16="http://schemas.microsoft.com/office/drawing/2014/main" id="{603FECC3-6144-4818-8088-8A63674E8307}"/>
              </a:ext>
            </a:extLst>
          </p:cNvPr>
          <p:cNvPicPr>
            <a:picLocks noChangeAspect="1"/>
          </p:cNvPicPr>
          <p:nvPr/>
        </p:nvPicPr>
        <p:blipFill>
          <a:blip r:embed="rId2"/>
          <a:stretch>
            <a:fillRect/>
          </a:stretch>
        </p:blipFill>
        <p:spPr>
          <a:xfrm>
            <a:off x="6444208" y="590550"/>
            <a:ext cx="2160240" cy="1527975"/>
          </a:xfrm>
          <a:prstGeom prst="rect">
            <a:avLst/>
          </a:prstGeom>
        </p:spPr>
      </p:pic>
      <p:cxnSp>
        <p:nvCxnSpPr>
          <p:cNvPr id="7" name="Connector: Elbow 6">
            <a:extLst>
              <a:ext uri="{FF2B5EF4-FFF2-40B4-BE49-F238E27FC236}">
                <a16:creationId xmlns:a16="http://schemas.microsoft.com/office/drawing/2014/main" id="{A6E36957-C03A-4BDE-9E31-A9FDFFD58B24}"/>
              </a:ext>
            </a:extLst>
          </p:cNvPr>
          <p:cNvCxnSpPr>
            <a:cxnSpLocks/>
          </p:cNvCxnSpPr>
          <p:nvPr/>
        </p:nvCxnSpPr>
        <p:spPr>
          <a:xfrm>
            <a:off x="5364090" y="1502778"/>
            <a:ext cx="1368150" cy="275401"/>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1F550446-8BB2-4140-BD4B-EE1D2375F18F}"/>
              </a:ext>
            </a:extLst>
          </p:cNvPr>
          <p:cNvPicPr>
            <a:picLocks noChangeAspect="1"/>
          </p:cNvPicPr>
          <p:nvPr/>
        </p:nvPicPr>
        <p:blipFill>
          <a:blip r:embed="rId3"/>
          <a:stretch>
            <a:fillRect/>
          </a:stretch>
        </p:blipFill>
        <p:spPr>
          <a:xfrm>
            <a:off x="6140334" y="2287803"/>
            <a:ext cx="2393442" cy="2709266"/>
          </a:xfrm>
          <a:prstGeom prst="rect">
            <a:avLst/>
          </a:prstGeom>
        </p:spPr>
      </p:pic>
      <p:cxnSp>
        <p:nvCxnSpPr>
          <p:cNvPr id="22" name="Connector: Elbow 21">
            <a:extLst>
              <a:ext uri="{FF2B5EF4-FFF2-40B4-BE49-F238E27FC236}">
                <a16:creationId xmlns:a16="http://schemas.microsoft.com/office/drawing/2014/main" id="{4BB45C5C-08EE-4A4A-AE26-B64705009522}"/>
              </a:ext>
            </a:extLst>
          </p:cNvPr>
          <p:cNvCxnSpPr>
            <a:cxnSpLocks/>
          </p:cNvCxnSpPr>
          <p:nvPr/>
        </p:nvCxnSpPr>
        <p:spPr>
          <a:xfrm>
            <a:off x="4860032" y="2355726"/>
            <a:ext cx="1280302" cy="769560"/>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E477BB9C-4D57-4299-BF31-586020E6F9F0}"/>
              </a:ext>
            </a:extLst>
          </p:cNvPr>
          <p:cNvCxnSpPr>
            <a:cxnSpLocks/>
          </p:cNvCxnSpPr>
          <p:nvPr/>
        </p:nvCxnSpPr>
        <p:spPr>
          <a:xfrm>
            <a:off x="4860032" y="3483456"/>
            <a:ext cx="1280302" cy="88849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50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Example: Linear Elasticity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dirty="0"/>
                  <a:t>The code is included in</a:t>
                </a:r>
                <a:br>
                  <a:rPr lang="en-US" dirty="0"/>
                </a:br>
                <a:r>
                  <a:rPr lang="en-US" dirty="0" err="1">
                    <a:latin typeface="Courier New" panose="02070309020205020404" pitchFamily="49" charset="0"/>
                    <a:cs typeface="Courier New" panose="02070309020205020404" pitchFamily="49" charset="0"/>
                  </a:rPr>
                  <a:t>linear_elastic.c</a:t>
                </a:r>
                <a:endParaRPr lang="en-US" dirty="0">
                  <a:latin typeface="Courier New" panose="02070309020205020404" pitchFamily="49" charset="0"/>
                  <a:cs typeface="Courier New" panose="02070309020205020404" pitchFamily="49" charset="0"/>
                </a:endParaRPr>
              </a:p>
              <a:p>
                <a:r>
                  <a:rPr lang="en-US" dirty="0">
                    <a:latin typeface="Lato" panose="020B0604020202020204" charset="0"/>
                    <a:cs typeface="Courier New" panose="02070309020205020404" pitchFamily="49" charset="0"/>
                  </a:rPr>
                  <a:t>Material parameters:</a:t>
                </a:r>
                <a:br>
                  <a:rPr lang="en-US" dirty="0">
                    <a:latin typeface="Lato" panose="020B0604020202020204" charset="0"/>
                    <a:cs typeface="Courier New" panose="02070309020205020404" pitchFamily="49" charset="0"/>
                  </a:rPr>
                </a:br>
                <a:r>
                  <a:rPr lang="en-US" dirty="0">
                    <a:latin typeface="Lato" panose="020B0604020202020204" charset="0"/>
                    <a:cs typeface="Courier New" panose="02070309020205020404" pitchFamily="49" charset="0"/>
                  </a:rPr>
                  <a:t>Young’s modulus </a:t>
                </a:r>
                <a:r>
                  <a:rPr lang="en-US" i="1" dirty="0">
                    <a:latin typeface="Lato" panose="020B0604020202020204" charset="0"/>
                    <a:cs typeface="Courier New" panose="02070309020205020404" pitchFamily="49" charset="0"/>
                  </a:rPr>
                  <a:t>E</a:t>
                </a:r>
                <a:r>
                  <a:rPr lang="en-US" dirty="0">
                    <a:latin typeface="Lato" panose="020B0604020202020204" charset="0"/>
                    <a:cs typeface="Courier New" panose="02070309020205020404" pitchFamily="49" charset="0"/>
                  </a:rPr>
                  <a:t> and</a:t>
                </a:r>
                <a:br>
                  <a:rPr lang="en-US" dirty="0">
                    <a:latin typeface="Lato" panose="020B0604020202020204" charset="0"/>
                    <a:cs typeface="Courier New" panose="02070309020205020404" pitchFamily="49" charset="0"/>
                  </a:rPr>
                </a:br>
                <a:r>
                  <a:rPr lang="en-US" dirty="0">
                    <a:latin typeface="Lato" panose="020B0604020202020204" charset="0"/>
                    <a:cs typeface="Courier New" panose="02070309020205020404" pitchFamily="49" charset="0"/>
                  </a:rPr>
                  <a:t>Poisson’s ratio </a:t>
                </a:r>
                <a:r>
                  <a:rPr lang="en-US" i="1" dirty="0">
                    <a:latin typeface="Lato" panose="020B0604020202020204" charset="0"/>
                    <a:cs typeface="Courier New" panose="02070309020205020404" pitchFamily="49" charset="0"/>
                    <a:sym typeface="Symbol" panose="05050102010706020507" pitchFamily="18" charset="2"/>
                  </a:rPr>
                  <a:t></a:t>
                </a:r>
              </a:p>
              <a:p>
                <a:r>
                  <a:rPr lang="en-US" dirty="0">
                    <a:latin typeface="Lato" panose="020B0604020202020204" charset="0"/>
                    <a:cs typeface="Courier New" panose="02070309020205020404" pitchFamily="49" charset="0"/>
                    <a:sym typeface="Symbol" panose="05050102010706020507" pitchFamily="18" charset="2"/>
                  </a:rPr>
                  <a:t>The external material takes the Green-Lagrange strain tensor </a:t>
                </a:r>
                <a:r>
                  <a:rPr lang="en-US" dirty="0">
                    <a:latin typeface="Courier New" panose="02070309020205020404" pitchFamily="49" charset="0"/>
                    <a:cs typeface="Courier New" panose="02070309020205020404" pitchFamily="49" charset="0"/>
                    <a:sym typeface="Symbol" panose="05050102010706020507" pitchFamily="18" charset="2"/>
                  </a:rPr>
                  <a:t>e</a:t>
                </a:r>
                <a:r>
                  <a:rPr lang="en-US" dirty="0">
                    <a:latin typeface="Lato" panose="020B0604020202020204" charset="0"/>
                    <a:cs typeface="Courier New" panose="02070309020205020404" pitchFamily="49" charset="0"/>
                    <a:sym typeface="Symbol" panose="05050102010706020507" pitchFamily="18" charset="2"/>
                  </a:rPr>
                  <a:t> in vector form as input together with material parameters and a vector of state variables</a:t>
                </a:r>
              </a:p>
              <a:p>
                <a:pPr lvl="1"/>
                <a:r>
                  <a:rPr lang="en-US" dirty="0">
                    <a:latin typeface="Lato" panose="020B0604020202020204" charset="0"/>
                    <a:cs typeface="Courier New" panose="02070309020205020404" pitchFamily="49" charset="0"/>
                    <a:sym typeface="Symbol" panose="05050102010706020507" pitchFamily="18" charset="2"/>
                  </a:rPr>
                  <a:t>The state variables can be used to implement history-dependent material behavior. For examples, see the models </a:t>
                </a:r>
                <a:r>
                  <a:rPr lang="en-US" dirty="0" err="1">
                    <a:latin typeface="Courier New" panose="02070309020205020404" pitchFamily="49" charset="0"/>
                    <a:cs typeface="Courier New" panose="02070309020205020404" pitchFamily="49" charset="0"/>
                    <a:sym typeface="Symbol" panose="05050102010706020507" pitchFamily="18" charset="2"/>
                  </a:rPr>
                  <a:t>linear_hardening</a:t>
                </a:r>
                <a:r>
                  <a:rPr lang="en-US" dirty="0">
                    <a:latin typeface="Courier New" panose="02070309020205020404" pitchFamily="49" charset="0"/>
                    <a:cs typeface="Courier New" panose="02070309020205020404" pitchFamily="49" charset="0"/>
                    <a:sym typeface="Symbol" panose="05050102010706020507" pitchFamily="18" charset="2"/>
                  </a:rPr>
                  <a:t> </a:t>
                </a:r>
                <a:r>
                  <a:rPr lang="en-US" dirty="0">
                    <a:latin typeface="Lato" panose="020B0604020202020204" charset="0"/>
                    <a:cs typeface="Courier New" panose="02070309020205020404" pitchFamily="49" charset="0"/>
                    <a:sym typeface="Symbol" panose="05050102010706020507" pitchFamily="18" charset="2"/>
                  </a:rPr>
                  <a:t>and </a:t>
                </a:r>
                <a:r>
                  <a:rPr lang="en-US" dirty="0" err="1">
                    <a:latin typeface="Courier New" panose="02070309020205020404" pitchFamily="49" charset="0"/>
                    <a:cs typeface="Courier New" panose="02070309020205020404" pitchFamily="49" charset="0"/>
                    <a:sym typeface="Symbol" panose="05050102010706020507" pitchFamily="18" charset="2"/>
                  </a:rPr>
                  <a:t>Mazars_damage</a:t>
                </a:r>
                <a:endParaRPr lang="en-US" dirty="0">
                  <a:latin typeface="Courier New" panose="02070309020205020404" pitchFamily="49" charset="0"/>
                  <a:cs typeface="Courier New" panose="02070309020205020404" pitchFamily="49" charset="0"/>
                  <a:sym typeface="Symbol" panose="05050102010706020507" pitchFamily="18" charset="2"/>
                </a:endParaRPr>
              </a:p>
              <a:p>
                <a:r>
                  <a:rPr lang="en-US" dirty="0">
                    <a:latin typeface="Lato" panose="020B0604020202020204" charset="0"/>
                    <a:cs typeface="Courier New" panose="02070309020205020404" pitchFamily="49" charset="0"/>
                    <a:sym typeface="Symbol" panose="05050102010706020507" pitchFamily="18" charset="2"/>
                  </a:rPr>
                  <a:t>The code needs to update the Second </a:t>
                </a:r>
                <a:r>
                  <a:rPr lang="en-US" dirty="0" err="1">
                    <a:latin typeface="Lato" panose="020B0604020202020204" charset="0"/>
                    <a:cs typeface="Courier New" panose="02070309020205020404" pitchFamily="49" charset="0"/>
                    <a:sym typeface="Symbol" panose="05050102010706020507" pitchFamily="18" charset="2"/>
                  </a:rPr>
                  <a:t>Piola</a:t>
                </a:r>
                <a:r>
                  <a:rPr lang="en-US" dirty="0">
                    <a:latin typeface="Lato" panose="020B0604020202020204" charset="0"/>
                    <a:cs typeface="Courier New" panose="02070309020205020404" pitchFamily="49" charset="0"/>
                    <a:sym typeface="Symbol" panose="05050102010706020507" pitchFamily="18" charset="2"/>
                  </a:rPr>
                  <a:t>-Kirchhoff stress tensor </a:t>
                </a:r>
                <a:r>
                  <a:rPr lang="en-US" dirty="0">
                    <a:latin typeface="Courier New" panose="02070309020205020404" pitchFamily="49" charset="0"/>
                    <a:cs typeface="Courier New" panose="02070309020205020404" pitchFamily="49" charset="0"/>
                    <a:sym typeface="Symbol" panose="05050102010706020507" pitchFamily="18" charset="2"/>
                  </a:rPr>
                  <a:t>s</a:t>
                </a:r>
                <a:r>
                  <a:rPr lang="en-US" dirty="0">
                    <a:latin typeface="Lato" panose="020B0604020202020204" charset="0"/>
                    <a:cs typeface="Courier New" panose="02070309020205020404" pitchFamily="49" charset="0"/>
                    <a:sym typeface="Symbol" panose="05050102010706020507" pitchFamily="18" charset="2"/>
                  </a:rPr>
                  <a:t> (in vector form), the Jacobian matrix </a:t>
                </a:r>
                <a14:m>
                  <m:oMath xmlns:m="http://schemas.openxmlformats.org/officeDocument/2006/math">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D</m:t>
                    </m:r>
                    <m:r>
                      <a:rPr lang="en-US" b="0" i="1" smtClean="0">
                        <a:latin typeface="Cambria Math" panose="02040503050406030204" pitchFamily="18" charset="0"/>
                        <a:cs typeface="Courier New" panose="02070309020205020404" pitchFamily="49" charset="0"/>
                        <a:sym typeface="Symbol" panose="05050102010706020507" pitchFamily="18" charset="2"/>
                      </a:rPr>
                      <m:t>=</m:t>
                    </m:r>
                    <m:f>
                      <m:fPr>
                        <m:ctrlPr>
                          <a:rPr lang="en-US" b="0" i="1" smtClean="0">
                            <a:latin typeface="Cambria Math" panose="02040503050406030204" pitchFamily="18" charset="0"/>
                            <a:cs typeface="Courier New" panose="02070309020205020404" pitchFamily="49" charset="0"/>
                            <a:sym typeface="Symbol" panose="05050102010706020507" pitchFamily="18" charset="2"/>
                          </a:rPr>
                        </m:ctrlPr>
                      </m:fPr>
                      <m:num>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s</m:t>
                        </m:r>
                      </m:num>
                      <m:den>
                        <m:r>
                          <a:rPr lang="en-US" b="0" i="1" smtClean="0">
                            <a:latin typeface="Cambria Math" panose="02040503050406030204" pitchFamily="18" charset="0"/>
                            <a:cs typeface="Courier New" panose="02070309020205020404" pitchFamily="49" charset="0"/>
                            <a:sym typeface="Symbol" panose="05050102010706020507" pitchFamily="18" charset="2"/>
                          </a:rPr>
                          <m:t>𝜕</m:t>
                        </m:r>
                        <m:r>
                          <m:rPr>
                            <m:sty m:val="p"/>
                          </m:rPr>
                          <a:rPr lang="en-US" b="0" i="0" smtClean="0">
                            <a:latin typeface="Cambria Math" panose="02040503050406030204" pitchFamily="18" charset="0"/>
                            <a:cs typeface="Courier New" panose="02070309020205020404" pitchFamily="49" charset="0"/>
                            <a:sym typeface="Symbol" panose="05050102010706020507" pitchFamily="18" charset="2"/>
                          </a:rPr>
                          <m:t>e</m:t>
                        </m:r>
                      </m:den>
                    </m:f>
                  </m:oMath>
                </a14:m>
                <a:r>
                  <a:rPr lang="en-US" dirty="0">
                    <a:latin typeface="Lato" panose="020B0604020202020204" charset="0"/>
                    <a:cs typeface="Courier New" panose="02070309020205020404" pitchFamily="49" charset="0"/>
                    <a:sym typeface="Symbol" panose="05050102010706020507" pitchFamily="18" charset="2"/>
                  </a:rPr>
                  <a:t> , and, depending on the material behavior, the state variables</a:t>
                </a:r>
              </a:p>
              <a:p>
                <a:endParaRPr lang="en-US" i="1" dirty="0">
                  <a:latin typeface="Lato" panose="020B0604020202020204" charset="0"/>
                  <a:cs typeface="Courier New" panose="02070309020205020404" pitchFamily="49" charset="0"/>
                </a:endParaRPr>
              </a:p>
            </p:txBody>
          </p:sp>
        </mc:Choice>
        <mc:Fallback xmlns="">
          <p:sp>
            <p:nvSpPr>
              <p:cNvPr id="3" name="Content Placeholder 2">
                <a:extLst>
                  <a:ext uri="{FF2B5EF4-FFF2-40B4-BE49-F238E27FC236}">
                    <a16:creationId xmlns:a16="http://schemas.microsoft.com/office/drawing/2014/main" id="{917CD122-363F-9B49-BC8C-487B215B47FD}"/>
                  </a:ext>
                </a:extLst>
              </p:cNvPr>
              <p:cNvSpPr>
                <a:spLocks noGrp="1" noRot="1" noChangeAspect="1" noMove="1" noResize="1" noEditPoints="1" noAdjustHandles="1" noChangeArrowheads="1" noChangeShapeType="1" noTextEdit="1"/>
              </p:cNvSpPr>
              <p:nvPr>
                <p:ph idx="1"/>
              </p:nvPr>
            </p:nvSpPr>
            <p:spPr>
              <a:blipFill>
                <a:blip r:embed="rId2"/>
                <a:stretch>
                  <a:fillRect l="-1394" t="-488"/>
                </a:stretch>
              </a:blipFill>
            </p:spPr>
            <p:txBody>
              <a:bodyPr/>
              <a:lstStyle/>
              <a:p>
                <a:r>
                  <a:rPr lang="en-SE">
                    <a:noFill/>
                  </a:rPr>
                  <a:t> </a:t>
                </a:r>
              </a:p>
            </p:txBody>
          </p:sp>
        </mc:Fallback>
      </mc:AlternateContent>
      <p:pic>
        <p:nvPicPr>
          <p:cNvPr id="6" name="Picture 5">
            <a:extLst>
              <a:ext uri="{FF2B5EF4-FFF2-40B4-BE49-F238E27FC236}">
                <a16:creationId xmlns:a16="http://schemas.microsoft.com/office/drawing/2014/main" id="{02082795-30E0-4682-B1F1-3D6B0F5DF02E}"/>
              </a:ext>
            </a:extLst>
          </p:cNvPr>
          <p:cNvPicPr>
            <a:picLocks noChangeAspect="1"/>
          </p:cNvPicPr>
          <p:nvPr/>
        </p:nvPicPr>
        <p:blipFill>
          <a:blip r:embed="rId3"/>
          <a:stretch>
            <a:fillRect/>
          </a:stretch>
        </p:blipFill>
        <p:spPr>
          <a:xfrm>
            <a:off x="4216589" y="699542"/>
            <a:ext cx="4893111" cy="1944216"/>
          </a:xfrm>
          <a:prstGeom prst="rect">
            <a:avLst/>
          </a:prstGeom>
        </p:spPr>
      </p:pic>
    </p:spTree>
    <p:extLst>
      <p:ext uri="{BB962C8B-B14F-4D97-AF65-F5344CB8AC3E}">
        <p14:creationId xmlns:p14="http://schemas.microsoft.com/office/powerpoint/2010/main" val="138298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Validation with Built-in Implementation</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p:txBody>
          <a:bodyPr>
            <a:normAutofit/>
          </a:bodyPr>
          <a:lstStyle/>
          <a:p>
            <a:r>
              <a:rPr lang="en-US" sz="1600" dirty="0"/>
              <a:t>The </a:t>
            </a:r>
            <a:r>
              <a:rPr lang="en-US" sz="1600" i="1" dirty="0"/>
              <a:t>External Material </a:t>
            </a:r>
            <a:r>
              <a:rPr lang="en-US" sz="1600" dirty="0"/>
              <a:t>code is validated against the built-in implementation of a </a:t>
            </a:r>
            <a:r>
              <a:rPr lang="en-US" sz="1600" i="1" dirty="0"/>
              <a:t>Linear Elastic Material</a:t>
            </a:r>
            <a:r>
              <a:rPr lang="en-US" sz="1600" dirty="0"/>
              <a:t> in COMSOL Multiphysics</a:t>
            </a:r>
          </a:p>
          <a:p>
            <a:r>
              <a:rPr lang="en-US" dirty="0"/>
              <a:t>To associate the </a:t>
            </a:r>
            <a:r>
              <a:rPr lang="en-US" i="1" dirty="0"/>
              <a:t>External Material </a:t>
            </a:r>
            <a:r>
              <a:rPr lang="en-US" dirty="0"/>
              <a:t>to a domain, add an </a:t>
            </a:r>
            <a:r>
              <a:rPr lang="en-US" i="1" dirty="0"/>
              <a:t>External Stress-Strain Relation </a:t>
            </a:r>
            <a:r>
              <a:rPr lang="en-US" dirty="0"/>
              <a:t>feature under the </a:t>
            </a:r>
            <a:r>
              <a:rPr lang="en-US" i="1" dirty="0"/>
              <a:t>Solid Mechanics </a:t>
            </a:r>
            <a:r>
              <a:rPr lang="en-US" dirty="0"/>
              <a:t>interface</a:t>
            </a:r>
            <a:endParaRPr lang="en-US" sz="1600" dirty="0"/>
          </a:p>
          <a:p>
            <a:r>
              <a:rPr lang="en-US" dirty="0"/>
              <a:t>The results from the two implementations are compared for a uniaxial tension test on a cylindrical sample</a:t>
            </a:r>
          </a:p>
          <a:p>
            <a:r>
              <a:rPr lang="en-US" dirty="0"/>
              <a:t>Note that the </a:t>
            </a:r>
            <a:r>
              <a:rPr lang="en-US" i="1" dirty="0"/>
              <a:t>External Stress-Strain Relation </a:t>
            </a:r>
            <a:r>
              <a:rPr lang="en-US" dirty="0"/>
              <a:t>feature will force the study to be geometrically nonlinear; the model can therefore be interpreted as a St </a:t>
            </a:r>
            <a:r>
              <a:rPr lang="en-US" dirty="0" err="1"/>
              <a:t>Venant</a:t>
            </a:r>
            <a:r>
              <a:rPr lang="en-US" dirty="0"/>
              <a:t>-Kirchhoff material</a:t>
            </a:r>
          </a:p>
          <a:p>
            <a:pPr lvl="1"/>
            <a:endParaRPr lang="en-US" dirty="0"/>
          </a:p>
        </p:txBody>
      </p:sp>
    </p:spTree>
    <p:extLst>
      <p:ext uri="{BB962C8B-B14F-4D97-AF65-F5344CB8AC3E}">
        <p14:creationId xmlns:p14="http://schemas.microsoft.com/office/powerpoint/2010/main" val="2323217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Results</a:t>
            </a:r>
          </a:p>
        </p:txBody>
      </p:sp>
      <p:pic>
        <p:nvPicPr>
          <p:cNvPr id="4" name="Picture 3">
            <a:extLst>
              <a:ext uri="{FF2B5EF4-FFF2-40B4-BE49-F238E27FC236}">
                <a16:creationId xmlns:a16="http://schemas.microsoft.com/office/drawing/2014/main" id="{DCD86905-0FCC-4006-B52C-155B3AE03DCF}"/>
              </a:ext>
            </a:extLst>
          </p:cNvPr>
          <p:cNvPicPr>
            <a:picLocks noChangeAspect="1"/>
          </p:cNvPicPr>
          <p:nvPr/>
        </p:nvPicPr>
        <p:blipFill>
          <a:blip r:embed="rId2"/>
          <a:stretch>
            <a:fillRect/>
          </a:stretch>
        </p:blipFill>
        <p:spPr>
          <a:xfrm>
            <a:off x="323528" y="1429464"/>
            <a:ext cx="4164108" cy="3125464"/>
          </a:xfrm>
          <a:prstGeom prst="rect">
            <a:avLst/>
          </a:prstGeom>
        </p:spPr>
      </p:pic>
      <p:pic>
        <p:nvPicPr>
          <p:cNvPr id="7" name="Picture 6">
            <a:extLst>
              <a:ext uri="{FF2B5EF4-FFF2-40B4-BE49-F238E27FC236}">
                <a16:creationId xmlns:a16="http://schemas.microsoft.com/office/drawing/2014/main" id="{D9CF66D1-D359-4114-A700-42A1C13EFC45}"/>
              </a:ext>
            </a:extLst>
          </p:cNvPr>
          <p:cNvPicPr>
            <a:picLocks noChangeAspect="1"/>
          </p:cNvPicPr>
          <p:nvPr/>
        </p:nvPicPr>
        <p:blipFill>
          <a:blip r:embed="rId3"/>
          <a:stretch>
            <a:fillRect/>
          </a:stretch>
        </p:blipFill>
        <p:spPr>
          <a:xfrm>
            <a:off x="4656364" y="1429464"/>
            <a:ext cx="4164108" cy="3125464"/>
          </a:xfrm>
          <a:prstGeom prst="rect">
            <a:avLst/>
          </a:prstGeom>
        </p:spPr>
      </p:pic>
    </p:spTree>
    <p:extLst>
      <p:ext uri="{BB962C8B-B14F-4D97-AF65-F5344CB8AC3E}">
        <p14:creationId xmlns:p14="http://schemas.microsoft.com/office/powerpoint/2010/main" val="388262141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174</TotalTime>
  <Words>425</Words>
  <Application>Microsoft Office PowerPoint</Application>
  <PresentationFormat>On-screen Show (16:9)</PresentationFormat>
  <Paragraphs>29</Paragraphs>
  <Slides>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Wingdings</vt:lpstr>
      <vt:lpstr>Lato Black</vt:lpstr>
      <vt:lpstr>Lato Light</vt:lpstr>
      <vt:lpstr>Lato</vt:lpstr>
      <vt:lpstr>Symbol</vt:lpstr>
      <vt:lpstr>Courier New</vt:lpstr>
      <vt:lpstr>Cambria Math</vt:lpstr>
      <vt:lpstr>Arial</vt:lpstr>
      <vt:lpstr>comsol-slide-template-NEW</vt:lpstr>
      <vt:lpstr>External Material Implementation of Linear Elasticity</vt:lpstr>
      <vt:lpstr>External Materials in COMSOL Multiphysics</vt:lpstr>
      <vt:lpstr>Working with External Materials in COMSOL Multiphysics</vt:lpstr>
      <vt:lpstr>Linking an External Material</vt:lpstr>
      <vt:lpstr>Example: Linear Elasticity</vt:lpstr>
      <vt:lpstr>Validation with Built-in Implementation</vt:lpstr>
      <vt:lpstr>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Adam Wahlsten</dc:creator>
  <cp:lastModifiedBy>Adam Wahlsten</cp:lastModifiedBy>
  <cp:revision>19</cp:revision>
  <dcterms:created xsi:type="dcterms:W3CDTF">2023-02-14T15:42:14Z</dcterms:created>
  <dcterms:modified xsi:type="dcterms:W3CDTF">2023-02-15T14:53:35Z</dcterms:modified>
</cp:coreProperties>
</file>