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731" r:id="rId2"/>
  </p:sldMasterIdLst>
  <p:notesMasterIdLst>
    <p:notesMasterId r:id="rId12"/>
  </p:notesMasterIdLst>
  <p:handoutMasterIdLst>
    <p:handoutMasterId r:id="rId13"/>
  </p:handoutMasterIdLst>
  <p:sldIdLst>
    <p:sldId id="1242" r:id="rId3"/>
    <p:sldId id="271" r:id="rId4"/>
    <p:sldId id="1243" r:id="rId5"/>
    <p:sldId id="1237" r:id="rId6"/>
    <p:sldId id="1238" r:id="rId7"/>
    <p:sldId id="1239" r:id="rId8"/>
    <p:sldId id="1240" r:id="rId9"/>
    <p:sldId id="1221" r:id="rId10"/>
    <p:sldId id="1241" r:id="rId11"/>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
      <p:font typeface="Lato Black" panose="020F0A02020204030203" pitchFamily="34" charset="0"/>
      <p:bold r:id="rId18"/>
      <p:italic r:id="rId19"/>
      <p:boldItalic r:id="rId20"/>
    </p:embeddedFont>
    <p:embeddedFont>
      <p:font typeface="Lato Light" panose="020F0502020204030203"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1242"/>
            <p14:sldId id="271"/>
            <p14:sldId id="1243"/>
            <p14:sldId id="1237"/>
            <p14:sldId id="1238"/>
            <p14:sldId id="1239"/>
            <p14:sldId id="1240"/>
            <p14:sldId id="1221"/>
            <p14:sldId id="124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61" autoAdjust="0"/>
    <p:restoredTop sz="91345" autoAdjust="0"/>
  </p:normalViewPr>
  <p:slideViewPr>
    <p:cSldViewPr>
      <p:cViewPr varScale="1">
        <p:scale>
          <a:sx n="140" d="100"/>
          <a:sy n="140" d="100"/>
        </p:scale>
        <p:origin x="440" y="8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8.fntdata"/><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font" Target="fonts/font9.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6/22/2022</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6/22/2022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Rectangle 24">
            <a:extLst>
              <a:ext uri="{FF2B5EF4-FFF2-40B4-BE49-F238E27FC236}">
                <a16:creationId xmlns:a16="http://schemas.microsoft.com/office/drawing/2014/main" id="{AD88749A-B90E-48D9-BA87-4C58BE41BA26}"/>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453B4EA0-1E7D-4089-96EE-5C17D301B74A}"/>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E8E5271-2085-4828-9950-35E9F3F74C19}"/>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DFA2F00-47F2-446C-9EB2-7DCAFBA11CB3}"/>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AFF7DFEE-55DF-4F60-B791-4428F0E4772A}"/>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30" name="Picture 29">
            <a:extLst>
              <a:ext uri="{FF2B5EF4-FFF2-40B4-BE49-F238E27FC236}">
                <a16:creationId xmlns:a16="http://schemas.microsoft.com/office/drawing/2014/main" id="{87576E83-C5E5-4FAF-9DC0-5F2E688BDC31}"/>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76358183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5194074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CB60EA35-8231-4EC3-8017-1C0F14100AB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0171376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B720F3B4-472D-4CD5-B1A6-02797BB8727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9" name="Picture 18">
            <a:extLst>
              <a:ext uri="{FF2B5EF4-FFF2-40B4-BE49-F238E27FC236}">
                <a16:creationId xmlns:a16="http://schemas.microsoft.com/office/drawing/2014/main" id="{FF77B5A9-31D0-46B2-A020-3733B749E239}"/>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9DC3621F-E412-40CC-A58D-D26DBBDF8268}"/>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6141090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D2976F5A-B6BC-445E-8C31-BFAA20C9F13F}"/>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403213858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3FC3F183-4C44-46B3-A149-4AEDBA513DC8}"/>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54689575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3F8F4CBE-4C37-417B-98C0-9742BF45CCD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32747604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6" name="Rectangle 5">
            <a:extLst>
              <a:ext uri="{FF2B5EF4-FFF2-40B4-BE49-F238E27FC236}">
                <a16:creationId xmlns:a16="http://schemas.microsoft.com/office/drawing/2014/main" id="{D8C7FB02-913B-400F-9A09-0705F4DF1830}"/>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4837850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264294A0-71A9-4FFE-AD5B-1FCD1935B881}"/>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144873025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BF1B94BA-C108-49A7-84F1-FE2D986484BB}"/>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619970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2375549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2307286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8105549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4" name="Picture 3">
            <a:extLst>
              <a:ext uri="{FF2B5EF4-FFF2-40B4-BE49-F238E27FC236}">
                <a16:creationId xmlns:a16="http://schemas.microsoft.com/office/drawing/2014/main" id="{ED696CB2-E442-4438-A30E-693B0838B402}"/>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416867206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70ADC094-2378-4D49-A8D9-B0E314B1EEC7}"/>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313B49A-FF91-473B-8367-CD4F4E7FEBA0}"/>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32147917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4A8EE89E-6420-44FA-8754-73DB6F831564}"/>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AA78593-B2EB-4C02-87A1-AEAD85302726}"/>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4774778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807F3F28-0F1A-4140-A46C-E807E60191C9}"/>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47DEA9C9-669A-4B82-A756-2CE2675A8A75}"/>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12475107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CCAD9A16-132E-4546-8D5E-2B686BC18210}"/>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D577A00-9FFE-47D3-B6D4-89FB306B12A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73497016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9CCF9A4D-53E2-4EFA-80C0-191254276F2B}"/>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85DBB5C8-9567-4A4C-847B-019BB426CA80}"/>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8156888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DFA31C05-0BA2-4278-97FE-A140F67DABE9}"/>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A718D881-A778-429A-A565-C8D81BB94759}"/>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36514D44-1E6C-4B4E-B3ED-D0BB49FB8E1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97851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9E7A9D8-8F63-4E56-B190-2FC25A63EB57}"/>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4B0FE2D-3733-44AB-9B8F-819DB19E0480}"/>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B5FC0975-D160-45ED-A77D-B5943D659325}"/>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E4BE5086-9606-4339-A033-92C5B7E1D9C8}"/>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4" name="Rectangle 13">
            <a:hlinkClick r:id="rId4"/>
            <a:extLst>
              <a:ext uri="{FF2B5EF4-FFF2-40B4-BE49-F238E27FC236}">
                <a16:creationId xmlns:a16="http://schemas.microsoft.com/office/drawing/2014/main" id="{38B9B7E7-A0AF-4932-9276-F8B24FCD1CF9}"/>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a:hlinkClick r:id="rId5"/>
            <a:extLst>
              <a:ext uri="{FF2B5EF4-FFF2-40B4-BE49-F238E27FC236}">
                <a16:creationId xmlns:a16="http://schemas.microsoft.com/office/drawing/2014/main" id="{0DBE45A8-618E-430B-BEF3-BAFFDE862FF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6"/>
            <a:extLst>
              <a:ext uri="{FF2B5EF4-FFF2-40B4-BE49-F238E27FC236}">
                <a16:creationId xmlns:a16="http://schemas.microsoft.com/office/drawing/2014/main" id="{31C647D5-1E00-48CC-91AF-9E82F668AA2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hlinkClick r:id="rId7"/>
            <a:extLst>
              <a:ext uri="{FF2B5EF4-FFF2-40B4-BE49-F238E27FC236}">
                <a16:creationId xmlns:a16="http://schemas.microsoft.com/office/drawing/2014/main" id="{6EEB74D2-E541-4DAB-9F8E-005728D72B7E}"/>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062821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D91F3937-3BFC-4A53-921B-E21430ED44D8}"/>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F7F0A519-9C0D-444C-861C-39C948E2AE04}"/>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FBFAFFBF-350A-4D8F-9934-9BA5A28F4BC2}"/>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640342AF-CD9F-47A6-BBC4-55D2BBE5E9F7}"/>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1771D3C7-50B1-4989-A738-9B0D81D87A13}"/>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53A5BCE0-D628-4DD0-88FD-EF80571889F6}"/>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8DFA1201-BE6E-4915-9FCB-6C1F1F0970DE}"/>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BD0D7A3E-3026-4177-A5C7-40703A1A66FB}"/>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24188AC9-4891-4AC2-8F16-50D7865194F6}"/>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426FD1CC-606F-4C13-A105-8482243906F1}"/>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FEF499E6-2EEC-43C6-9584-D0BE6118BD57}"/>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9F22AAE-B005-42CB-9D0D-E7E7F5C732FE}"/>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79246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141473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907326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634C0D07-C9E3-4CC0-BCA3-32EF7B707753}"/>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351060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9105145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1608610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
        <p:nvSpPr>
          <p:cNvPr id="8" name="Rectangle 7">
            <a:extLst>
              <a:ext uri="{FF2B5EF4-FFF2-40B4-BE49-F238E27FC236}">
                <a16:creationId xmlns:a16="http://schemas.microsoft.com/office/drawing/2014/main" id="{3178DD74-925D-44F5-81A0-FDA0731C7215}"/>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32752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1376306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4876271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647316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704260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81DCE510-CF41-42AE-80E0-F24DA37F5687}"/>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209026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705336B3-DA90-4801-A883-49D98F23C3BE}"/>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672038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6396461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
        <p:nvSpPr>
          <p:cNvPr id="7" name="Rectangle 6">
            <a:extLst>
              <a:ext uri="{FF2B5EF4-FFF2-40B4-BE49-F238E27FC236}">
                <a16:creationId xmlns:a16="http://schemas.microsoft.com/office/drawing/2014/main" id="{1A0C3DE6-2F7A-40FE-9FE2-8BE6A155EE3B}"/>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151EA8A8-8FDB-4305-9395-28E1FA41D94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3" name="Picture 12">
            <a:extLst>
              <a:ext uri="{FF2B5EF4-FFF2-40B4-BE49-F238E27FC236}">
                <a16:creationId xmlns:a16="http://schemas.microsoft.com/office/drawing/2014/main" id="{1F8CECC9-6FDE-4EE7-AF22-5DFB8FB18DC1}"/>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9875634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7" name="Rectangle 6">
            <a:extLst>
              <a:ext uri="{FF2B5EF4-FFF2-40B4-BE49-F238E27FC236}">
                <a16:creationId xmlns:a16="http://schemas.microsoft.com/office/drawing/2014/main" id="{4AF1D455-DB7E-47CA-82E7-66C710A42A4B}"/>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16554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72405499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F2EE86D5-6761-4111-91F9-940FDB589DF6}"/>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373016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3" name="Rectangle 12">
            <a:extLst>
              <a:ext uri="{FF2B5EF4-FFF2-40B4-BE49-F238E27FC236}">
                <a16:creationId xmlns:a16="http://schemas.microsoft.com/office/drawing/2014/main" id="{80E04876-DFA0-4183-9EA3-B6B7A2CC1252}"/>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363544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Rectangle 6">
            <a:extLst>
              <a:ext uri="{FF2B5EF4-FFF2-40B4-BE49-F238E27FC236}">
                <a16:creationId xmlns:a16="http://schemas.microsoft.com/office/drawing/2014/main" id="{A4ABE576-710A-4346-A02E-FF5B4332380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113315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
        <p:nvSpPr>
          <p:cNvPr id="12" name="Rectangle 11">
            <a:extLst>
              <a:ext uri="{FF2B5EF4-FFF2-40B4-BE49-F238E27FC236}">
                <a16:creationId xmlns:a16="http://schemas.microsoft.com/office/drawing/2014/main" id="{50BC90E9-E172-4054-AD93-C3801FA9C724}"/>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7A4FA55-E166-49AA-983E-52C2CDCC29CB}"/>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8020627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 name="Rectangle 5">
            <a:extLst>
              <a:ext uri="{FF2B5EF4-FFF2-40B4-BE49-F238E27FC236}">
                <a16:creationId xmlns:a16="http://schemas.microsoft.com/office/drawing/2014/main" id="{473B8198-89B3-42F2-846F-E25EB03F4A06}"/>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15590722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
        <p:nvSpPr>
          <p:cNvPr id="12" name="Rectangle 11">
            <a:extLst>
              <a:ext uri="{FF2B5EF4-FFF2-40B4-BE49-F238E27FC236}">
                <a16:creationId xmlns:a16="http://schemas.microsoft.com/office/drawing/2014/main" id="{C28A2F07-B4B3-4F7C-A173-3615970C3569}"/>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339713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
        <p:nvSpPr>
          <p:cNvPr id="9" name="Rectangle 8">
            <a:extLst>
              <a:ext uri="{FF2B5EF4-FFF2-40B4-BE49-F238E27FC236}">
                <a16:creationId xmlns:a16="http://schemas.microsoft.com/office/drawing/2014/main" id="{E3ABB055-9A9B-426A-8017-D92F51FB62CB}"/>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A5D5CD26-A435-4C1F-868D-A2BB0D62C4D3}"/>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1690724B-AB01-4598-8ABB-108F10D02656}"/>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19024717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4" name="Rectangle 13">
            <a:extLst>
              <a:ext uri="{FF2B5EF4-FFF2-40B4-BE49-F238E27FC236}">
                <a16:creationId xmlns:a16="http://schemas.microsoft.com/office/drawing/2014/main" id="{E0C7CF19-8E6E-4236-BEFD-2D5863AF9E0D}"/>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241308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11" name="Rectangle 10">
            <a:extLst>
              <a:ext uri="{FF2B5EF4-FFF2-40B4-BE49-F238E27FC236}">
                <a16:creationId xmlns:a16="http://schemas.microsoft.com/office/drawing/2014/main" id="{394AE598-FB8A-4FCE-BD34-18E287DE956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377307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
        <p:nvSpPr>
          <p:cNvPr id="10" name="Rectangle 9">
            <a:extLst>
              <a:ext uri="{FF2B5EF4-FFF2-40B4-BE49-F238E27FC236}">
                <a16:creationId xmlns:a16="http://schemas.microsoft.com/office/drawing/2014/main" id="{6FF09A8D-352C-4E26-8C42-A395E97D3A3F}"/>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137833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9" name="Rectangle 8">
            <a:extLst>
              <a:ext uri="{FF2B5EF4-FFF2-40B4-BE49-F238E27FC236}">
                <a16:creationId xmlns:a16="http://schemas.microsoft.com/office/drawing/2014/main" id="{0C442091-231F-4326-8993-E6EAF5DB8561}"/>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613105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9" name="Rectangle 8">
            <a:extLst>
              <a:ext uri="{FF2B5EF4-FFF2-40B4-BE49-F238E27FC236}">
                <a16:creationId xmlns:a16="http://schemas.microsoft.com/office/drawing/2014/main" id="{2A2F5130-4FA4-4071-839D-086ED4A858A9}"/>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349143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Rectangle 20">
            <a:extLst>
              <a:ext uri="{FF2B5EF4-FFF2-40B4-BE49-F238E27FC236}">
                <a16:creationId xmlns:a16="http://schemas.microsoft.com/office/drawing/2014/main" id="{750FE228-2537-40C5-90E6-2C3BD5866A23}"/>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A70B89CA-76E0-4CBD-BDF1-73FBACA6B2FA}"/>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3" name="Picture 22">
            <a:extLst>
              <a:ext uri="{FF2B5EF4-FFF2-40B4-BE49-F238E27FC236}">
                <a16:creationId xmlns:a16="http://schemas.microsoft.com/office/drawing/2014/main" id="{E004195E-A086-4CB7-9183-048DBDC2979E}"/>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905908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
        <p:nvSpPr>
          <p:cNvPr id="22" name="Rectangle 21">
            <a:extLst>
              <a:ext uri="{FF2B5EF4-FFF2-40B4-BE49-F238E27FC236}">
                <a16:creationId xmlns:a16="http://schemas.microsoft.com/office/drawing/2014/main" id="{D745464D-9759-409C-A0E3-8B17D408AC15}"/>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94C8D8A-91D9-4010-9C00-4F6738FA1F49}"/>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105AEBAA-549D-47A1-B19A-928A505BE0B0}"/>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5" name="Picture 24">
            <a:extLst>
              <a:ext uri="{FF2B5EF4-FFF2-40B4-BE49-F238E27FC236}">
                <a16:creationId xmlns:a16="http://schemas.microsoft.com/office/drawing/2014/main" id="{64E18783-9819-4193-9C04-1C4CA2FCC47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5806451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2" name="Rectangle 21">
            <a:extLst>
              <a:ext uri="{FF2B5EF4-FFF2-40B4-BE49-F238E27FC236}">
                <a16:creationId xmlns:a16="http://schemas.microsoft.com/office/drawing/2014/main" id="{6EBF8A70-723E-4119-B225-123A317A1BF1}"/>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5BAA61C-CEB7-4A5F-B22D-9D2860148546}"/>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24" name="Picture 23">
            <a:extLst>
              <a:ext uri="{FF2B5EF4-FFF2-40B4-BE49-F238E27FC236}">
                <a16:creationId xmlns:a16="http://schemas.microsoft.com/office/drawing/2014/main" id="{2B7F66C3-DF7B-48CC-9A6C-6083E21F8C4A}"/>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5" name="Picture 24">
            <a:extLst>
              <a:ext uri="{FF2B5EF4-FFF2-40B4-BE49-F238E27FC236}">
                <a16:creationId xmlns:a16="http://schemas.microsoft.com/office/drawing/2014/main" id="{E668AE57-C1C0-4D27-8675-ED0B4E2D68B4}"/>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62827912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0" name="Rectangle 9">
            <a:extLst>
              <a:ext uri="{FF2B5EF4-FFF2-40B4-BE49-F238E27FC236}">
                <a16:creationId xmlns:a16="http://schemas.microsoft.com/office/drawing/2014/main" id="{355D8269-F003-4CF1-857D-3A2FCF9FBD6B}"/>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FAE83-C6F1-4E37-9D4F-F99652B39CA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5625C83-070D-44AD-A5BB-96118E26A3C5}"/>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4" name="Picture 13">
            <a:extLst>
              <a:ext uri="{FF2B5EF4-FFF2-40B4-BE49-F238E27FC236}">
                <a16:creationId xmlns:a16="http://schemas.microsoft.com/office/drawing/2014/main" id="{F017CEC9-45C6-4949-A327-EFBAB85477C5}"/>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9547036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2878F7B9-9863-4BED-A92B-60C7D3A8F22B}"/>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2691689-C0C4-4DCD-9170-20C8EC5F8A52}"/>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767906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C369D79C-A499-4ED3-9AB5-B96F2E956F5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A106207-C57B-482A-87F1-FAB5234BAB24}"/>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54375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0A4FB9DC-E9DB-4CFF-AE4B-92C52EF7ABEF}"/>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20244986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5" name="Rectangle 14">
            <a:extLst>
              <a:ext uri="{FF2B5EF4-FFF2-40B4-BE49-F238E27FC236}">
                <a16:creationId xmlns:a16="http://schemas.microsoft.com/office/drawing/2014/main" id="{921C72C7-83D4-4AF7-97B1-DDD646BD93BB}"/>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1979176-43D6-4A53-9A4C-2464F03C2E1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75EEDDA-0854-4EF9-BED4-B42B7E44B0E0}"/>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FDABC52B-3F86-40BE-88CC-0EAF71BA2023}"/>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3" name="Picture 22">
            <a:extLst>
              <a:ext uri="{FF2B5EF4-FFF2-40B4-BE49-F238E27FC236}">
                <a16:creationId xmlns:a16="http://schemas.microsoft.com/office/drawing/2014/main" id="{6CA55D29-3B0E-42D2-96B4-00FA7430FF2A}"/>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12998242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267246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8416451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12902D7D-7164-4FC1-8CC4-D002F4BDF432}"/>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63859300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2.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74.xml"/><Relationship Id="rId18" Type="http://schemas.openxmlformats.org/officeDocument/2006/relationships/slideLayout" Target="../slideLayouts/slideLayout79.xml"/><Relationship Id="rId26" Type="http://schemas.openxmlformats.org/officeDocument/2006/relationships/slideLayout" Target="../slideLayouts/slideLayout87.xml"/><Relationship Id="rId39" Type="http://schemas.openxmlformats.org/officeDocument/2006/relationships/slideLayout" Target="../slideLayouts/slideLayout100.xml"/><Relationship Id="rId21" Type="http://schemas.openxmlformats.org/officeDocument/2006/relationships/slideLayout" Target="../slideLayouts/slideLayout82.xml"/><Relationship Id="rId34" Type="http://schemas.openxmlformats.org/officeDocument/2006/relationships/slideLayout" Target="../slideLayouts/slideLayout95.xml"/><Relationship Id="rId42" Type="http://schemas.openxmlformats.org/officeDocument/2006/relationships/slideLayout" Target="../slideLayouts/slideLayout103.xml"/><Relationship Id="rId47" Type="http://schemas.openxmlformats.org/officeDocument/2006/relationships/slideLayout" Target="../slideLayouts/slideLayout108.xml"/><Relationship Id="rId50" Type="http://schemas.openxmlformats.org/officeDocument/2006/relationships/slideLayout" Target="../slideLayouts/slideLayout111.xml"/><Relationship Id="rId55" Type="http://schemas.openxmlformats.org/officeDocument/2006/relationships/slideLayout" Target="../slideLayouts/slideLayout116.xml"/><Relationship Id="rId63" Type="http://schemas.openxmlformats.org/officeDocument/2006/relationships/image" Target="../media/image2.emf"/><Relationship Id="rId7" Type="http://schemas.openxmlformats.org/officeDocument/2006/relationships/slideLayout" Target="../slideLayouts/slideLayout68.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9" Type="http://schemas.openxmlformats.org/officeDocument/2006/relationships/slideLayout" Target="../slideLayouts/slideLayout90.xml"/><Relationship Id="rId11" Type="http://schemas.openxmlformats.org/officeDocument/2006/relationships/slideLayout" Target="../slideLayouts/slideLayout72.xml"/><Relationship Id="rId24" Type="http://schemas.openxmlformats.org/officeDocument/2006/relationships/slideLayout" Target="../slideLayouts/slideLayout85.xml"/><Relationship Id="rId32" Type="http://schemas.openxmlformats.org/officeDocument/2006/relationships/slideLayout" Target="../slideLayouts/slideLayout93.xml"/><Relationship Id="rId37" Type="http://schemas.openxmlformats.org/officeDocument/2006/relationships/slideLayout" Target="../slideLayouts/slideLayout98.xml"/><Relationship Id="rId40" Type="http://schemas.openxmlformats.org/officeDocument/2006/relationships/slideLayout" Target="../slideLayouts/slideLayout101.xml"/><Relationship Id="rId45" Type="http://schemas.openxmlformats.org/officeDocument/2006/relationships/slideLayout" Target="../slideLayouts/slideLayout106.xml"/><Relationship Id="rId53" Type="http://schemas.openxmlformats.org/officeDocument/2006/relationships/slideLayout" Target="../slideLayouts/slideLayout114.xml"/><Relationship Id="rId58" Type="http://schemas.openxmlformats.org/officeDocument/2006/relationships/slideLayout" Target="../slideLayouts/slideLayout119.xml"/><Relationship Id="rId5" Type="http://schemas.openxmlformats.org/officeDocument/2006/relationships/slideLayout" Target="../slideLayouts/slideLayout66.xml"/><Relationship Id="rId61" Type="http://schemas.openxmlformats.org/officeDocument/2006/relationships/theme" Target="../theme/theme2.xml"/><Relationship Id="rId19" Type="http://schemas.openxmlformats.org/officeDocument/2006/relationships/slideLayout" Target="../slideLayouts/slideLayout80.xml"/><Relationship Id="rId14" Type="http://schemas.openxmlformats.org/officeDocument/2006/relationships/slideLayout" Target="../slideLayouts/slideLayout75.xml"/><Relationship Id="rId22" Type="http://schemas.openxmlformats.org/officeDocument/2006/relationships/slideLayout" Target="../slideLayouts/slideLayout83.xml"/><Relationship Id="rId27" Type="http://schemas.openxmlformats.org/officeDocument/2006/relationships/slideLayout" Target="../slideLayouts/slideLayout88.xml"/><Relationship Id="rId30" Type="http://schemas.openxmlformats.org/officeDocument/2006/relationships/slideLayout" Target="../slideLayouts/slideLayout91.xml"/><Relationship Id="rId35" Type="http://schemas.openxmlformats.org/officeDocument/2006/relationships/slideLayout" Target="../slideLayouts/slideLayout96.xml"/><Relationship Id="rId43" Type="http://schemas.openxmlformats.org/officeDocument/2006/relationships/slideLayout" Target="../slideLayouts/slideLayout104.xml"/><Relationship Id="rId48" Type="http://schemas.openxmlformats.org/officeDocument/2006/relationships/slideLayout" Target="../slideLayouts/slideLayout109.xml"/><Relationship Id="rId56" Type="http://schemas.openxmlformats.org/officeDocument/2006/relationships/slideLayout" Target="../slideLayouts/slideLayout117.xml"/><Relationship Id="rId64" Type="http://schemas.openxmlformats.org/officeDocument/2006/relationships/image" Target="../media/image3.png"/><Relationship Id="rId8" Type="http://schemas.openxmlformats.org/officeDocument/2006/relationships/slideLayout" Target="../slideLayouts/slideLayout69.xml"/><Relationship Id="rId51" Type="http://schemas.openxmlformats.org/officeDocument/2006/relationships/slideLayout" Target="../slideLayouts/slideLayout112.xml"/><Relationship Id="rId3" Type="http://schemas.openxmlformats.org/officeDocument/2006/relationships/slideLayout" Target="../slideLayouts/slideLayout64.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5" Type="http://schemas.openxmlformats.org/officeDocument/2006/relationships/slideLayout" Target="../slideLayouts/slideLayout86.xml"/><Relationship Id="rId33" Type="http://schemas.openxmlformats.org/officeDocument/2006/relationships/slideLayout" Target="../slideLayouts/slideLayout94.xml"/><Relationship Id="rId38" Type="http://schemas.openxmlformats.org/officeDocument/2006/relationships/slideLayout" Target="../slideLayouts/slideLayout99.xml"/><Relationship Id="rId46" Type="http://schemas.openxmlformats.org/officeDocument/2006/relationships/slideLayout" Target="../slideLayouts/slideLayout107.xml"/><Relationship Id="rId59" Type="http://schemas.openxmlformats.org/officeDocument/2006/relationships/slideLayout" Target="../slideLayouts/slideLayout120.xml"/><Relationship Id="rId20" Type="http://schemas.openxmlformats.org/officeDocument/2006/relationships/slideLayout" Target="../slideLayouts/slideLayout81.xml"/><Relationship Id="rId41" Type="http://schemas.openxmlformats.org/officeDocument/2006/relationships/slideLayout" Target="../slideLayouts/slideLayout102.xml"/><Relationship Id="rId54" Type="http://schemas.openxmlformats.org/officeDocument/2006/relationships/slideLayout" Target="../slideLayouts/slideLayout115.xml"/><Relationship Id="rId62" Type="http://schemas.openxmlformats.org/officeDocument/2006/relationships/image" Target="../media/image1.emf"/><Relationship Id="rId1" Type="http://schemas.openxmlformats.org/officeDocument/2006/relationships/slideLayout" Target="../slideLayouts/slideLayout62.xml"/><Relationship Id="rId6" Type="http://schemas.openxmlformats.org/officeDocument/2006/relationships/slideLayout" Target="../slideLayouts/slideLayout67.xml"/><Relationship Id="rId15" Type="http://schemas.openxmlformats.org/officeDocument/2006/relationships/slideLayout" Target="../slideLayouts/slideLayout76.xml"/><Relationship Id="rId23" Type="http://schemas.openxmlformats.org/officeDocument/2006/relationships/slideLayout" Target="../slideLayouts/slideLayout84.xml"/><Relationship Id="rId28" Type="http://schemas.openxmlformats.org/officeDocument/2006/relationships/slideLayout" Target="../slideLayouts/slideLayout89.xml"/><Relationship Id="rId36" Type="http://schemas.openxmlformats.org/officeDocument/2006/relationships/slideLayout" Target="../slideLayouts/slideLayout97.xml"/><Relationship Id="rId49" Type="http://schemas.openxmlformats.org/officeDocument/2006/relationships/slideLayout" Target="../slideLayouts/slideLayout110.xml"/><Relationship Id="rId57" Type="http://schemas.openxmlformats.org/officeDocument/2006/relationships/slideLayout" Target="../slideLayouts/slideLayout118.xml"/><Relationship Id="rId10" Type="http://schemas.openxmlformats.org/officeDocument/2006/relationships/slideLayout" Target="../slideLayouts/slideLayout71.xml"/><Relationship Id="rId31" Type="http://schemas.openxmlformats.org/officeDocument/2006/relationships/slideLayout" Target="../slideLayouts/slideLayout92.xml"/><Relationship Id="rId44" Type="http://schemas.openxmlformats.org/officeDocument/2006/relationships/slideLayout" Target="../slideLayouts/slideLayout105.xml"/><Relationship Id="rId52" Type="http://schemas.openxmlformats.org/officeDocument/2006/relationships/slideLayout" Target="../slideLayouts/slideLayout113.xml"/><Relationship Id="rId60" Type="http://schemas.openxmlformats.org/officeDocument/2006/relationships/slideLayout" Target="../slideLayouts/slideLayout12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63"/>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4"/>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5"/>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15778" y="223913"/>
            <a:ext cx="752320" cy="69658"/>
          </a:xfrm>
          <a:prstGeom prst="rect">
            <a:avLst/>
          </a:prstGeom>
        </p:spPr>
      </p:pic>
      <p:pic>
        <p:nvPicPr>
          <p:cNvPr id="6" name="Picture 5">
            <a:extLst>
              <a:ext uri="{FF2B5EF4-FFF2-40B4-BE49-F238E27FC236}">
                <a16:creationId xmlns:a16="http://schemas.microsoft.com/office/drawing/2014/main" id="{2882C07E-D01E-415F-ACCF-E64ACF6F1DEE}"/>
              </a:ext>
            </a:extLst>
          </p:cNvPr>
          <p:cNvPicPr>
            <a:picLocks noChangeAspect="1"/>
          </p:cNvPicPr>
          <p:nvPr userDrawn="1"/>
        </p:nvPicPr>
        <p:blipFill rotWithShape="1">
          <a:blip r:embed="rId62"/>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9947E193-0C23-4C1C-8A37-C968E021CAE2}"/>
              </a:ext>
            </a:extLst>
          </p:cNvPr>
          <p:cNvPicPr>
            <a:picLocks noChangeAspect="1"/>
          </p:cNvPicPr>
          <p:nvPr userDrawn="1"/>
        </p:nvPicPr>
        <p:blipFill>
          <a:blip r:embed="rId63"/>
          <a:stretch>
            <a:fillRect/>
          </a:stretch>
        </p:blipFill>
        <p:spPr>
          <a:xfrm>
            <a:off x="115778" y="223913"/>
            <a:ext cx="752320" cy="69658"/>
          </a:xfrm>
          <a:prstGeom prst="rect">
            <a:avLst/>
          </a:prstGeom>
        </p:spPr>
      </p:pic>
    </p:spTree>
    <p:extLst>
      <p:ext uri="{BB962C8B-B14F-4D97-AF65-F5344CB8AC3E}">
        <p14:creationId xmlns:p14="http://schemas.microsoft.com/office/powerpoint/2010/main" val="2141359362"/>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 id="2147483750" r:id="rId19"/>
    <p:sldLayoutId id="2147483751" r:id="rId20"/>
    <p:sldLayoutId id="2147483752" r:id="rId21"/>
    <p:sldLayoutId id="2147483753" r:id="rId22"/>
    <p:sldLayoutId id="2147483754" r:id="rId23"/>
    <p:sldLayoutId id="2147483755" r:id="rId24"/>
    <p:sldLayoutId id="2147483756" r:id="rId25"/>
    <p:sldLayoutId id="2147483757" r:id="rId26"/>
    <p:sldLayoutId id="2147483758" r:id="rId27"/>
    <p:sldLayoutId id="2147483759" r:id="rId28"/>
    <p:sldLayoutId id="2147483760" r:id="rId29"/>
    <p:sldLayoutId id="2147483761" r:id="rId30"/>
    <p:sldLayoutId id="2147483762" r:id="rId31"/>
    <p:sldLayoutId id="2147483763" r:id="rId32"/>
    <p:sldLayoutId id="2147483764" r:id="rId33"/>
    <p:sldLayoutId id="2147483765" r:id="rId34"/>
    <p:sldLayoutId id="2147483766" r:id="rId35"/>
    <p:sldLayoutId id="2147483767" r:id="rId36"/>
    <p:sldLayoutId id="2147483768" r:id="rId37"/>
    <p:sldLayoutId id="2147483769" r:id="rId38"/>
    <p:sldLayoutId id="2147483770" r:id="rId39"/>
    <p:sldLayoutId id="2147483771" r:id="rId40"/>
    <p:sldLayoutId id="2147483772" r:id="rId41"/>
    <p:sldLayoutId id="2147483773" r:id="rId42"/>
    <p:sldLayoutId id="2147483774" r:id="rId43"/>
    <p:sldLayoutId id="2147483775" r:id="rId44"/>
    <p:sldLayoutId id="2147483776" r:id="rId45"/>
    <p:sldLayoutId id="2147483777" r:id="rId46"/>
    <p:sldLayoutId id="2147483778" r:id="rId47"/>
    <p:sldLayoutId id="2147483779" r:id="rId48"/>
    <p:sldLayoutId id="2147483780" r:id="rId49"/>
    <p:sldLayoutId id="2147483781" r:id="rId50"/>
    <p:sldLayoutId id="2147483782" r:id="rId51"/>
    <p:sldLayoutId id="2147483783" r:id="rId52"/>
    <p:sldLayoutId id="2147483784" r:id="rId53"/>
    <p:sldLayoutId id="2147483785" r:id="rId54"/>
    <p:sldLayoutId id="2147483786" r:id="rId55"/>
    <p:sldLayoutId id="2147483787" r:id="rId56"/>
    <p:sldLayoutId id="2147483788" r:id="rId57"/>
    <p:sldLayoutId id="2147483789" r:id="rId58"/>
    <p:sldLayoutId id="2147483790" r:id="rId59"/>
    <p:sldLayoutId id="2147483791" r:id="rId60"/>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4"/>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5.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2.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4.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2.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655E1-17E5-41C2-AA74-30392EC61202}"/>
              </a:ext>
            </a:extLst>
          </p:cNvPr>
          <p:cNvSpPr>
            <a:spLocks noGrp="1"/>
          </p:cNvSpPr>
          <p:nvPr>
            <p:ph type="title"/>
          </p:nvPr>
        </p:nvSpPr>
        <p:spPr/>
        <p:txBody>
          <a:bodyPr/>
          <a:lstStyle/>
          <a:p>
            <a:r>
              <a:rPr lang="en-IN" dirty="0"/>
              <a:t>High Voltage Ferrite Core Transformer</a:t>
            </a:r>
          </a:p>
        </p:txBody>
      </p:sp>
      <p:pic>
        <p:nvPicPr>
          <p:cNvPr id="4" name="Picture 3">
            <a:extLst>
              <a:ext uri="{FF2B5EF4-FFF2-40B4-BE49-F238E27FC236}">
                <a16:creationId xmlns:a16="http://schemas.microsoft.com/office/drawing/2014/main" id="{4C2FA348-2291-4965-81A9-2F60CC36F010}"/>
              </a:ext>
            </a:extLst>
          </p:cNvPr>
          <p:cNvPicPr>
            <a:picLocks noChangeAspect="1"/>
          </p:cNvPicPr>
          <p:nvPr/>
        </p:nvPicPr>
        <p:blipFill>
          <a:blip r:embed="rId2"/>
          <a:stretch>
            <a:fillRect/>
          </a:stretch>
        </p:blipFill>
        <p:spPr>
          <a:xfrm>
            <a:off x="4211960" y="195486"/>
            <a:ext cx="4705212" cy="3527664"/>
          </a:xfrm>
          <a:prstGeom prst="rect">
            <a:avLst/>
          </a:prstGeom>
        </p:spPr>
      </p:pic>
    </p:spTree>
    <p:extLst>
      <p:ext uri="{BB962C8B-B14F-4D97-AF65-F5344CB8AC3E}">
        <p14:creationId xmlns:p14="http://schemas.microsoft.com/office/powerpoint/2010/main" val="2589647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10203-5349-4C50-A36C-009EE22A6568}"/>
              </a:ext>
            </a:extLst>
          </p:cNvPr>
          <p:cNvSpPr>
            <a:spLocks noGrp="1"/>
          </p:cNvSpPr>
          <p:nvPr>
            <p:ph type="title"/>
          </p:nvPr>
        </p:nvSpPr>
        <p:spPr/>
        <p:txBody>
          <a:bodyPr/>
          <a:lstStyle/>
          <a:p>
            <a:r>
              <a:rPr lang="en-IN" dirty="0"/>
              <a:t>Objective</a:t>
            </a:r>
          </a:p>
        </p:txBody>
      </p:sp>
      <p:sp>
        <p:nvSpPr>
          <p:cNvPr id="3" name="Content Placeholder 2">
            <a:extLst>
              <a:ext uri="{FF2B5EF4-FFF2-40B4-BE49-F238E27FC236}">
                <a16:creationId xmlns:a16="http://schemas.microsoft.com/office/drawing/2014/main" id="{C3106539-0EC0-457F-87A0-BAEC4F5715F6}"/>
              </a:ext>
            </a:extLst>
          </p:cNvPr>
          <p:cNvSpPr>
            <a:spLocks noGrp="1"/>
          </p:cNvSpPr>
          <p:nvPr>
            <p:ph sz="half" idx="10"/>
          </p:nvPr>
        </p:nvSpPr>
        <p:spPr/>
        <p:txBody>
          <a:bodyPr/>
          <a:lstStyle/>
          <a:p>
            <a:r>
              <a:rPr lang="en-US" dirty="0"/>
              <a:t>Extraction of equivalent circuit parameters of the transformer </a:t>
            </a:r>
          </a:p>
          <a:p>
            <a:r>
              <a:rPr lang="en-US" dirty="0"/>
              <a:t>Inductive and resistive parameters:</a:t>
            </a:r>
          </a:p>
          <a:p>
            <a:pPr lvl="1"/>
            <a:r>
              <a:rPr lang="en-US" dirty="0"/>
              <a:t>Primary coil magnetizing inductance</a:t>
            </a:r>
          </a:p>
          <a:p>
            <a:pPr lvl="1"/>
            <a:r>
              <a:rPr lang="en-US" dirty="0"/>
              <a:t>Primary coil resistance</a:t>
            </a:r>
          </a:p>
          <a:p>
            <a:pPr lvl="1"/>
            <a:r>
              <a:rPr lang="en-US" dirty="0"/>
              <a:t>Primary coil leakage inductance</a:t>
            </a:r>
          </a:p>
          <a:p>
            <a:pPr lvl="1"/>
            <a:r>
              <a:rPr lang="en-US" dirty="0"/>
              <a:t>Primary coil leakage resistance</a:t>
            </a:r>
            <a:endParaRPr lang="en-IN" dirty="0"/>
          </a:p>
          <a:p>
            <a:r>
              <a:rPr lang="en-US" dirty="0"/>
              <a:t>Capacitive parameters:</a:t>
            </a:r>
          </a:p>
          <a:p>
            <a:pPr lvl="1"/>
            <a:r>
              <a:rPr lang="en-US" dirty="0"/>
              <a:t>Primary coil self-capacitance</a:t>
            </a:r>
          </a:p>
          <a:p>
            <a:pPr lvl="1"/>
            <a:r>
              <a:rPr lang="en-US" dirty="0"/>
              <a:t>Secondary coil self-capacitance</a:t>
            </a:r>
          </a:p>
          <a:p>
            <a:endParaRPr lang="en-IN" dirty="0"/>
          </a:p>
        </p:txBody>
      </p:sp>
      <p:sp>
        <p:nvSpPr>
          <p:cNvPr id="5" name="Text Placeholder 4">
            <a:extLst>
              <a:ext uri="{FF2B5EF4-FFF2-40B4-BE49-F238E27FC236}">
                <a16:creationId xmlns:a16="http://schemas.microsoft.com/office/drawing/2014/main" id="{D76F7D13-0A73-45FE-A8E7-645C19C162AC}"/>
              </a:ext>
            </a:extLst>
          </p:cNvPr>
          <p:cNvSpPr>
            <a:spLocks noGrp="1"/>
          </p:cNvSpPr>
          <p:nvPr>
            <p:ph type="body" sz="quarter" idx="12"/>
          </p:nvPr>
        </p:nvSpPr>
        <p:spPr>
          <a:xfrm>
            <a:off x="6012160" y="4066540"/>
            <a:ext cx="3103378" cy="304800"/>
          </a:xfrm>
        </p:spPr>
        <p:txBody>
          <a:bodyPr/>
          <a:lstStyle/>
          <a:p>
            <a:r>
              <a:rPr lang="fr-FR" dirty="0"/>
              <a:t>High Voltage Ferrite </a:t>
            </a:r>
            <a:r>
              <a:rPr lang="fr-FR" dirty="0" err="1"/>
              <a:t>Core</a:t>
            </a:r>
            <a:r>
              <a:rPr lang="fr-FR" dirty="0"/>
              <a:t> Transformer</a:t>
            </a:r>
            <a:endParaRPr lang="en-US" dirty="0"/>
          </a:p>
        </p:txBody>
      </p:sp>
      <p:pic>
        <p:nvPicPr>
          <p:cNvPr id="6" name="Content Placeholder 5">
            <a:extLst>
              <a:ext uri="{FF2B5EF4-FFF2-40B4-BE49-F238E27FC236}">
                <a16:creationId xmlns:a16="http://schemas.microsoft.com/office/drawing/2014/main" id="{D0337A0B-44A3-4570-808F-4BFE2A3BBD99}"/>
              </a:ext>
            </a:extLst>
          </p:cNvPr>
          <p:cNvPicPr>
            <a:picLocks noGrp="1" noChangeAspect="1"/>
          </p:cNvPicPr>
          <p:nvPr>
            <p:ph sz="quarter" idx="11"/>
          </p:nvPr>
        </p:nvPicPr>
        <p:blipFill>
          <a:blip r:embed="rId2"/>
          <a:stretch>
            <a:fillRect/>
          </a:stretch>
        </p:blipFill>
        <p:spPr>
          <a:xfrm>
            <a:off x="4114800" y="772160"/>
            <a:ext cx="4800600" cy="3599180"/>
          </a:xfrm>
          <a:prstGeom prst="rect">
            <a:avLst/>
          </a:prstGeom>
        </p:spPr>
      </p:pic>
    </p:spTree>
    <p:extLst>
      <p:ext uri="{BB962C8B-B14F-4D97-AF65-F5344CB8AC3E}">
        <p14:creationId xmlns:p14="http://schemas.microsoft.com/office/powerpoint/2010/main" val="2654304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6BBC8F-3B76-4248-9552-361EE33F5064}"/>
              </a:ext>
            </a:extLst>
          </p:cNvPr>
          <p:cNvSpPr>
            <a:spLocks noGrp="1"/>
          </p:cNvSpPr>
          <p:nvPr>
            <p:ph sz="half" idx="10"/>
          </p:nvPr>
        </p:nvSpPr>
        <p:spPr/>
        <p:txBody>
          <a:bodyPr>
            <a:normAutofit fontScale="92500" lnSpcReduction="20000"/>
          </a:bodyPr>
          <a:lstStyle/>
          <a:p>
            <a:r>
              <a:rPr lang="en-US" dirty="0"/>
              <a:t>Primary voltage = 10 </a:t>
            </a:r>
            <a:r>
              <a:rPr lang="en-US" dirty="0" err="1"/>
              <a:t>Vp</a:t>
            </a:r>
            <a:endParaRPr lang="en-US" dirty="0"/>
          </a:p>
          <a:p>
            <a:r>
              <a:rPr lang="en-US" dirty="0"/>
              <a:t>Excitation frequency = 50 kHz</a:t>
            </a:r>
          </a:p>
          <a:p>
            <a:r>
              <a:rPr lang="en-US" dirty="0"/>
              <a:t>Windings comprise of 2 sections with insulator partition between them</a:t>
            </a:r>
          </a:p>
        </p:txBody>
      </p:sp>
      <p:sp>
        <p:nvSpPr>
          <p:cNvPr id="3" name="Content Placeholder 2">
            <a:extLst>
              <a:ext uri="{FF2B5EF4-FFF2-40B4-BE49-F238E27FC236}">
                <a16:creationId xmlns:a16="http://schemas.microsoft.com/office/drawing/2014/main" id="{21B21DDE-9EFB-467B-AFF4-A1834F90D6A9}"/>
              </a:ext>
            </a:extLst>
          </p:cNvPr>
          <p:cNvSpPr>
            <a:spLocks noGrp="1"/>
          </p:cNvSpPr>
          <p:nvPr>
            <p:ph sz="quarter" idx="29"/>
          </p:nvPr>
        </p:nvSpPr>
        <p:spPr/>
        <p:txBody>
          <a:bodyPr/>
          <a:lstStyle/>
          <a:p>
            <a:r>
              <a:rPr lang="en-US" dirty="0"/>
              <a:t> </a:t>
            </a:r>
          </a:p>
        </p:txBody>
      </p:sp>
      <p:sp>
        <p:nvSpPr>
          <p:cNvPr id="4" name="Content Placeholder 3">
            <a:extLst>
              <a:ext uri="{FF2B5EF4-FFF2-40B4-BE49-F238E27FC236}">
                <a16:creationId xmlns:a16="http://schemas.microsoft.com/office/drawing/2014/main" id="{934E1BA4-88BF-494A-92E1-A3A411540FC9}"/>
              </a:ext>
            </a:extLst>
          </p:cNvPr>
          <p:cNvSpPr>
            <a:spLocks noGrp="1"/>
          </p:cNvSpPr>
          <p:nvPr>
            <p:ph sz="quarter" idx="19"/>
          </p:nvPr>
        </p:nvSpPr>
        <p:spPr/>
        <p:txBody>
          <a:bodyPr>
            <a:normAutofit fontScale="92500" lnSpcReduction="20000"/>
          </a:bodyPr>
          <a:lstStyle/>
          <a:p>
            <a:r>
              <a:rPr lang="en-US" dirty="0"/>
              <a:t>Transformer 3D model</a:t>
            </a:r>
          </a:p>
        </p:txBody>
      </p:sp>
      <p:sp>
        <p:nvSpPr>
          <p:cNvPr id="5" name="Content Placeholder 4">
            <a:extLst>
              <a:ext uri="{FF2B5EF4-FFF2-40B4-BE49-F238E27FC236}">
                <a16:creationId xmlns:a16="http://schemas.microsoft.com/office/drawing/2014/main" id="{EFA8D69B-C5C8-49A5-875D-3709630D36FD}"/>
              </a:ext>
            </a:extLst>
          </p:cNvPr>
          <p:cNvSpPr>
            <a:spLocks noGrp="1"/>
          </p:cNvSpPr>
          <p:nvPr>
            <p:ph sz="half" idx="30"/>
          </p:nvPr>
        </p:nvSpPr>
        <p:spPr/>
        <p:txBody>
          <a:bodyPr>
            <a:normAutofit/>
          </a:bodyPr>
          <a:lstStyle/>
          <a:p>
            <a:r>
              <a:rPr lang="en-US" dirty="0"/>
              <a:t>Primary: 2 turns ; Secondary: 600 turns</a:t>
            </a:r>
          </a:p>
          <a:p>
            <a:r>
              <a:rPr lang="en-US" dirty="0"/>
              <a:t>Materials. Coil wire: copper; core: ferrite; insulating material: PET</a:t>
            </a:r>
          </a:p>
        </p:txBody>
      </p:sp>
      <p:sp>
        <p:nvSpPr>
          <p:cNvPr id="6" name="Content Placeholder 5">
            <a:extLst>
              <a:ext uri="{FF2B5EF4-FFF2-40B4-BE49-F238E27FC236}">
                <a16:creationId xmlns:a16="http://schemas.microsoft.com/office/drawing/2014/main" id="{348DB4E2-AC3D-492F-A8F7-49389316D800}"/>
              </a:ext>
            </a:extLst>
          </p:cNvPr>
          <p:cNvSpPr>
            <a:spLocks noGrp="1"/>
          </p:cNvSpPr>
          <p:nvPr>
            <p:ph sz="quarter" idx="31"/>
          </p:nvPr>
        </p:nvSpPr>
        <p:spPr/>
        <p:txBody>
          <a:bodyPr/>
          <a:lstStyle/>
          <a:p>
            <a:r>
              <a:rPr lang="en-US" dirty="0"/>
              <a:t> </a:t>
            </a:r>
          </a:p>
        </p:txBody>
      </p:sp>
      <p:sp>
        <p:nvSpPr>
          <p:cNvPr id="7" name="Content Placeholder 6">
            <a:extLst>
              <a:ext uri="{FF2B5EF4-FFF2-40B4-BE49-F238E27FC236}">
                <a16:creationId xmlns:a16="http://schemas.microsoft.com/office/drawing/2014/main" id="{10DDD854-BA52-4F5B-8EE4-B0FAAA6FDBF3}"/>
              </a:ext>
            </a:extLst>
          </p:cNvPr>
          <p:cNvSpPr>
            <a:spLocks noGrp="1"/>
          </p:cNvSpPr>
          <p:nvPr>
            <p:ph sz="quarter" idx="32"/>
          </p:nvPr>
        </p:nvSpPr>
        <p:spPr/>
        <p:txBody>
          <a:bodyPr>
            <a:normAutofit fontScale="92500" lnSpcReduction="20000"/>
          </a:bodyPr>
          <a:lstStyle/>
          <a:p>
            <a:r>
              <a:rPr lang="en-US" dirty="0"/>
              <a:t>Transformer sectional view and materials</a:t>
            </a:r>
          </a:p>
        </p:txBody>
      </p:sp>
      <p:sp>
        <p:nvSpPr>
          <p:cNvPr id="8" name="Title 7">
            <a:extLst>
              <a:ext uri="{FF2B5EF4-FFF2-40B4-BE49-F238E27FC236}">
                <a16:creationId xmlns:a16="http://schemas.microsoft.com/office/drawing/2014/main" id="{48A298BE-20B3-42FC-AA10-0EB42FB172E1}"/>
              </a:ext>
            </a:extLst>
          </p:cNvPr>
          <p:cNvSpPr>
            <a:spLocks noGrp="1"/>
          </p:cNvSpPr>
          <p:nvPr>
            <p:ph type="title"/>
          </p:nvPr>
        </p:nvSpPr>
        <p:spPr/>
        <p:txBody>
          <a:bodyPr/>
          <a:lstStyle/>
          <a:p>
            <a:r>
              <a:rPr lang="en-IN" dirty="0"/>
              <a:t>Model Inputs</a:t>
            </a:r>
            <a:endParaRPr lang="en-US" dirty="0"/>
          </a:p>
        </p:txBody>
      </p:sp>
      <p:pic>
        <p:nvPicPr>
          <p:cNvPr id="9" name="Picture 8">
            <a:extLst>
              <a:ext uri="{FF2B5EF4-FFF2-40B4-BE49-F238E27FC236}">
                <a16:creationId xmlns:a16="http://schemas.microsoft.com/office/drawing/2014/main" id="{AFCBBA0E-23A9-45D3-AC6F-8C5ABC84A833}"/>
              </a:ext>
            </a:extLst>
          </p:cNvPr>
          <p:cNvPicPr>
            <a:picLocks noChangeAspect="1"/>
          </p:cNvPicPr>
          <p:nvPr/>
        </p:nvPicPr>
        <p:blipFill>
          <a:blip r:embed="rId2"/>
          <a:stretch>
            <a:fillRect/>
          </a:stretch>
        </p:blipFill>
        <p:spPr>
          <a:xfrm>
            <a:off x="1322046" y="1504474"/>
            <a:ext cx="2314261" cy="1757948"/>
          </a:xfrm>
          <a:prstGeom prst="rect">
            <a:avLst/>
          </a:prstGeom>
        </p:spPr>
      </p:pic>
      <p:pic>
        <p:nvPicPr>
          <p:cNvPr id="10" name="Picture 9">
            <a:extLst>
              <a:ext uri="{FF2B5EF4-FFF2-40B4-BE49-F238E27FC236}">
                <a16:creationId xmlns:a16="http://schemas.microsoft.com/office/drawing/2014/main" id="{91A642FE-5164-4E6E-9B05-5D40098B0F7F}"/>
              </a:ext>
            </a:extLst>
          </p:cNvPr>
          <p:cNvPicPr>
            <a:picLocks noChangeAspect="1"/>
          </p:cNvPicPr>
          <p:nvPr/>
        </p:nvPicPr>
        <p:blipFill>
          <a:blip r:embed="rId3"/>
          <a:stretch>
            <a:fillRect/>
          </a:stretch>
        </p:blipFill>
        <p:spPr>
          <a:xfrm>
            <a:off x="4932040" y="1442390"/>
            <a:ext cx="3625437" cy="1909396"/>
          </a:xfrm>
          <a:prstGeom prst="rect">
            <a:avLst/>
          </a:prstGeom>
        </p:spPr>
      </p:pic>
    </p:spTree>
    <p:extLst>
      <p:ext uri="{BB962C8B-B14F-4D97-AF65-F5344CB8AC3E}">
        <p14:creationId xmlns:p14="http://schemas.microsoft.com/office/powerpoint/2010/main" val="2669446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0A8610CC-DF89-4849-AD27-4AF520D108F7}"/>
              </a:ext>
            </a:extLst>
          </p:cNvPr>
          <p:cNvPicPr>
            <a:picLocks noGrp="1" noChangeAspect="1"/>
          </p:cNvPicPr>
          <p:nvPr>
            <p:ph sz="quarter" idx="11"/>
          </p:nvPr>
        </p:nvPicPr>
        <p:blipFill>
          <a:blip r:embed="rId2"/>
          <a:stretch>
            <a:fillRect/>
          </a:stretch>
        </p:blipFill>
        <p:spPr>
          <a:xfrm>
            <a:off x="4965377" y="-93267"/>
            <a:ext cx="3656740" cy="2743200"/>
          </a:xfrm>
          <a:prstGeom prst="rect">
            <a:avLst/>
          </a:prstGeom>
        </p:spPr>
      </p:pic>
      <p:pic>
        <p:nvPicPr>
          <p:cNvPr id="10" name="Picture 9">
            <a:extLst>
              <a:ext uri="{FF2B5EF4-FFF2-40B4-BE49-F238E27FC236}">
                <a16:creationId xmlns:a16="http://schemas.microsoft.com/office/drawing/2014/main" id="{07CE0AC1-3F1B-4BB3-89CD-9E36ADCBC883}"/>
              </a:ext>
            </a:extLst>
          </p:cNvPr>
          <p:cNvPicPr>
            <a:picLocks noChangeAspect="1"/>
          </p:cNvPicPr>
          <p:nvPr/>
        </p:nvPicPr>
        <p:blipFill>
          <a:blip r:embed="rId3"/>
          <a:stretch>
            <a:fillRect/>
          </a:stretch>
        </p:blipFill>
        <p:spPr>
          <a:xfrm>
            <a:off x="4856700" y="2299726"/>
            <a:ext cx="3656739" cy="2743200"/>
          </a:xfrm>
          <a:prstGeom prst="rect">
            <a:avLst/>
          </a:prstGeom>
        </p:spPr>
      </p:pic>
      <p:sp>
        <p:nvSpPr>
          <p:cNvPr id="2" name="Title 1">
            <a:extLst>
              <a:ext uri="{FF2B5EF4-FFF2-40B4-BE49-F238E27FC236}">
                <a16:creationId xmlns:a16="http://schemas.microsoft.com/office/drawing/2014/main" id="{3F110203-5349-4C50-A36C-009EE22A6568}"/>
              </a:ext>
            </a:extLst>
          </p:cNvPr>
          <p:cNvSpPr>
            <a:spLocks noGrp="1"/>
          </p:cNvSpPr>
          <p:nvPr>
            <p:ph type="title"/>
          </p:nvPr>
        </p:nvSpPr>
        <p:spPr/>
        <p:txBody>
          <a:bodyPr>
            <a:normAutofit fontScale="90000"/>
          </a:bodyPr>
          <a:lstStyle/>
          <a:p>
            <a:r>
              <a:rPr lang="en-IN" dirty="0"/>
              <a:t>Open-Circuit Test and Short-Circuit Test</a:t>
            </a:r>
          </a:p>
        </p:txBody>
      </p:sp>
      <p:sp>
        <p:nvSpPr>
          <p:cNvPr id="3" name="Content Placeholder 2">
            <a:extLst>
              <a:ext uri="{FF2B5EF4-FFF2-40B4-BE49-F238E27FC236}">
                <a16:creationId xmlns:a16="http://schemas.microsoft.com/office/drawing/2014/main" id="{C3106539-0EC0-457F-87A0-BAEC4F5715F6}"/>
              </a:ext>
            </a:extLst>
          </p:cNvPr>
          <p:cNvSpPr>
            <a:spLocks noGrp="1"/>
          </p:cNvSpPr>
          <p:nvPr>
            <p:ph sz="half" idx="10"/>
          </p:nvPr>
        </p:nvSpPr>
        <p:spPr/>
        <p:txBody>
          <a:bodyPr>
            <a:normAutofit lnSpcReduction="10000"/>
          </a:bodyPr>
          <a:lstStyle/>
          <a:p>
            <a:r>
              <a:rPr lang="en-IN" dirty="0"/>
              <a:t>Open Circuit Test (OCT)</a:t>
            </a:r>
          </a:p>
          <a:p>
            <a:pPr lvl="1"/>
            <a:r>
              <a:rPr lang="en-IN" dirty="0"/>
              <a:t>Primary coil voltage = 10 V</a:t>
            </a:r>
          </a:p>
          <a:p>
            <a:pPr lvl="1"/>
            <a:r>
              <a:rPr lang="en-IN" dirty="0"/>
              <a:t>Secondary coil current = 0 A</a:t>
            </a:r>
          </a:p>
          <a:p>
            <a:r>
              <a:rPr lang="en-IN" dirty="0"/>
              <a:t>Short Circuit Test (SCT)</a:t>
            </a:r>
          </a:p>
          <a:p>
            <a:pPr lvl="1"/>
            <a:r>
              <a:rPr lang="en-IN" dirty="0"/>
              <a:t>Primary coil voltage = 10 V</a:t>
            </a:r>
          </a:p>
          <a:p>
            <a:pPr lvl="1"/>
            <a:r>
              <a:rPr lang="en-IN" dirty="0"/>
              <a:t>Secondary coil voltage = 0 V</a:t>
            </a:r>
          </a:p>
          <a:p>
            <a:r>
              <a:rPr lang="en-IN" dirty="0"/>
              <a:t>Results (OCT)</a:t>
            </a:r>
          </a:p>
          <a:p>
            <a:pPr lvl="1"/>
            <a:r>
              <a:rPr lang="en-IN" dirty="0"/>
              <a:t>Magnetizing inductance = 44.7 µH</a:t>
            </a:r>
          </a:p>
          <a:p>
            <a:pPr lvl="1"/>
            <a:r>
              <a:rPr lang="en-IN" dirty="0"/>
              <a:t>Primary coil resistance = 76.4 m</a:t>
            </a:r>
            <a:r>
              <a:rPr lang="el-GR" dirty="0"/>
              <a:t>Ω</a:t>
            </a:r>
            <a:r>
              <a:rPr lang="en-IN" dirty="0"/>
              <a:t> </a:t>
            </a:r>
          </a:p>
          <a:p>
            <a:r>
              <a:rPr lang="en-IN" dirty="0"/>
              <a:t>Results (SCT)</a:t>
            </a:r>
          </a:p>
          <a:p>
            <a:pPr lvl="1"/>
            <a:r>
              <a:rPr lang="en-IN" dirty="0"/>
              <a:t>Leakage inductance = 0.25 µH</a:t>
            </a:r>
          </a:p>
          <a:p>
            <a:pPr lvl="1"/>
            <a:r>
              <a:rPr lang="en-IN" dirty="0"/>
              <a:t>Leakage resistance = 19.2 m</a:t>
            </a:r>
            <a:r>
              <a:rPr lang="el-GR" dirty="0"/>
              <a:t>Ω</a:t>
            </a:r>
            <a:r>
              <a:rPr lang="en-IN" dirty="0"/>
              <a:t>  </a:t>
            </a:r>
          </a:p>
        </p:txBody>
      </p:sp>
      <p:sp>
        <p:nvSpPr>
          <p:cNvPr id="5" name="Text Placeholder 7">
            <a:extLst>
              <a:ext uri="{FF2B5EF4-FFF2-40B4-BE49-F238E27FC236}">
                <a16:creationId xmlns:a16="http://schemas.microsoft.com/office/drawing/2014/main" id="{B911821F-CF02-4252-884B-74AAAFF26A36}"/>
              </a:ext>
            </a:extLst>
          </p:cNvPr>
          <p:cNvSpPr txBox="1">
            <a:spLocks/>
          </p:cNvSpPr>
          <p:nvPr/>
        </p:nvSpPr>
        <p:spPr>
          <a:xfrm>
            <a:off x="5292080" y="2272993"/>
            <a:ext cx="2785980" cy="320547"/>
          </a:xfrm>
          <a:prstGeom prst="rect">
            <a:avLst/>
          </a:prstGeom>
        </p:spPr>
        <p:txBody>
          <a:bodyPr vert="horz" lIns="0" tIns="45720" rIns="91440" bIns="45720" rtlCol="0">
            <a:normAutofit/>
          </a:bodyPr>
          <a:lstStyle>
            <a:defPPr>
              <a:defRPr lang="en-US"/>
            </a:defPPr>
            <a:lvl1pPr indent="0">
              <a:lnSpc>
                <a:spcPct val="100000"/>
              </a:lnSpc>
              <a:spcBef>
                <a:spcPts val="1000"/>
              </a:spcBef>
              <a:buFont typeface="Wingdings" pitchFamily="2" charset="2"/>
              <a:buNone/>
              <a:tabLst/>
              <a:defRPr sz="900" b="0" i="1">
                <a:solidFill>
                  <a:schemeClr val="accent5"/>
                </a:solidFill>
                <a:latin typeface="Lato" panose="020F0502020204030203" pitchFamily="34" charset="77"/>
              </a:defRPr>
            </a:lvl1pPr>
            <a:lvl2pPr indent="0">
              <a:lnSpc>
                <a:spcPct val="100000"/>
              </a:lnSpc>
              <a:spcBef>
                <a:spcPts val="500"/>
              </a:spcBef>
              <a:buFontTx/>
              <a:buNone/>
              <a:tabLst/>
              <a:defRPr sz="1400">
                <a:solidFill>
                  <a:srgbClr val="393A39"/>
                </a:solidFill>
                <a:latin typeface="Lato" panose="020F0502020204030203" pitchFamily="34" charset="0"/>
              </a:defRPr>
            </a:lvl2pPr>
            <a:lvl3pPr indent="0" defTabSz="806450">
              <a:lnSpc>
                <a:spcPct val="100000"/>
              </a:lnSpc>
              <a:spcBef>
                <a:spcPts val="500"/>
              </a:spcBef>
              <a:buFont typeface="Arial" panose="020B0604020202020204" pitchFamily="34" charset="0"/>
              <a:buNone/>
              <a:tabLst/>
              <a:defRPr sz="1200">
                <a:solidFill>
                  <a:srgbClr val="393A39"/>
                </a:solidFill>
                <a:latin typeface="Lato" panose="020F0502020204030203" pitchFamily="34" charset="0"/>
              </a:defRPr>
            </a:lvl3pPr>
            <a:lvl4pPr indent="0">
              <a:lnSpc>
                <a:spcPct val="90000"/>
              </a:lnSpc>
              <a:spcBef>
                <a:spcPts val="500"/>
              </a:spcBef>
              <a:buFont typeface="Arial" panose="020B0604020202020204" pitchFamily="34" charset="0"/>
              <a:buNone/>
              <a:defRPr sz="1100">
                <a:latin typeface="Lato" panose="020F0502020204030203" pitchFamily="34" charset="0"/>
              </a:defRPr>
            </a:lvl4pPr>
            <a:lvl5pPr indent="0">
              <a:lnSpc>
                <a:spcPct val="90000"/>
              </a:lnSpc>
              <a:spcBef>
                <a:spcPts val="500"/>
              </a:spcBef>
              <a:buFont typeface="Arial" panose="020B0604020202020204" pitchFamily="34" charset="0"/>
              <a:buNone/>
              <a:defRPr sz="1100">
                <a:latin typeface="Lato" panose="020F050202020403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US" dirty="0"/>
              <a:t>Flux density distribution for open-circuit test</a:t>
            </a:r>
          </a:p>
        </p:txBody>
      </p:sp>
      <p:sp>
        <p:nvSpPr>
          <p:cNvPr id="6" name="Text Placeholder 7">
            <a:extLst>
              <a:ext uri="{FF2B5EF4-FFF2-40B4-BE49-F238E27FC236}">
                <a16:creationId xmlns:a16="http://schemas.microsoft.com/office/drawing/2014/main" id="{677194A6-1DB5-4C7F-9D4F-217567D2D469}"/>
              </a:ext>
            </a:extLst>
          </p:cNvPr>
          <p:cNvSpPr txBox="1">
            <a:spLocks/>
          </p:cNvSpPr>
          <p:nvPr/>
        </p:nvSpPr>
        <p:spPr>
          <a:xfrm>
            <a:off x="5292079" y="4681756"/>
            <a:ext cx="2785980" cy="320547"/>
          </a:xfrm>
          <a:prstGeom prst="rect">
            <a:avLst/>
          </a:prstGeom>
        </p:spPr>
        <p:txBody>
          <a:bodyPr vert="horz" lIns="0" tIns="45720" rIns="91440" bIns="45720" rtlCol="0">
            <a:normAutofit/>
          </a:bodyPr>
          <a:lstStyle>
            <a:defPPr>
              <a:defRPr lang="en-US"/>
            </a:defPPr>
            <a:lvl1pPr indent="0">
              <a:lnSpc>
                <a:spcPct val="100000"/>
              </a:lnSpc>
              <a:spcBef>
                <a:spcPts val="1000"/>
              </a:spcBef>
              <a:buFont typeface="Wingdings" pitchFamily="2" charset="2"/>
              <a:buNone/>
              <a:tabLst/>
              <a:defRPr sz="900" b="0" i="1">
                <a:solidFill>
                  <a:schemeClr val="accent5"/>
                </a:solidFill>
                <a:latin typeface="Lato" panose="020F0502020204030203" pitchFamily="34" charset="77"/>
              </a:defRPr>
            </a:lvl1pPr>
            <a:lvl2pPr indent="0">
              <a:lnSpc>
                <a:spcPct val="100000"/>
              </a:lnSpc>
              <a:spcBef>
                <a:spcPts val="500"/>
              </a:spcBef>
              <a:buFontTx/>
              <a:buNone/>
              <a:tabLst/>
              <a:defRPr sz="1400">
                <a:solidFill>
                  <a:srgbClr val="393A39"/>
                </a:solidFill>
                <a:latin typeface="Lato" panose="020F0502020204030203" pitchFamily="34" charset="0"/>
              </a:defRPr>
            </a:lvl2pPr>
            <a:lvl3pPr indent="0" defTabSz="806450">
              <a:lnSpc>
                <a:spcPct val="100000"/>
              </a:lnSpc>
              <a:spcBef>
                <a:spcPts val="500"/>
              </a:spcBef>
              <a:buFont typeface="Arial" panose="020B0604020202020204" pitchFamily="34" charset="0"/>
              <a:buNone/>
              <a:tabLst/>
              <a:defRPr sz="1200">
                <a:solidFill>
                  <a:srgbClr val="393A39"/>
                </a:solidFill>
                <a:latin typeface="Lato" panose="020F0502020204030203" pitchFamily="34" charset="0"/>
              </a:defRPr>
            </a:lvl3pPr>
            <a:lvl4pPr indent="0">
              <a:lnSpc>
                <a:spcPct val="90000"/>
              </a:lnSpc>
              <a:spcBef>
                <a:spcPts val="500"/>
              </a:spcBef>
              <a:buFont typeface="Arial" panose="020B0604020202020204" pitchFamily="34" charset="0"/>
              <a:buNone/>
              <a:defRPr sz="1100">
                <a:latin typeface="Lato" panose="020F0502020204030203" pitchFamily="34" charset="0"/>
              </a:defRPr>
            </a:lvl4pPr>
            <a:lvl5pPr indent="0">
              <a:lnSpc>
                <a:spcPct val="90000"/>
              </a:lnSpc>
              <a:spcBef>
                <a:spcPts val="500"/>
              </a:spcBef>
              <a:buFont typeface="Arial" panose="020B0604020202020204" pitchFamily="34" charset="0"/>
              <a:buNone/>
              <a:defRPr sz="1100">
                <a:latin typeface="Lato" panose="020F050202020403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US" dirty="0"/>
              <a:t>Flux density distribution for short-circuit test</a:t>
            </a:r>
          </a:p>
        </p:txBody>
      </p:sp>
    </p:spTree>
    <p:extLst>
      <p:ext uri="{BB962C8B-B14F-4D97-AF65-F5344CB8AC3E}">
        <p14:creationId xmlns:p14="http://schemas.microsoft.com/office/powerpoint/2010/main" val="896589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10203-5349-4C50-A36C-009EE22A6568}"/>
              </a:ext>
            </a:extLst>
          </p:cNvPr>
          <p:cNvSpPr>
            <a:spLocks noGrp="1"/>
          </p:cNvSpPr>
          <p:nvPr>
            <p:ph type="title"/>
          </p:nvPr>
        </p:nvSpPr>
        <p:spPr/>
        <p:txBody>
          <a:bodyPr>
            <a:normAutofit fontScale="90000"/>
          </a:bodyPr>
          <a:lstStyle/>
          <a:p>
            <a:r>
              <a:rPr lang="en-IN" dirty="0"/>
              <a:t>Extraction of Parasitic Capacitances</a:t>
            </a:r>
          </a:p>
        </p:txBody>
      </p:sp>
      <p:sp>
        <p:nvSpPr>
          <p:cNvPr id="3" name="Content Placeholder 2">
            <a:extLst>
              <a:ext uri="{FF2B5EF4-FFF2-40B4-BE49-F238E27FC236}">
                <a16:creationId xmlns:a16="http://schemas.microsoft.com/office/drawing/2014/main" id="{C3106539-0EC0-457F-87A0-BAEC4F5715F6}"/>
              </a:ext>
            </a:extLst>
          </p:cNvPr>
          <p:cNvSpPr>
            <a:spLocks noGrp="1"/>
          </p:cNvSpPr>
          <p:nvPr>
            <p:ph sz="half" idx="10"/>
          </p:nvPr>
        </p:nvSpPr>
        <p:spPr/>
        <p:txBody>
          <a:bodyPr>
            <a:normAutofit fontScale="85000" lnSpcReduction="20000"/>
          </a:bodyPr>
          <a:lstStyle/>
          <a:p>
            <a:r>
              <a:rPr lang="en-IN" dirty="0"/>
              <a:t>Primary self-capacitance</a:t>
            </a:r>
          </a:p>
          <a:p>
            <a:pPr lvl="1"/>
            <a:r>
              <a:rPr lang="en-IN" dirty="0"/>
              <a:t>Primary coil turn 1 voltage = 5 V</a:t>
            </a:r>
          </a:p>
          <a:p>
            <a:pPr lvl="1"/>
            <a:r>
              <a:rPr lang="en-IN" dirty="0"/>
              <a:t>Primary coil turn 2 voltage = 10 V</a:t>
            </a:r>
          </a:p>
          <a:p>
            <a:pPr lvl="1"/>
            <a:r>
              <a:rPr lang="en-IN" dirty="0"/>
              <a:t>Secondary coil section 1 voltage = 0 V</a:t>
            </a:r>
          </a:p>
          <a:p>
            <a:pPr lvl="1"/>
            <a:r>
              <a:rPr lang="en-IN" dirty="0"/>
              <a:t>Secondary coil section 2 voltage = 0 V</a:t>
            </a:r>
          </a:p>
          <a:p>
            <a:pPr lvl="1"/>
            <a:r>
              <a:rPr lang="en-IN" dirty="0"/>
              <a:t>Core surface: Floating potential</a:t>
            </a:r>
          </a:p>
          <a:p>
            <a:r>
              <a:rPr lang="en-IN" dirty="0"/>
              <a:t>Secondary self-capacitance</a:t>
            </a:r>
          </a:p>
          <a:p>
            <a:pPr lvl="1"/>
            <a:r>
              <a:rPr lang="en-IN" dirty="0"/>
              <a:t>Primary coil turn 1 voltage = 0 V</a:t>
            </a:r>
          </a:p>
          <a:p>
            <a:pPr lvl="1"/>
            <a:r>
              <a:rPr lang="en-IN" dirty="0"/>
              <a:t>Primary coil turn 2 voltage = 0 V</a:t>
            </a:r>
          </a:p>
          <a:p>
            <a:pPr lvl="1"/>
            <a:r>
              <a:rPr lang="en-IN" dirty="0"/>
              <a:t>Secondary coil section 1 voltage = 1.5 kV</a:t>
            </a:r>
          </a:p>
          <a:p>
            <a:pPr lvl="1"/>
            <a:r>
              <a:rPr lang="en-IN" dirty="0"/>
              <a:t>Secondary coil section 2 voltage = 3 kV</a:t>
            </a:r>
          </a:p>
          <a:p>
            <a:pPr lvl="1"/>
            <a:r>
              <a:rPr lang="en-IN" dirty="0"/>
              <a:t>Core surface: Floating potential</a:t>
            </a:r>
          </a:p>
          <a:p>
            <a:r>
              <a:rPr lang="en-IN" dirty="0"/>
              <a:t>Results</a:t>
            </a:r>
          </a:p>
          <a:p>
            <a:pPr lvl="1"/>
            <a:r>
              <a:rPr lang="en-IN" dirty="0"/>
              <a:t>Primary self capacitance = 14 pF</a:t>
            </a:r>
          </a:p>
          <a:p>
            <a:pPr lvl="1"/>
            <a:r>
              <a:rPr lang="en-IN" dirty="0"/>
              <a:t>Secondary self capacitance = 30.5 pF  </a:t>
            </a:r>
          </a:p>
          <a:p>
            <a:endParaRPr lang="en-IN" dirty="0"/>
          </a:p>
        </p:txBody>
      </p:sp>
      <p:sp>
        <p:nvSpPr>
          <p:cNvPr id="7" name="Text Placeholder 6">
            <a:extLst>
              <a:ext uri="{FF2B5EF4-FFF2-40B4-BE49-F238E27FC236}">
                <a16:creationId xmlns:a16="http://schemas.microsoft.com/office/drawing/2014/main" id="{3F919D94-E398-4E41-9699-EA98E8F2D0E1}"/>
              </a:ext>
            </a:extLst>
          </p:cNvPr>
          <p:cNvSpPr>
            <a:spLocks noGrp="1"/>
          </p:cNvSpPr>
          <p:nvPr>
            <p:ph type="body" sz="quarter" idx="12"/>
          </p:nvPr>
        </p:nvSpPr>
        <p:spPr>
          <a:xfrm>
            <a:off x="5353386" y="4569221"/>
            <a:ext cx="2602990" cy="304800"/>
          </a:xfrm>
        </p:spPr>
        <p:txBody>
          <a:bodyPr/>
          <a:lstStyle/>
          <a:p>
            <a:pPr algn="ctr"/>
            <a:r>
              <a:rPr lang="en-US" dirty="0"/>
              <a:t>Potential distribution for secondary self-capacitance</a:t>
            </a:r>
          </a:p>
        </p:txBody>
      </p:sp>
      <p:sp>
        <p:nvSpPr>
          <p:cNvPr id="5" name="Text Placeholder 7">
            <a:extLst>
              <a:ext uri="{FF2B5EF4-FFF2-40B4-BE49-F238E27FC236}">
                <a16:creationId xmlns:a16="http://schemas.microsoft.com/office/drawing/2014/main" id="{B911821F-CF02-4252-884B-74AAAFF26A36}"/>
              </a:ext>
            </a:extLst>
          </p:cNvPr>
          <p:cNvSpPr txBox="1">
            <a:spLocks/>
          </p:cNvSpPr>
          <p:nvPr/>
        </p:nvSpPr>
        <p:spPr>
          <a:xfrm>
            <a:off x="5261891" y="2187431"/>
            <a:ext cx="2785980" cy="320547"/>
          </a:xfrm>
          <a:prstGeom prst="rect">
            <a:avLst/>
          </a:prstGeom>
        </p:spPr>
        <p:txBody>
          <a:bodyPr vert="horz" lIns="0" tIns="45720" rIns="91440" bIns="45720" rtlCol="0">
            <a:normAutofit/>
          </a:bodyPr>
          <a:lstStyle>
            <a:lvl1pPr indent="0">
              <a:lnSpc>
                <a:spcPct val="100000"/>
              </a:lnSpc>
              <a:spcBef>
                <a:spcPts val="1000"/>
              </a:spcBef>
              <a:buFont typeface="Wingdings" pitchFamily="2" charset="2"/>
              <a:buNone/>
              <a:tabLst/>
              <a:defRPr sz="900" b="0" i="1">
                <a:solidFill>
                  <a:schemeClr val="accent5"/>
                </a:solidFill>
                <a:latin typeface="Lato" panose="020F0502020204030203" pitchFamily="34" charset="77"/>
              </a:defRPr>
            </a:lvl1pPr>
            <a:lvl2pPr indent="0">
              <a:lnSpc>
                <a:spcPct val="100000"/>
              </a:lnSpc>
              <a:spcBef>
                <a:spcPts val="500"/>
              </a:spcBef>
              <a:buFontTx/>
              <a:buNone/>
              <a:tabLst/>
              <a:defRPr sz="1400">
                <a:solidFill>
                  <a:srgbClr val="393A39"/>
                </a:solidFill>
                <a:latin typeface="Lato" panose="020F0502020204030203" pitchFamily="34" charset="0"/>
              </a:defRPr>
            </a:lvl2pPr>
            <a:lvl3pPr indent="0" defTabSz="806450">
              <a:lnSpc>
                <a:spcPct val="100000"/>
              </a:lnSpc>
              <a:spcBef>
                <a:spcPts val="500"/>
              </a:spcBef>
              <a:buFont typeface="Arial" panose="020B0604020202020204" pitchFamily="34" charset="0"/>
              <a:buNone/>
              <a:tabLst/>
              <a:defRPr sz="1200">
                <a:solidFill>
                  <a:srgbClr val="393A39"/>
                </a:solidFill>
                <a:latin typeface="Lato" panose="020F0502020204030203" pitchFamily="34" charset="0"/>
              </a:defRPr>
            </a:lvl3pPr>
            <a:lvl4pPr indent="0">
              <a:lnSpc>
                <a:spcPct val="90000"/>
              </a:lnSpc>
              <a:spcBef>
                <a:spcPts val="500"/>
              </a:spcBef>
              <a:buFont typeface="Arial" panose="020B0604020202020204" pitchFamily="34" charset="0"/>
              <a:buNone/>
              <a:defRPr sz="1100">
                <a:latin typeface="Lato" panose="020F0502020204030203" pitchFamily="34" charset="0"/>
              </a:defRPr>
            </a:lvl4pPr>
            <a:lvl5pPr indent="0">
              <a:lnSpc>
                <a:spcPct val="90000"/>
              </a:lnSpc>
              <a:spcBef>
                <a:spcPts val="500"/>
              </a:spcBef>
              <a:buFont typeface="Arial" panose="020B0604020202020204" pitchFamily="34" charset="0"/>
              <a:buNone/>
              <a:defRPr sz="1100">
                <a:latin typeface="Lato" panose="020F050202020403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US" dirty="0"/>
              <a:t>Potential distribution for primary self-capacitance</a:t>
            </a:r>
          </a:p>
        </p:txBody>
      </p:sp>
      <p:pic>
        <p:nvPicPr>
          <p:cNvPr id="10" name="Picture 9">
            <a:extLst>
              <a:ext uri="{FF2B5EF4-FFF2-40B4-BE49-F238E27FC236}">
                <a16:creationId xmlns:a16="http://schemas.microsoft.com/office/drawing/2014/main" id="{07CE0AC1-3F1B-4BB3-89CD-9E36ADCBC883}"/>
              </a:ext>
            </a:extLst>
          </p:cNvPr>
          <p:cNvPicPr>
            <a:picLocks noChangeAspect="1"/>
          </p:cNvPicPr>
          <p:nvPr/>
        </p:nvPicPr>
        <p:blipFill>
          <a:blip r:embed="rId2"/>
          <a:stretch>
            <a:fillRect/>
          </a:stretch>
        </p:blipFill>
        <p:spPr>
          <a:xfrm>
            <a:off x="5436096" y="2859782"/>
            <a:ext cx="2743200" cy="1714138"/>
          </a:xfrm>
          <a:prstGeom prst="rect">
            <a:avLst/>
          </a:prstGeom>
        </p:spPr>
      </p:pic>
      <p:pic>
        <p:nvPicPr>
          <p:cNvPr id="11" name="Content Placeholder 10">
            <a:extLst>
              <a:ext uri="{FF2B5EF4-FFF2-40B4-BE49-F238E27FC236}">
                <a16:creationId xmlns:a16="http://schemas.microsoft.com/office/drawing/2014/main" id="{9A3B592E-9EAC-4715-8479-6E0587211BC4}"/>
              </a:ext>
            </a:extLst>
          </p:cNvPr>
          <p:cNvPicPr>
            <a:picLocks noGrp="1" noChangeAspect="1"/>
          </p:cNvPicPr>
          <p:nvPr>
            <p:ph sz="quarter" idx="11"/>
          </p:nvPr>
        </p:nvPicPr>
        <p:blipFill>
          <a:blip r:embed="rId3"/>
          <a:stretch>
            <a:fillRect/>
          </a:stretch>
        </p:blipFill>
        <p:spPr>
          <a:xfrm>
            <a:off x="5436096" y="483518"/>
            <a:ext cx="2743200" cy="1714136"/>
          </a:xfrm>
          <a:prstGeom prst="rect">
            <a:avLst/>
          </a:prstGeom>
        </p:spPr>
      </p:pic>
    </p:spTree>
    <p:extLst>
      <p:ext uri="{BB962C8B-B14F-4D97-AF65-F5344CB8AC3E}">
        <p14:creationId xmlns:p14="http://schemas.microsoft.com/office/powerpoint/2010/main" val="3222504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30CD8BF1-9A7D-4592-913C-1938A6B0D02D}"/>
              </a:ext>
            </a:extLst>
          </p:cNvPr>
          <p:cNvPicPr>
            <a:picLocks noGrp="1" noChangeAspect="1"/>
          </p:cNvPicPr>
          <p:nvPr>
            <p:ph sz="quarter" idx="21"/>
          </p:nvPr>
        </p:nvPicPr>
        <p:blipFill>
          <a:blip r:embed="rId2"/>
          <a:stretch>
            <a:fillRect/>
          </a:stretch>
        </p:blipFill>
        <p:spPr>
          <a:xfrm>
            <a:off x="3226033" y="487950"/>
            <a:ext cx="5945187" cy="2227645"/>
          </a:xfrm>
          <a:prstGeom prst="rect">
            <a:avLst/>
          </a:prstGeom>
        </p:spPr>
      </p:pic>
      <p:sp>
        <p:nvSpPr>
          <p:cNvPr id="2" name="Title 1">
            <a:extLst>
              <a:ext uri="{FF2B5EF4-FFF2-40B4-BE49-F238E27FC236}">
                <a16:creationId xmlns:a16="http://schemas.microsoft.com/office/drawing/2014/main" id="{3F110203-5349-4C50-A36C-009EE22A6568}"/>
              </a:ext>
            </a:extLst>
          </p:cNvPr>
          <p:cNvSpPr>
            <a:spLocks noGrp="1"/>
          </p:cNvSpPr>
          <p:nvPr>
            <p:ph type="title"/>
          </p:nvPr>
        </p:nvSpPr>
        <p:spPr/>
        <p:txBody>
          <a:bodyPr>
            <a:normAutofit fontScale="90000"/>
          </a:bodyPr>
          <a:lstStyle/>
          <a:p>
            <a:r>
              <a:rPr lang="en-US" dirty="0"/>
              <a:t>Equivalent lumped circuit of the transformer</a:t>
            </a:r>
          </a:p>
        </p:txBody>
      </p:sp>
      <p:sp>
        <p:nvSpPr>
          <p:cNvPr id="11" name="Content Placeholder 10">
            <a:extLst>
              <a:ext uri="{FF2B5EF4-FFF2-40B4-BE49-F238E27FC236}">
                <a16:creationId xmlns:a16="http://schemas.microsoft.com/office/drawing/2014/main" id="{E10741A4-0D96-48B3-883B-BB4DE06FC690}"/>
              </a:ext>
            </a:extLst>
          </p:cNvPr>
          <p:cNvSpPr>
            <a:spLocks noGrp="1"/>
          </p:cNvSpPr>
          <p:nvPr>
            <p:ph sz="quarter" idx="17"/>
          </p:nvPr>
        </p:nvSpPr>
        <p:spPr/>
        <p:txBody>
          <a:bodyPr>
            <a:normAutofit/>
          </a:bodyPr>
          <a:lstStyle/>
          <a:p>
            <a:r>
              <a:rPr lang="en-IN" dirty="0"/>
              <a:t>Magnetizing impedance</a:t>
            </a:r>
          </a:p>
        </p:txBody>
      </p:sp>
      <p:sp>
        <p:nvSpPr>
          <p:cNvPr id="12" name="Content Placeholder 11">
            <a:extLst>
              <a:ext uri="{FF2B5EF4-FFF2-40B4-BE49-F238E27FC236}">
                <a16:creationId xmlns:a16="http://schemas.microsoft.com/office/drawing/2014/main" id="{B1A6F555-1D70-491E-A3D9-D4EA321643F7}"/>
              </a:ext>
            </a:extLst>
          </p:cNvPr>
          <p:cNvSpPr>
            <a:spLocks noGrp="1"/>
          </p:cNvSpPr>
          <p:nvPr>
            <p:ph sz="quarter" idx="18"/>
          </p:nvPr>
        </p:nvSpPr>
        <p:spPr/>
        <p:txBody>
          <a:bodyPr/>
          <a:lstStyle/>
          <a:p>
            <a:r>
              <a:rPr lang="pt-BR" dirty="0"/>
              <a:t>Rm = 2587.6 Ω </a:t>
            </a:r>
          </a:p>
          <a:p>
            <a:r>
              <a:rPr lang="pt-BR" dirty="0"/>
              <a:t>Lm= 44.7 µH </a:t>
            </a:r>
          </a:p>
          <a:p>
            <a:endParaRPr lang="en-US" dirty="0"/>
          </a:p>
        </p:txBody>
      </p:sp>
      <p:sp>
        <p:nvSpPr>
          <p:cNvPr id="13" name="Content Placeholder 12">
            <a:extLst>
              <a:ext uri="{FF2B5EF4-FFF2-40B4-BE49-F238E27FC236}">
                <a16:creationId xmlns:a16="http://schemas.microsoft.com/office/drawing/2014/main" id="{AFECD9AD-87D3-4890-94AF-C9399104037A}"/>
              </a:ext>
            </a:extLst>
          </p:cNvPr>
          <p:cNvSpPr>
            <a:spLocks noGrp="1"/>
          </p:cNvSpPr>
          <p:nvPr>
            <p:ph sz="quarter" idx="19"/>
          </p:nvPr>
        </p:nvSpPr>
        <p:spPr/>
        <p:txBody>
          <a:bodyPr/>
          <a:lstStyle/>
          <a:p>
            <a:r>
              <a:rPr lang="en-US" dirty="0"/>
              <a:t>Equivalent circuit elements</a:t>
            </a:r>
          </a:p>
        </p:txBody>
      </p:sp>
      <p:sp>
        <p:nvSpPr>
          <p:cNvPr id="14" name="Content Placeholder 13">
            <a:extLst>
              <a:ext uri="{FF2B5EF4-FFF2-40B4-BE49-F238E27FC236}">
                <a16:creationId xmlns:a16="http://schemas.microsoft.com/office/drawing/2014/main" id="{9F7A6C02-E0EE-4C13-A905-37DAB493C7F7}"/>
              </a:ext>
            </a:extLst>
          </p:cNvPr>
          <p:cNvSpPr>
            <a:spLocks noGrp="1"/>
          </p:cNvSpPr>
          <p:nvPr>
            <p:ph sz="quarter" idx="20"/>
          </p:nvPr>
        </p:nvSpPr>
        <p:spPr/>
        <p:txBody>
          <a:bodyPr>
            <a:normAutofit lnSpcReduction="10000"/>
          </a:bodyPr>
          <a:lstStyle/>
          <a:p>
            <a:r>
              <a:rPr lang="en-US" dirty="0"/>
              <a:t>Cp = 14 pF</a:t>
            </a:r>
          </a:p>
          <a:p>
            <a:r>
              <a:rPr lang="en-US" dirty="0"/>
              <a:t>Cs = 30.5 pF</a:t>
            </a:r>
          </a:p>
          <a:p>
            <a:r>
              <a:rPr lang="en-US" dirty="0" err="1"/>
              <a:t>Rl</a:t>
            </a:r>
            <a:r>
              <a:rPr lang="en-US" dirty="0"/>
              <a:t> = 19.2 m</a:t>
            </a:r>
            <a:r>
              <a:rPr lang="el-GR" dirty="0"/>
              <a:t>Ω </a:t>
            </a:r>
          </a:p>
          <a:p>
            <a:r>
              <a:rPr lang="en-US" dirty="0" err="1"/>
              <a:t>Ll</a:t>
            </a:r>
            <a:r>
              <a:rPr lang="en-US" dirty="0"/>
              <a:t> = 0.25 µH </a:t>
            </a:r>
          </a:p>
        </p:txBody>
      </p:sp>
      <p:sp>
        <p:nvSpPr>
          <p:cNvPr id="3" name="Content Placeholder 2">
            <a:extLst>
              <a:ext uri="{FF2B5EF4-FFF2-40B4-BE49-F238E27FC236}">
                <a16:creationId xmlns:a16="http://schemas.microsoft.com/office/drawing/2014/main" id="{C3106539-0EC0-457F-87A0-BAEC4F5715F6}"/>
              </a:ext>
            </a:extLst>
          </p:cNvPr>
          <p:cNvSpPr>
            <a:spLocks noGrp="1"/>
          </p:cNvSpPr>
          <p:nvPr>
            <p:ph sz="half" idx="10"/>
          </p:nvPr>
        </p:nvSpPr>
        <p:spPr/>
        <p:txBody>
          <a:bodyPr>
            <a:normAutofit lnSpcReduction="10000"/>
          </a:bodyPr>
          <a:lstStyle/>
          <a:p>
            <a:r>
              <a:rPr lang="en-IN" dirty="0"/>
              <a:t>Parameters from 3D</a:t>
            </a:r>
          </a:p>
          <a:p>
            <a:r>
              <a:rPr lang="en-IN" dirty="0"/>
              <a:t>Primary</a:t>
            </a:r>
          </a:p>
          <a:p>
            <a:pPr lvl="1"/>
            <a:r>
              <a:rPr lang="en-IN" dirty="0"/>
              <a:t>Feeding, resistance, capacitance, inductance</a:t>
            </a:r>
          </a:p>
          <a:p>
            <a:r>
              <a:rPr lang="en-IN" dirty="0"/>
              <a:t>Secondary</a:t>
            </a:r>
          </a:p>
          <a:p>
            <a:pPr lvl="1"/>
            <a:r>
              <a:rPr lang="en-IN" dirty="0"/>
              <a:t>Inductance, capacitance, external load</a:t>
            </a:r>
          </a:p>
          <a:p>
            <a:r>
              <a:rPr lang="en-IN" dirty="0"/>
              <a:t>Primary to secondary transformer</a:t>
            </a:r>
          </a:p>
          <a:p>
            <a:r>
              <a:rPr lang="en-IN" dirty="0"/>
              <a:t>Magnetizing impedance</a:t>
            </a:r>
          </a:p>
          <a:p>
            <a:endParaRPr lang="en-IN" dirty="0"/>
          </a:p>
        </p:txBody>
      </p:sp>
    </p:spTree>
    <p:extLst>
      <p:ext uri="{BB962C8B-B14F-4D97-AF65-F5344CB8AC3E}">
        <p14:creationId xmlns:p14="http://schemas.microsoft.com/office/powerpoint/2010/main" val="535859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10203-5349-4C50-A36C-009EE22A6568}"/>
              </a:ext>
            </a:extLst>
          </p:cNvPr>
          <p:cNvSpPr>
            <a:spLocks noGrp="1"/>
          </p:cNvSpPr>
          <p:nvPr>
            <p:ph type="title"/>
          </p:nvPr>
        </p:nvSpPr>
        <p:spPr/>
        <p:txBody>
          <a:bodyPr>
            <a:normAutofit/>
          </a:bodyPr>
          <a:lstStyle/>
          <a:p>
            <a:r>
              <a:rPr lang="en-IN" dirty="0"/>
              <a:t>2D Axisymmetric </a:t>
            </a:r>
          </a:p>
        </p:txBody>
      </p:sp>
      <p:sp>
        <p:nvSpPr>
          <p:cNvPr id="3" name="Content Placeholder 2">
            <a:extLst>
              <a:ext uri="{FF2B5EF4-FFF2-40B4-BE49-F238E27FC236}">
                <a16:creationId xmlns:a16="http://schemas.microsoft.com/office/drawing/2014/main" id="{C3106539-0EC0-457F-87A0-BAEC4F5715F6}"/>
              </a:ext>
            </a:extLst>
          </p:cNvPr>
          <p:cNvSpPr>
            <a:spLocks noGrp="1"/>
          </p:cNvSpPr>
          <p:nvPr>
            <p:ph sz="half" idx="10"/>
          </p:nvPr>
        </p:nvSpPr>
        <p:spPr/>
        <p:txBody>
          <a:bodyPr>
            <a:normAutofit/>
          </a:bodyPr>
          <a:lstStyle/>
          <a:p>
            <a:r>
              <a:rPr lang="en-IN" dirty="0"/>
              <a:t>Axisymmetric geometry created using cross section of 3D model </a:t>
            </a:r>
          </a:p>
          <a:p>
            <a:r>
              <a:rPr lang="en-IN" i="1" dirty="0"/>
              <a:t>Magnetic and Electric Fields </a:t>
            </a:r>
            <a:r>
              <a:rPr lang="en-IN" dirty="0"/>
              <a:t>(</a:t>
            </a:r>
            <a:r>
              <a:rPr lang="en-IN" dirty="0" err="1"/>
              <a:t>mef</a:t>
            </a:r>
            <a:r>
              <a:rPr lang="en-IN" dirty="0"/>
              <a:t>) interface used to model inductive and capacitive effects</a:t>
            </a:r>
          </a:p>
          <a:p>
            <a:r>
              <a:rPr lang="en-IN" dirty="0"/>
              <a:t>Primary coil modelled using </a:t>
            </a:r>
            <a:r>
              <a:rPr lang="en-IN" i="1" dirty="0"/>
              <a:t>Single conductor coil</a:t>
            </a:r>
            <a:r>
              <a:rPr lang="en-IN" dirty="0"/>
              <a:t> domain feature</a:t>
            </a:r>
          </a:p>
          <a:p>
            <a:r>
              <a:rPr lang="en-IN" dirty="0"/>
              <a:t>Secondary coil modelled using </a:t>
            </a:r>
            <a:r>
              <a:rPr lang="en-IN" i="1" dirty="0"/>
              <a:t>RLC coil group domain</a:t>
            </a:r>
            <a:r>
              <a:rPr lang="en-IN" dirty="0"/>
              <a:t> feature</a:t>
            </a:r>
          </a:p>
          <a:p>
            <a:endParaRPr lang="en-IN" dirty="0"/>
          </a:p>
        </p:txBody>
      </p:sp>
      <p:sp>
        <p:nvSpPr>
          <p:cNvPr id="9" name="Text Placeholder 8">
            <a:extLst>
              <a:ext uri="{FF2B5EF4-FFF2-40B4-BE49-F238E27FC236}">
                <a16:creationId xmlns:a16="http://schemas.microsoft.com/office/drawing/2014/main" id="{FEB5F15D-B8A8-4781-AE75-78D9BD1877C0}"/>
              </a:ext>
            </a:extLst>
          </p:cNvPr>
          <p:cNvSpPr>
            <a:spLocks noGrp="1"/>
          </p:cNvSpPr>
          <p:nvPr>
            <p:ph type="body" sz="quarter" idx="12"/>
          </p:nvPr>
        </p:nvSpPr>
        <p:spPr>
          <a:xfrm>
            <a:off x="5364088" y="4155926"/>
            <a:ext cx="3103378" cy="304800"/>
          </a:xfrm>
        </p:spPr>
        <p:txBody>
          <a:bodyPr/>
          <a:lstStyle/>
          <a:p>
            <a:r>
              <a:rPr lang="en-US" dirty="0"/>
              <a:t>Magnetic field and potential distribution</a:t>
            </a:r>
          </a:p>
        </p:txBody>
      </p:sp>
      <p:pic>
        <p:nvPicPr>
          <p:cNvPr id="10" name="Content Placeholder 9">
            <a:extLst>
              <a:ext uri="{FF2B5EF4-FFF2-40B4-BE49-F238E27FC236}">
                <a16:creationId xmlns:a16="http://schemas.microsoft.com/office/drawing/2014/main" id="{AB2B6D4E-E3E1-46D3-B0CF-2F8B3578707E}"/>
              </a:ext>
            </a:extLst>
          </p:cNvPr>
          <p:cNvPicPr>
            <a:picLocks noGrp="1" noChangeAspect="1"/>
          </p:cNvPicPr>
          <p:nvPr>
            <p:ph sz="quarter" idx="11"/>
          </p:nvPr>
        </p:nvPicPr>
        <p:blipFill>
          <a:blip r:embed="rId2"/>
          <a:stretch>
            <a:fillRect/>
          </a:stretch>
        </p:blipFill>
        <p:spPr>
          <a:xfrm>
            <a:off x="4114800" y="1071880"/>
            <a:ext cx="4800600" cy="2999739"/>
          </a:xfrm>
          <a:prstGeom prst="rect">
            <a:avLst/>
          </a:prstGeom>
        </p:spPr>
      </p:pic>
    </p:spTree>
    <p:extLst>
      <p:ext uri="{BB962C8B-B14F-4D97-AF65-F5344CB8AC3E}">
        <p14:creationId xmlns:p14="http://schemas.microsoft.com/office/powerpoint/2010/main" val="1973706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sz="half" idx="10"/>
          </p:nvPr>
        </p:nvSpPr>
        <p:spPr/>
        <p:txBody>
          <a:bodyPr>
            <a:normAutofit fontScale="92500" lnSpcReduction="10000"/>
          </a:bodyPr>
          <a:lstStyle/>
          <a:p>
            <a:r>
              <a:rPr lang="en-US" sz="1600" dirty="0"/>
              <a:t>A coupled lumped circuit analysis shows that the primary draws a capacitive current and the secondary induced voltage is greater than the value calculated using the turns ratio</a:t>
            </a:r>
          </a:p>
          <a:p>
            <a:r>
              <a:rPr lang="en-US" dirty="0"/>
              <a:t>A coupled analysis performed on a 2D axisymmetric model using the </a:t>
            </a:r>
            <a:r>
              <a:rPr lang="en-US" i="1" dirty="0"/>
              <a:t>Magnetic and electric fields</a:t>
            </a:r>
            <a:r>
              <a:rPr lang="en-US" dirty="0"/>
              <a:t> (</a:t>
            </a:r>
            <a:r>
              <a:rPr lang="en-US" dirty="0" err="1"/>
              <a:t>mef</a:t>
            </a:r>
            <a:r>
              <a:rPr lang="en-US" dirty="0"/>
              <a:t>) interface corroborates the coupled lumped circuit analysis </a:t>
            </a:r>
          </a:p>
          <a:p>
            <a:pPr lvl="1"/>
            <a:r>
              <a:rPr lang="en-US" dirty="0"/>
              <a:t>i.e. the primary draws a leading current and secondary voltage is greater than the expected value using the turns ratio   </a:t>
            </a:r>
          </a:p>
        </p:txBody>
      </p:sp>
      <p:pic>
        <p:nvPicPr>
          <p:cNvPr id="9" name="Content Placeholder 8">
            <a:extLst>
              <a:ext uri="{FF2B5EF4-FFF2-40B4-BE49-F238E27FC236}">
                <a16:creationId xmlns:a16="http://schemas.microsoft.com/office/drawing/2014/main" id="{3309A257-0031-4430-AEFC-9FDA8A9B5390}"/>
              </a:ext>
            </a:extLst>
          </p:cNvPr>
          <p:cNvPicPr>
            <a:picLocks noGrp="1" noChangeAspect="1"/>
          </p:cNvPicPr>
          <p:nvPr>
            <p:ph sz="quarter" idx="11"/>
          </p:nvPr>
        </p:nvPicPr>
        <p:blipFill>
          <a:blip r:embed="rId2"/>
          <a:stretch>
            <a:fillRect/>
          </a:stretch>
        </p:blipFill>
        <p:spPr>
          <a:xfrm>
            <a:off x="4114800" y="772160"/>
            <a:ext cx="4800600" cy="3599179"/>
          </a:xfrm>
          <a:prstGeom prst="rect">
            <a:avLst/>
          </a:prstGeom>
        </p:spPr>
      </p:pic>
    </p:spTree>
    <p:extLst>
      <p:ext uri="{BB962C8B-B14F-4D97-AF65-F5344CB8AC3E}">
        <p14:creationId xmlns:p14="http://schemas.microsoft.com/office/powerpoint/2010/main" val="2468259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t>A coupled analysis including both inductive and displacement currents should not be used to extract the equivalent circuit parameters of a transformer since inductive and capacitive effects are mutually opposite</a:t>
            </a:r>
          </a:p>
          <a:p>
            <a:r>
              <a:rPr lang="en-US" dirty="0"/>
              <a:t>It is recommended that</a:t>
            </a:r>
          </a:p>
          <a:p>
            <a:pPr lvl="1"/>
            <a:r>
              <a:rPr lang="en-US" dirty="0"/>
              <a:t>Magnetizing and leakage inductances should be extracted using mf interface</a:t>
            </a:r>
          </a:p>
          <a:p>
            <a:pPr lvl="1"/>
            <a:r>
              <a:rPr lang="en-US" dirty="0"/>
              <a:t>Parasitic capacitances should be extracted using es or </a:t>
            </a:r>
            <a:r>
              <a:rPr lang="en-US" i="1" dirty="0"/>
              <a:t>Electrostatics </a:t>
            </a:r>
            <a:r>
              <a:rPr lang="en-US" dirty="0"/>
              <a:t>(es) interface</a:t>
            </a:r>
          </a:p>
        </p:txBody>
      </p:sp>
    </p:spTree>
    <p:extLst>
      <p:ext uri="{BB962C8B-B14F-4D97-AF65-F5344CB8AC3E}">
        <p14:creationId xmlns:p14="http://schemas.microsoft.com/office/powerpoint/2010/main" val="2364321859"/>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5976</TotalTime>
  <Words>537</Words>
  <Application>Microsoft Office PowerPoint</Application>
  <PresentationFormat>On-screen Show (16:9)</PresentationFormat>
  <Paragraphs>86</Paragraphs>
  <Slides>9</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Lato Light</vt:lpstr>
      <vt:lpstr>Lato Black</vt:lpstr>
      <vt:lpstr>Wingdings</vt:lpstr>
      <vt:lpstr>Lato</vt:lpstr>
      <vt:lpstr>Arial</vt:lpstr>
      <vt:lpstr>comsol-slide-template-NEW</vt:lpstr>
      <vt:lpstr>1_comsol-slide-template-NEW</vt:lpstr>
      <vt:lpstr>High Voltage Ferrite Core Transformer</vt:lpstr>
      <vt:lpstr>Objective</vt:lpstr>
      <vt:lpstr>Model Inputs</vt:lpstr>
      <vt:lpstr>Open-Circuit Test and Short-Circuit Test</vt:lpstr>
      <vt:lpstr>Extraction of Parasitic Capacitances</vt:lpstr>
      <vt:lpstr>Equivalent lumped circuit of the transformer</vt:lpstr>
      <vt:lpstr>2D Axisymmetric </vt:lpstr>
      <vt:lpstr>Results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Rahul Bhat</dc:creator>
  <cp:lastModifiedBy>Magnus Olsson</cp:lastModifiedBy>
  <cp:revision>32</cp:revision>
  <dcterms:created xsi:type="dcterms:W3CDTF">2022-05-19T09:14:22Z</dcterms:created>
  <dcterms:modified xsi:type="dcterms:W3CDTF">2022-06-22T15:52:53Z</dcterms:modified>
</cp:coreProperties>
</file>