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Lst>
  <p:notesMasterIdLst>
    <p:notesMasterId r:id="rId20"/>
  </p:notesMasterIdLst>
  <p:handoutMasterIdLst>
    <p:handoutMasterId r:id="rId21"/>
  </p:handoutMasterIdLst>
  <p:sldIdLst>
    <p:sldId id="256" r:id="rId4"/>
    <p:sldId id="598" r:id="rId5"/>
    <p:sldId id="600" r:id="rId6"/>
    <p:sldId id="599" r:id="rId7"/>
    <p:sldId id="610" r:id="rId8"/>
    <p:sldId id="602" r:id="rId9"/>
    <p:sldId id="603" r:id="rId10"/>
    <p:sldId id="595" r:id="rId11"/>
    <p:sldId id="582" r:id="rId12"/>
    <p:sldId id="587" r:id="rId13"/>
    <p:sldId id="604" r:id="rId14"/>
    <p:sldId id="605" r:id="rId15"/>
    <p:sldId id="606" r:id="rId16"/>
    <p:sldId id="607" r:id="rId17"/>
    <p:sldId id="609" r:id="rId18"/>
    <p:sldId id="597" r:id="rId19"/>
  </p:sldIdLst>
  <p:sldSz cx="12192000" cy="6858000"/>
  <p:notesSz cx="6858000" cy="9144000"/>
  <p:embeddedFontLst>
    <p:embeddedFont>
      <p:font typeface="Cambria Math" panose="02040503050406030204" pitchFamily="18" charset="0"/>
      <p:regular r:id="rId22"/>
    </p:embeddedFont>
    <p:embeddedFont>
      <p:font typeface="Lato" panose="020F0502020204030203" pitchFamily="34" charset="0"/>
      <p:regular r:id="rId23"/>
      <p:bold r:id="rId24"/>
      <p:italic r:id="rId25"/>
      <p:boldItalic r:id="rId26"/>
    </p:embeddedFont>
    <p:embeddedFont>
      <p:font typeface="Lato Black" panose="020F0A02020204030203" pitchFamily="34" charset="0"/>
      <p:bold r:id="rId27"/>
      <p:italic r:id="rId28"/>
      <p:boldItalic r:id="rId29"/>
    </p:embeddedFont>
    <p:embeddedFont>
      <p:font typeface="Lato Light" panose="020F0302020204030203" pitchFamily="34" charset="0"/>
      <p:regular r:id="rId30"/>
      <p:italic r:id="rId31"/>
    </p:embeddedFont>
  </p:embeddedFont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6"/>
            <p14:sldId id="598"/>
            <p14:sldId id="600"/>
            <p14:sldId id="599"/>
            <p14:sldId id="610"/>
            <p14:sldId id="602"/>
            <p14:sldId id="603"/>
            <p14:sldId id="595"/>
            <p14:sldId id="582"/>
            <p14:sldId id="587"/>
            <p14:sldId id="604"/>
            <p14:sldId id="605"/>
            <p14:sldId id="606"/>
            <p14:sldId id="607"/>
            <p14:sldId id="609"/>
            <p14:sldId id="597"/>
          </p14:sldIdLst>
        </p14:section>
        <p14:section name="Contact" id="{48383F34-9AE4-9442-93E3-9B42FAECF21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EA342"/>
    <a:srgbClr val="204F81"/>
    <a:srgbClr val="BCD1D8"/>
    <a:srgbClr val="F19986"/>
    <a:srgbClr val="FFFFFF"/>
    <a:srgbClr val="EF3DE2"/>
    <a:srgbClr val="6B0964"/>
    <a:srgbClr val="E7937F"/>
    <a:srgbClr val="FBD6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1345" autoAdjust="0"/>
  </p:normalViewPr>
  <p:slideViewPr>
    <p:cSldViewPr snapToGrid="0">
      <p:cViewPr varScale="1">
        <p:scale>
          <a:sx n="101" d="100"/>
          <a:sy n="101" d="100"/>
        </p:scale>
        <p:origin x="324" y="10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5.fntdata"/><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0.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ableStyles" Target="tableStyle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5/27/2022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5/27/2022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Lato" panose="020F0502020204030203" pitchFamily="34" charset="0"/>
        <a:ea typeface="+mn-ea"/>
        <a:cs typeface="+mn-cs"/>
      </a:defRPr>
    </a:lvl1pPr>
    <a:lvl2pPr marL="609585" algn="l" defTabSz="1219170" rtl="0" eaLnBrk="1" latinLnBrk="0" hangingPunct="1">
      <a:defRPr sz="1600" kern="1200">
        <a:solidFill>
          <a:schemeClr val="tx1"/>
        </a:solidFill>
        <a:latin typeface="Lato" panose="020F0502020204030203" pitchFamily="34" charset="0"/>
        <a:ea typeface="+mn-ea"/>
        <a:cs typeface="+mn-cs"/>
      </a:defRPr>
    </a:lvl2pPr>
    <a:lvl3pPr marL="1219170" algn="l" defTabSz="1219170" rtl="0" eaLnBrk="1" latinLnBrk="0" hangingPunct="1">
      <a:defRPr sz="1600" kern="1200">
        <a:solidFill>
          <a:schemeClr val="tx1"/>
        </a:solidFill>
        <a:latin typeface="Lato" panose="020F0502020204030203" pitchFamily="34" charset="0"/>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2754125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1193365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609600" y="1"/>
            <a:ext cx="11582400" cy="627380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711200" y="0"/>
            <a:ext cx="11480801" cy="637540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90692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EAEF022A-BA21-64E9-1FB6-08A743B57104}"/>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4877892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39186626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4658384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7515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673779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24827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620212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89869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715065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898032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938333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3801859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6928219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23292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863006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2527234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7690412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488012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699924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5262979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50974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2403382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782005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1792039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6133385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22036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591805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1454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09600" y="1701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a:t>Content slide for product </a:t>
            </a:r>
            <a:endParaRPr lang="en-US" sz="32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081645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22096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1773347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810254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4555895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620553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745763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13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40357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188637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08000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388745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03352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429212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487635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7402748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63316468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3623225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8217959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5623158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171988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8496273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8C6B50C0-4EBD-BA4A-2FCA-CA6EE6FDB617}"/>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9C2B2D7-62C9-7FD8-4A0C-39923902BCA0}"/>
              </a:ext>
            </a:extLst>
          </p:cNvPr>
          <p:cNvSpPr txBox="1"/>
          <p:nvPr userDrawn="1"/>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97566FA8-C343-1FC3-6B83-A10B8EB83C5E}"/>
              </a:ext>
            </a:extLst>
          </p:cNvPr>
          <p:cNvSpPr txBox="1"/>
          <p:nvPr userDrawn="1"/>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5346311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0" name="Picture 9">
            <a:extLst>
              <a:ext uri="{FF2B5EF4-FFF2-40B4-BE49-F238E27FC236}">
                <a16:creationId xmlns:a16="http://schemas.microsoft.com/office/drawing/2014/main" id="{99F8536D-2772-0075-CFD5-51CD7DD6F4E7}"/>
              </a:ext>
            </a:extLst>
          </p:cNvPr>
          <p:cNvPicPr>
            <a:picLocks noChangeAspect="1"/>
          </p:cNvPicPr>
          <p:nvPr userDrawn="1"/>
        </p:nvPicPr>
        <p:blipFill rotWithShape="1">
          <a:blip r:embed="rId2"/>
          <a:srcRect l="4202" b="7749"/>
          <a:stretch/>
        </p:blipFill>
        <p:spPr>
          <a:xfrm>
            <a:off x="609600" y="1"/>
            <a:ext cx="11582400" cy="6273800"/>
          </a:xfrm>
          <a:prstGeom prst="rect">
            <a:avLst/>
          </a:prstGeom>
        </p:spPr>
      </p:pic>
      <p:sp>
        <p:nvSpPr>
          <p:cNvPr id="11" name="TextBox 10">
            <a:extLst>
              <a:ext uri="{FF2B5EF4-FFF2-40B4-BE49-F238E27FC236}">
                <a16:creationId xmlns:a16="http://schemas.microsoft.com/office/drawing/2014/main" id="{0C8CB4AF-6A87-6B3C-5156-07C8E2B9C134}"/>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2F0F4640-62F8-A905-A6A4-F9C873E4EB7E}"/>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F2771BAC-F04F-7255-5A32-D07CAAC418BF}"/>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14" name="Rectangle 13">
            <a:hlinkClick r:id="rId5"/>
            <a:extLst>
              <a:ext uri="{FF2B5EF4-FFF2-40B4-BE49-F238E27FC236}">
                <a16:creationId xmlns:a16="http://schemas.microsoft.com/office/drawing/2014/main" id="{77A518FC-B631-E94B-0AFA-908672D6ECAB}"/>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 name="Rectangle 14">
            <a:hlinkClick r:id="rId6"/>
            <a:extLst>
              <a:ext uri="{FF2B5EF4-FFF2-40B4-BE49-F238E27FC236}">
                <a16:creationId xmlns:a16="http://schemas.microsoft.com/office/drawing/2014/main" id="{278A9B96-0FBA-2E7E-4D99-B92B886C450D}"/>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a:hlinkClick r:id="rId7"/>
            <a:extLst>
              <a:ext uri="{FF2B5EF4-FFF2-40B4-BE49-F238E27FC236}">
                <a16:creationId xmlns:a16="http://schemas.microsoft.com/office/drawing/2014/main" id="{5A858EED-3753-91C2-4710-8A1EC22C884C}"/>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68191828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4" name="Picture 13">
            <a:extLst>
              <a:ext uri="{FF2B5EF4-FFF2-40B4-BE49-F238E27FC236}">
                <a16:creationId xmlns:a16="http://schemas.microsoft.com/office/drawing/2014/main" id="{E0EF23AC-814B-1125-A0A4-B2E2EA3F23ED}"/>
              </a:ext>
            </a:extLst>
          </p:cNvPr>
          <p:cNvPicPr>
            <a:picLocks noChangeAspect="1"/>
          </p:cNvPicPr>
          <p:nvPr userDrawn="1"/>
        </p:nvPicPr>
        <p:blipFill rotWithShape="1">
          <a:blip r:embed="rId2"/>
          <a:srcRect l="4775" b="5992"/>
          <a:stretch/>
        </p:blipFill>
        <p:spPr>
          <a:xfrm>
            <a:off x="711200" y="0"/>
            <a:ext cx="11480801" cy="6375400"/>
          </a:xfrm>
          <a:prstGeom prst="rect">
            <a:avLst/>
          </a:prstGeom>
        </p:spPr>
      </p:pic>
      <p:sp>
        <p:nvSpPr>
          <p:cNvPr id="15" name="TextBox 14">
            <a:extLst>
              <a:ext uri="{FF2B5EF4-FFF2-40B4-BE49-F238E27FC236}">
                <a16:creationId xmlns:a16="http://schemas.microsoft.com/office/drawing/2014/main" id="{21130061-4ADA-5986-58BC-A38190CEE009}"/>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34BB2F64-2C15-41B5-BF32-B35DDC0A0872}"/>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6CBD4B23-ADD8-14F5-5F87-04FC65F33A8E}"/>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18" name="Rectangle 17">
            <a:hlinkClick r:id="rId5"/>
            <a:extLst>
              <a:ext uri="{FF2B5EF4-FFF2-40B4-BE49-F238E27FC236}">
                <a16:creationId xmlns:a16="http://schemas.microsoft.com/office/drawing/2014/main" id="{18B6B7E2-9068-4A2C-E042-A216E23DEE1E}"/>
              </a:ext>
            </a:extLst>
          </p:cNvPr>
          <p:cNvSpPr/>
          <p:nvPr userDrawn="1"/>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Rectangle 18">
            <a:hlinkClick r:id="rId6"/>
            <a:extLst>
              <a:ext uri="{FF2B5EF4-FFF2-40B4-BE49-F238E27FC236}">
                <a16:creationId xmlns:a16="http://schemas.microsoft.com/office/drawing/2014/main" id="{76228FD8-426C-5734-2597-2A8CA14B68C8}"/>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a:hlinkClick r:id="rId7"/>
            <a:extLst>
              <a:ext uri="{FF2B5EF4-FFF2-40B4-BE49-F238E27FC236}">
                <a16:creationId xmlns:a16="http://schemas.microsoft.com/office/drawing/2014/main" id="{328F7486-787C-45E6-8C6A-ACEAA2AC3D8C}"/>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hlinkClick r:id="rId7"/>
            <a:extLst>
              <a:ext uri="{FF2B5EF4-FFF2-40B4-BE49-F238E27FC236}">
                <a16:creationId xmlns:a16="http://schemas.microsoft.com/office/drawing/2014/main" id="{C9E1851B-5D22-AEFF-F4DB-1E654C717193}"/>
              </a:ext>
            </a:extLst>
          </p:cNvPr>
          <p:cNvSpPr/>
          <p:nvPr userDrawn="1"/>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hlinkClick r:id="rId8"/>
            <a:extLst>
              <a:ext uri="{FF2B5EF4-FFF2-40B4-BE49-F238E27FC236}">
                <a16:creationId xmlns:a16="http://schemas.microsoft.com/office/drawing/2014/main" id="{37D7F573-3E58-01C8-4BC1-0D10F8D3B3F3}"/>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Rectangle 22">
            <a:hlinkClick r:id="rId9"/>
            <a:extLst>
              <a:ext uri="{FF2B5EF4-FFF2-40B4-BE49-F238E27FC236}">
                <a16:creationId xmlns:a16="http://schemas.microsoft.com/office/drawing/2014/main" id="{8699A0AE-22A2-C9D5-D203-3F4618C8CE7A}"/>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a:hlinkClick r:id="rId5"/>
            <a:extLst>
              <a:ext uri="{FF2B5EF4-FFF2-40B4-BE49-F238E27FC236}">
                <a16:creationId xmlns:a16="http://schemas.microsoft.com/office/drawing/2014/main" id="{0AE37321-1876-C6F8-E4B4-0A931751673F}"/>
              </a:ext>
            </a:extLst>
          </p:cNvPr>
          <p:cNvSpPr/>
          <p:nvPr userDrawn="1"/>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297342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slideLayout" Target="../slideLayouts/slideLayout71.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theme" Target="../theme/theme3.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image" Target="../media/image2.png"/><Relationship Id="rId5" Type="http://schemas.openxmlformats.org/officeDocument/2006/relationships/slideLayout" Target="../slideLayouts/slideLayout37.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image" Target="../media/image7.emf"/><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image" Target="../media/image8.emf"/><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9591812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8.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58.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3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EDD87B-C8B3-4784-9B09-CA55788A0033}"/>
              </a:ext>
            </a:extLst>
          </p:cNvPr>
          <p:cNvSpPr/>
          <p:nvPr/>
        </p:nvSpPr>
        <p:spPr>
          <a:xfrm>
            <a:off x="-1" y="4389120"/>
            <a:ext cx="12192001" cy="24688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14" name="Title 1">
            <a:extLst>
              <a:ext uri="{FF2B5EF4-FFF2-40B4-BE49-F238E27FC236}">
                <a16:creationId xmlns:a16="http://schemas.microsoft.com/office/drawing/2014/main" id="{C711BFEF-7FCD-4D0A-B671-741FB1FBE49E}"/>
              </a:ext>
            </a:extLst>
          </p:cNvPr>
          <p:cNvSpPr txBox="1">
            <a:spLocks/>
          </p:cNvSpPr>
          <p:nvPr/>
        </p:nvSpPr>
        <p:spPr>
          <a:xfrm>
            <a:off x="609600" y="4389120"/>
            <a:ext cx="10750549" cy="1292013"/>
          </a:xfrm>
          <a:prstGeom prst="rect">
            <a:avLst/>
          </a:prstGeom>
        </p:spPr>
        <p:txBody>
          <a:bodyPr anchor="b"/>
          <a:lst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a:lstStyle>
          <a:p>
            <a:r>
              <a:rPr lang="en-US" sz="4000" dirty="0">
                <a:solidFill>
                  <a:schemeClr val="bg2"/>
                </a:solidFill>
              </a:rPr>
              <a:t>Battery Cell Thermal Runaway</a:t>
            </a:r>
            <a:endParaRPr lang="en-US" sz="4000" baseline="30000" dirty="0">
              <a:solidFill>
                <a:schemeClr val="bg2"/>
              </a:solidFill>
            </a:endParaRPr>
          </a:p>
        </p:txBody>
      </p:sp>
      <p:pic>
        <p:nvPicPr>
          <p:cNvPr id="16" name="Picture 15">
            <a:extLst>
              <a:ext uri="{FF2B5EF4-FFF2-40B4-BE49-F238E27FC236}">
                <a16:creationId xmlns:a16="http://schemas.microsoft.com/office/drawing/2014/main" id="{61BEDD95-98EB-4519-86F4-3D38549DBEA4}"/>
              </a:ext>
            </a:extLst>
          </p:cNvPr>
          <p:cNvPicPr>
            <a:picLocks noChangeAspect="1"/>
          </p:cNvPicPr>
          <p:nvPr/>
        </p:nvPicPr>
        <p:blipFill rotWithShape="1">
          <a:blip r:embed="rId2"/>
          <a:srcRect l="24096"/>
          <a:stretch/>
        </p:blipFill>
        <p:spPr>
          <a:xfrm>
            <a:off x="0" y="153625"/>
            <a:ext cx="1422400" cy="382735"/>
          </a:xfrm>
          <a:prstGeom prst="rect">
            <a:avLst/>
          </a:prstGeom>
        </p:spPr>
      </p:pic>
      <p:pic>
        <p:nvPicPr>
          <p:cNvPr id="17" name="Picture 16">
            <a:extLst>
              <a:ext uri="{FF2B5EF4-FFF2-40B4-BE49-F238E27FC236}">
                <a16:creationId xmlns:a16="http://schemas.microsoft.com/office/drawing/2014/main" id="{6E4EA3FD-7E0F-4F20-8FF1-997AE8C4598F}"/>
              </a:ext>
            </a:extLst>
          </p:cNvPr>
          <p:cNvPicPr>
            <a:picLocks noChangeAspect="1"/>
          </p:cNvPicPr>
          <p:nvPr/>
        </p:nvPicPr>
        <p:blipFill>
          <a:blip r:embed="rId3"/>
          <a:stretch>
            <a:fillRect/>
          </a:stretch>
        </p:blipFill>
        <p:spPr>
          <a:xfrm>
            <a:off x="154372" y="298552"/>
            <a:ext cx="1003093" cy="92877"/>
          </a:xfrm>
          <a:prstGeom prst="rect">
            <a:avLst/>
          </a:prstGeom>
        </p:spPr>
      </p:pic>
      <p:pic>
        <p:nvPicPr>
          <p:cNvPr id="3" name="Picture 2">
            <a:extLst>
              <a:ext uri="{FF2B5EF4-FFF2-40B4-BE49-F238E27FC236}">
                <a16:creationId xmlns:a16="http://schemas.microsoft.com/office/drawing/2014/main" id="{C0EF7AAF-E935-4BC6-B373-ABD491CF6B0D}"/>
              </a:ext>
            </a:extLst>
          </p:cNvPr>
          <p:cNvPicPr>
            <a:picLocks noChangeAspect="1"/>
          </p:cNvPicPr>
          <p:nvPr/>
        </p:nvPicPr>
        <p:blipFill rotWithShape="1">
          <a:blip r:embed="rId4"/>
          <a:srcRect l="8795" t="15776" r="22801" b="40512"/>
          <a:stretch/>
        </p:blipFill>
        <p:spPr>
          <a:xfrm>
            <a:off x="0" y="-1"/>
            <a:ext cx="12192000" cy="4389121"/>
          </a:xfrm>
          <a:prstGeom prst="rect">
            <a:avLst/>
          </a:prstGeom>
        </p:spPr>
      </p:pic>
    </p:spTree>
    <p:extLst>
      <p:ext uri="{BB962C8B-B14F-4D97-AF65-F5344CB8AC3E}">
        <p14:creationId xmlns:p14="http://schemas.microsoft.com/office/powerpoint/2010/main" val="3519770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7AC485-09FA-4D28-8933-0C77CDC97D33}"/>
              </a:ext>
            </a:extLst>
          </p:cNvPr>
          <p:cNvSpPr>
            <a:spLocks noGrp="1"/>
          </p:cNvSpPr>
          <p:nvPr>
            <p:ph type="title"/>
          </p:nvPr>
        </p:nvSpPr>
        <p:spPr/>
        <p:txBody>
          <a:bodyPr/>
          <a:lstStyle/>
          <a:p>
            <a:r>
              <a:rPr lang="en-US" dirty="0"/>
              <a:t>Maximum Temperatures</a:t>
            </a:r>
            <a:endParaRPr lang="en-SE" dirty="0"/>
          </a:p>
        </p:txBody>
      </p:sp>
      <p:pic>
        <p:nvPicPr>
          <p:cNvPr id="7" name="Content Placeholder 6">
            <a:extLst>
              <a:ext uri="{FF2B5EF4-FFF2-40B4-BE49-F238E27FC236}">
                <a16:creationId xmlns:a16="http://schemas.microsoft.com/office/drawing/2014/main" id="{7C1E5B36-31C7-452B-9F47-8F26043FA1F6}"/>
              </a:ext>
            </a:extLst>
          </p:cNvPr>
          <p:cNvPicPr>
            <a:picLocks noGrp="1" noChangeAspect="1"/>
          </p:cNvPicPr>
          <p:nvPr>
            <p:ph sz="quarter" idx="11"/>
          </p:nvPr>
        </p:nvPicPr>
        <p:blipFill>
          <a:blip r:embed="rId2"/>
          <a:stretch>
            <a:fillRect/>
          </a:stretch>
        </p:blipFill>
        <p:spPr>
          <a:xfrm>
            <a:off x="5486400" y="1038320"/>
            <a:ext cx="6400800" cy="4781361"/>
          </a:xfrm>
          <a:prstGeom prst="rect">
            <a:avLst/>
          </a:prstGeom>
        </p:spPr>
      </p:pic>
      <p:sp>
        <p:nvSpPr>
          <p:cNvPr id="5" name="Content Placeholder 4">
            <a:extLst>
              <a:ext uri="{FF2B5EF4-FFF2-40B4-BE49-F238E27FC236}">
                <a16:creationId xmlns:a16="http://schemas.microsoft.com/office/drawing/2014/main" id="{61BC496D-7319-4220-9196-F20609330E82}"/>
              </a:ext>
            </a:extLst>
          </p:cNvPr>
          <p:cNvSpPr>
            <a:spLocks noGrp="1"/>
          </p:cNvSpPr>
          <p:nvPr>
            <p:ph sz="half" idx="10"/>
          </p:nvPr>
        </p:nvSpPr>
        <p:spPr/>
        <p:txBody>
          <a:bodyPr/>
          <a:lstStyle/>
          <a:p>
            <a:r>
              <a:rPr lang="en-US" dirty="0"/>
              <a:t>There is moderate “runaway” at 150°C.</a:t>
            </a:r>
          </a:p>
          <a:p>
            <a:r>
              <a:rPr lang="en-US" dirty="0"/>
              <a:t>Onset of temperature comes earlier for higher oven temperatures.</a:t>
            </a:r>
          </a:p>
          <a:p>
            <a:r>
              <a:rPr lang="en-US" dirty="0"/>
              <a:t>Temperature reaches above </a:t>
            </a:r>
            <a:br>
              <a:rPr lang="en-US" dirty="0"/>
            </a:br>
            <a:r>
              <a:rPr lang="en-US" dirty="0"/>
              <a:t>220°C for the most severe case. </a:t>
            </a:r>
          </a:p>
          <a:p>
            <a:endParaRPr lang="en-US" dirty="0"/>
          </a:p>
          <a:p>
            <a:pPr marL="0" indent="0">
              <a:buNone/>
            </a:pPr>
            <a:endParaRPr lang="en-US" dirty="0"/>
          </a:p>
          <a:p>
            <a:endParaRPr lang="en-SE" dirty="0"/>
          </a:p>
        </p:txBody>
      </p:sp>
      <p:sp>
        <p:nvSpPr>
          <p:cNvPr id="2" name="Text Placeholder 1">
            <a:extLst>
              <a:ext uri="{FF2B5EF4-FFF2-40B4-BE49-F238E27FC236}">
                <a16:creationId xmlns:a16="http://schemas.microsoft.com/office/drawing/2014/main" id="{480B79D2-1F0A-9602-20AB-256A9F952D80}"/>
              </a:ext>
            </a:extLst>
          </p:cNvPr>
          <p:cNvSpPr>
            <a:spLocks noGrp="1"/>
          </p:cNvSpPr>
          <p:nvPr>
            <p:ph type="body" sz="quarter" idx="12"/>
          </p:nvPr>
        </p:nvSpPr>
        <p:spPr>
          <a:xfrm>
            <a:off x="6195752" y="5969000"/>
            <a:ext cx="4137837" cy="406400"/>
          </a:xfrm>
        </p:spPr>
        <p:txBody>
          <a:bodyPr/>
          <a:lstStyle/>
          <a:p>
            <a:r>
              <a:rPr lang="en-US" dirty="0"/>
              <a:t>Maximum battery temperature at different oven temperatures.</a:t>
            </a:r>
          </a:p>
        </p:txBody>
      </p:sp>
    </p:spTree>
    <p:extLst>
      <p:ext uri="{BB962C8B-B14F-4D97-AF65-F5344CB8AC3E}">
        <p14:creationId xmlns:p14="http://schemas.microsoft.com/office/powerpoint/2010/main" val="2929641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59C2658-FA7E-2846-CD6D-5CD471B33326}"/>
              </a:ext>
            </a:extLst>
          </p:cNvPr>
          <p:cNvSpPr>
            <a:spLocks noGrp="1"/>
          </p:cNvSpPr>
          <p:nvPr>
            <p:ph sz="half" idx="1"/>
          </p:nvPr>
        </p:nvSpPr>
        <p:spPr>
          <a:xfrm>
            <a:off x="609600" y="1611763"/>
            <a:ext cx="5483315" cy="5003783"/>
          </a:xfrm>
        </p:spPr>
        <p:txBody>
          <a:bodyPr/>
          <a:lstStyle/>
          <a:p>
            <a:pPr marL="0" indent="0">
              <a:buNone/>
            </a:pPr>
            <a:r>
              <a:rPr lang="en-US" dirty="0"/>
              <a:t> </a:t>
            </a:r>
          </a:p>
        </p:txBody>
      </p:sp>
      <p:sp>
        <p:nvSpPr>
          <p:cNvPr id="9" name="Content Placeholder 8">
            <a:extLst>
              <a:ext uri="{FF2B5EF4-FFF2-40B4-BE49-F238E27FC236}">
                <a16:creationId xmlns:a16="http://schemas.microsoft.com/office/drawing/2014/main" id="{C5EC3467-2F4D-9C1E-6F76-3B6C60998362}"/>
              </a:ext>
            </a:extLst>
          </p:cNvPr>
          <p:cNvSpPr>
            <a:spLocks noGrp="1"/>
          </p:cNvSpPr>
          <p:nvPr>
            <p:ph sz="half" idx="2"/>
          </p:nvPr>
        </p:nvSpPr>
        <p:spPr>
          <a:xfrm>
            <a:off x="6302285" y="1611763"/>
            <a:ext cx="5381715" cy="5003783"/>
          </a:xfrm>
        </p:spPr>
        <p:txBody>
          <a:bodyPr/>
          <a:lstStyle/>
          <a:p>
            <a:pPr marL="0" indent="0">
              <a:buNone/>
            </a:pPr>
            <a:r>
              <a:rPr lang="en-US" dirty="0"/>
              <a:t> </a:t>
            </a:r>
          </a:p>
        </p:txBody>
      </p:sp>
      <p:sp>
        <p:nvSpPr>
          <p:cNvPr id="7" name="Title 6">
            <a:extLst>
              <a:ext uri="{FF2B5EF4-FFF2-40B4-BE49-F238E27FC236}">
                <a16:creationId xmlns:a16="http://schemas.microsoft.com/office/drawing/2014/main" id="{3B409F80-BA19-A143-8714-8ABC3282605E}"/>
              </a:ext>
            </a:extLst>
          </p:cNvPr>
          <p:cNvSpPr>
            <a:spLocks noGrp="1"/>
          </p:cNvSpPr>
          <p:nvPr>
            <p:ph type="title"/>
          </p:nvPr>
        </p:nvSpPr>
        <p:spPr/>
        <p:txBody>
          <a:bodyPr/>
          <a:lstStyle/>
          <a:p>
            <a:r>
              <a:rPr lang="en-US" dirty="0"/>
              <a:t>Internal Temperatures</a:t>
            </a:r>
          </a:p>
        </p:txBody>
      </p:sp>
      <p:pic>
        <p:nvPicPr>
          <p:cNvPr id="10" name="Content Placeholder 20">
            <a:extLst>
              <a:ext uri="{FF2B5EF4-FFF2-40B4-BE49-F238E27FC236}">
                <a16:creationId xmlns:a16="http://schemas.microsoft.com/office/drawing/2014/main" id="{F6750FBB-1D69-5563-6C90-EF299222C679}"/>
              </a:ext>
            </a:extLst>
          </p:cNvPr>
          <p:cNvPicPr>
            <a:picLocks noChangeAspect="1"/>
          </p:cNvPicPr>
          <p:nvPr/>
        </p:nvPicPr>
        <p:blipFill>
          <a:blip r:embed="rId2"/>
          <a:stretch>
            <a:fillRect/>
          </a:stretch>
        </p:blipFill>
        <p:spPr>
          <a:xfrm>
            <a:off x="6905625" y="2151480"/>
            <a:ext cx="4165600" cy="4165600"/>
          </a:xfrm>
          <a:prstGeom prst="rect">
            <a:avLst/>
          </a:prstGeom>
        </p:spPr>
      </p:pic>
      <p:pic>
        <p:nvPicPr>
          <p:cNvPr id="11" name="Content Placeholder 23">
            <a:extLst>
              <a:ext uri="{FF2B5EF4-FFF2-40B4-BE49-F238E27FC236}">
                <a16:creationId xmlns:a16="http://schemas.microsoft.com/office/drawing/2014/main" id="{B1DAAAB1-C4B6-F950-6184-83BFBD689256}"/>
              </a:ext>
            </a:extLst>
          </p:cNvPr>
          <p:cNvPicPr>
            <a:picLocks noChangeAspect="1"/>
          </p:cNvPicPr>
          <p:nvPr/>
        </p:nvPicPr>
        <p:blipFill>
          <a:blip r:embed="rId3"/>
          <a:stretch>
            <a:fillRect/>
          </a:stretch>
        </p:blipFill>
        <p:spPr>
          <a:xfrm>
            <a:off x="1223433" y="2151480"/>
            <a:ext cx="4165600" cy="4165600"/>
          </a:xfrm>
          <a:prstGeom prst="rect">
            <a:avLst/>
          </a:prstGeom>
        </p:spPr>
      </p:pic>
      <p:sp>
        <p:nvSpPr>
          <p:cNvPr id="12" name="TextBox 11">
            <a:extLst>
              <a:ext uri="{FF2B5EF4-FFF2-40B4-BE49-F238E27FC236}">
                <a16:creationId xmlns:a16="http://schemas.microsoft.com/office/drawing/2014/main" id="{2F2D467E-32A1-9091-7776-32F2F128E646}"/>
              </a:ext>
            </a:extLst>
          </p:cNvPr>
          <p:cNvSpPr txBox="1"/>
          <p:nvPr/>
        </p:nvSpPr>
        <p:spPr>
          <a:xfrm>
            <a:off x="609599" y="1865731"/>
            <a:ext cx="2234907"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150°C; t = 94 min</a:t>
            </a:r>
            <a:endParaRPr lang="en-SE" sz="1467" dirty="0">
              <a:latin typeface="Lato Light" panose="020F0302020204030203" pitchFamily="34" charset="0"/>
            </a:endParaRPr>
          </a:p>
        </p:txBody>
      </p:sp>
      <p:sp>
        <p:nvSpPr>
          <p:cNvPr id="13" name="TextBox 12">
            <a:extLst>
              <a:ext uri="{FF2B5EF4-FFF2-40B4-BE49-F238E27FC236}">
                <a16:creationId xmlns:a16="http://schemas.microsoft.com/office/drawing/2014/main" id="{88F2DE68-EE61-3E03-3560-7656C46276F9}"/>
              </a:ext>
            </a:extLst>
          </p:cNvPr>
          <p:cNvSpPr txBox="1"/>
          <p:nvPr/>
        </p:nvSpPr>
        <p:spPr>
          <a:xfrm>
            <a:off x="6369049" y="1865731"/>
            <a:ext cx="2155014"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160°C; t = 45 min</a:t>
            </a:r>
            <a:endParaRPr lang="en-SE" sz="1467" dirty="0">
              <a:latin typeface="Lato Light" panose="020F0302020204030203" pitchFamily="34" charset="0"/>
            </a:endParaRPr>
          </a:p>
        </p:txBody>
      </p:sp>
    </p:spTree>
    <p:extLst>
      <p:ext uri="{BB962C8B-B14F-4D97-AF65-F5344CB8AC3E}">
        <p14:creationId xmlns:p14="http://schemas.microsoft.com/office/powerpoint/2010/main" val="680097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E72325-6A14-F593-BB0D-3C9A2EA1CFDA}"/>
              </a:ext>
            </a:extLst>
          </p:cNvPr>
          <p:cNvSpPr>
            <a:spLocks noGrp="1"/>
          </p:cNvSpPr>
          <p:nvPr>
            <p:ph type="title"/>
          </p:nvPr>
        </p:nvSpPr>
        <p:spPr>
          <a:xfrm>
            <a:off x="609601" y="1504755"/>
            <a:ext cx="3580015" cy="1066800"/>
          </a:xfrm>
        </p:spPr>
        <p:txBody>
          <a:bodyPr>
            <a:noAutofit/>
          </a:bodyPr>
          <a:lstStyle/>
          <a:p>
            <a:r>
              <a:rPr lang="en-US" dirty="0"/>
              <a:t>Heating Power and Integrated Heating Energy</a:t>
            </a:r>
          </a:p>
        </p:txBody>
      </p:sp>
      <p:sp>
        <p:nvSpPr>
          <p:cNvPr id="8" name="Content Placeholder 7">
            <a:extLst>
              <a:ext uri="{FF2B5EF4-FFF2-40B4-BE49-F238E27FC236}">
                <a16:creationId xmlns:a16="http://schemas.microsoft.com/office/drawing/2014/main" id="{A36DF81A-331F-661D-4E57-2EDC5B267664}"/>
              </a:ext>
            </a:extLst>
          </p:cNvPr>
          <p:cNvSpPr>
            <a:spLocks noGrp="1"/>
          </p:cNvSpPr>
          <p:nvPr>
            <p:ph sz="quarter" idx="11"/>
          </p:nvPr>
        </p:nvSpPr>
        <p:spPr/>
        <p:txBody>
          <a:bodyPr/>
          <a:lstStyle/>
          <a:p>
            <a:r>
              <a:rPr lang="en-US" dirty="0"/>
              <a:t> </a:t>
            </a:r>
          </a:p>
        </p:txBody>
      </p:sp>
      <p:sp>
        <p:nvSpPr>
          <p:cNvPr id="7" name="Content Placeholder 6">
            <a:extLst>
              <a:ext uri="{FF2B5EF4-FFF2-40B4-BE49-F238E27FC236}">
                <a16:creationId xmlns:a16="http://schemas.microsoft.com/office/drawing/2014/main" id="{C42FA249-27B6-427A-53C7-06469CBF1406}"/>
              </a:ext>
            </a:extLst>
          </p:cNvPr>
          <p:cNvSpPr>
            <a:spLocks noGrp="1"/>
          </p:cNvSpPr>
          <p:nvPr>
            <p:ph sz="half" idx="10"/>
          </p:nvPr>
        </p:nvSpPr>
        <p:spPr>
          <a:xfrm>
            <a:off x="609601" y="2571555"/>
            <a:ext cx="3735185" cy="4216400"/>
          </a:xfrm>
        </p:spPr>
        <p:txBody>
          <a:bodyPr/>
          <a:lstStyle/>
          <a:p>
            <a:r>
              <a:rPr lang="en-US" dirty="0"/>
              <a:t>Total power curve features two visible peaks.</a:t>
            </a:r>
          </a:p>
          <a:p>
            <a:r>
              <a:rPr lang="en-US" dirty="0"/>
              <a:t>Total heat release is about 6 kJ at an oven temperature of 150°C.</a:t>
            </a:r>
          </a:p>
          <a:p>
            <a:pPr marL="0" indent="0">
              <a:buNone/>
            </a:pPr>
            <a:endParaRPr lang="en-US" dirty="0"/>
          </a:p>
        </p:txBody>
      </p:sp>
      <p:sp>
        <p:nvSpPr>
          <p:cNvPr id="9" name="Text Placeholder 8">
            <a:extLst>
              <a:ext uri="{FF2B5EF4-FFF2-40B4-BE49-F238E27FC236}">
                <a16:creationId xmlns:a16="http://schemas.microsoft.com/office/drawing/2014/main" id="{C6A4992E-FC01-95DD-1A67-5A81FC4D39DE}"/>
              </a:ext>
            </a:extLst>
          </p:cNvPr>
          <p:cNvSpPr>
            <a:spLocks noGrp="1"/>
          </p:cNvSpPr>
          <p:nvPr>
            <p:ph type="body" sz="quarter" idx="12"/>
          </p:nvPr>
        </p:nvSpPr>
        <p:spPr>
          <a:xfrm>
            <a:off x="6096000" y="5819680"/>
            <a:ext cx="4137837" cy="406400"/>
          </a:xfrm>
        </p:spPr>
        <p:txBody>
          <a:bodyPr/>
          <a:lstStyle/>
          <a:p>
            <a:r>
              <a:rPr lang="en-US" dirty="0" err="1"/>
              <a:t>T</a:t>
            </a:r>
            <a:r>
              <a:rPr lang="en-US" baseline="-25000" dirty="0" err="1"/>
              <a:t>oven</a:t>
            </a:r>
            <a:r>
              <a:rPr lang="en-US" dirty="0"/>
              <a:t> = 155°C.</a:t>
            </a:r>
          </a:p>
        </p:txBody>
      </p:sp>
      <p:pic>
        <p:nvPicPr>
          <p:cNvPr id="10" name="Content Placeholder 12">
            <a:extLst>
              <a:ext uri="{FF2B5EF4-FFF2-40B4-BE49-F238E27FC236}">
                <a16:creationId xmlns:a16="http://schemas.microsoft.com/office/drawing/2014/main" id="{9BD77439-488F-0231-09B6-DD934D838B26}"/>
              </a:ext>
            </a:extLst>
          </p:cNvPr>
          <p:cNvPicPr>
            <a:picLocks noChangeAspect="1"/>
          </p:cNvPicPr>
          <p:nvPr/>
        </p:nvPicPr>
        <p:blipFill>
          <a:blip r:embed="rId2"/>
          <a:stretch>
            <a:fillRect/>
          </a:stretch>
        </p:blipFill>
        <p:spPr>
          <a:xfrm>
            <a:off x="5486400" y="1038320"/>
            <a:ext cx="6400800" cy="4781361"/>
          </a:xfrm>
          <a:prstGeom prst="rect">
            <a:avLst/>
          </a:prstGeom>
        </p:spPr>
      </p:pic>
    </p:spTree>
    <p:extLst>
      <p:ext uri="{BB962C8B-B14F-4D97-AF65-F5344CB8AC3E}">
        <p14:creationId xmlns:p14="http://schemas.microsoft.com/office/powerpoint/2010/main" val="4069565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B409F80-BA19-A143-8714-8ABC3282605E}"/>
              </a:ext>
            </a:extLst>
          </p:cNvPr>
          <p:cNvSpPr>
            <a:spLocks noGrp="1"/>
          </p:cNvSpPr>
          <p:nvPr>
            <p:ph type="title"/>
          </p:nvPr>
        </p:nvSpPr>
        <p:spPr/>
        <p:txBody>
          <a:bodyPr/>
          <a:lstStyle/>
          <a:p>
            <a:r>
              <a:rPr lang="en-US" dirty="0"/>
              <a:t>Heating Rates</a:t>
            </a:r>
          </a:p>
        </p:txBody>
      </p:sp>
      <p:sp>
        <p:nvSpPr>
          <p:cNvPr id="12" name="TextBox 11">
            <a:extLst>
              <a:ext uri="{FF2B5EF4-FFF2-40B4-BE49-F238E27FC236}">
                <a16:creationId xmlns:a16="http://schemas.microsoft.com/office/drawing/2014/main" id="{2F2D467E-32A1-9091-7776-32F2F128E646}"/>
              </a:ext>
            </a:extLst>
          </p:cNvPr>
          <p:cNvSpPr txBox="1"/>
          <p:nvPr/>
        </p:nvSpPr>
        <p:spPr>
          <a:xfrm>
            <a:off x="609599" y="1777062"/>
            <a:ext cx="1281376"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150°C</a:t>
            </a:r>
            <a:endParaRPr lang="en-SE" sz="1467" dirty="0">
              <a:latin typeface="Lato Light" panose="020F0302020204030203" pitchFamily="34" charset="0"/>
            </a:endParaRPr>
          </a:p>
        </p:txBody>
      </p:sp>
      <p:sp>
        <p:nvSpPr>
          <p:cNvPr id="13" name="TextBox 12">
            <a:extLst>
              <a:ext uri="{FF2B5EF4-FFF2-40B4-BE49-F238E27FC236}">
                <a16:creationId xmlns:a16="http://schemas.microsoft.com/office/drawing/2014/main" id="{88F2DE68-EE61-3E03-3560-7656C46276F9}"/>
              </a:ext>
            </a:extLst>
          </p:cNvPr>
          <p:cNvSpPr txBox="1"/>
          <p:nvPr/>
        </p:nvSpPr>
        <p:spPr>
          <a:xfrm>
            <a:off x="6369050" y="1777062"/>
            <a:ext cx="1281376"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155°C</a:t>
            </a:r>
            <a:endParaRPr lang="en-SE" sz="1467" dirty="0">
              <a:latin typeface="Lato Light" panose="020F0302020204030203" pitchFamily="34" charset="0"/>
            </a:endParaRPr>
          </a:p>
        </p:txBody>
      </p:sp>
      <p:pic>
        <p:nvPicPr>
          <p:cNvPr id="14" name="Content Placeholder 10">
            <a:extLst>
              <a:ext uri="{FF2B5EF4-FFF2-40B4-BE49-F238E27FC236}">
                <a16:creationId xmlns:a16="http://schemas.microsoft.com/office/drawing/2014/main" id="{9567DB78-7DBD-D56A-676D-40DF1929DEEC}"/>
              </a:ext>
            </a:extLst>
          </p:cNvPr>
          <p:cNvPicPr>
            <a:picLocks noChangeAspect="1"/>
          </p:cNvPicPr>
          <p:nvPr/>
        </p:nvPicPr>
        <p:blipFill>
          <a:blip r:embed="rId2"/>
          <a:stretch>
            <a:fillRect/>
          </a:stretch>
        </p:blipFill>
        <p:spPr>
          <a:xfrm>
            <a:off x="230702" y="2285229"/>
            <a:ext cx="5389033" cy="4025577"/>
          </a:xfrm>
          <a:prstGeom prst="rect">
            <a:avLst/>
          </a:prstGeom>
        </p:spPr>
      </p:pic>
      <p:pic>
        <p:nvPicPr>
          <p:cNvPr id="15" name="Content Placeholder 9">
            <a:extLst>
              <a:ext uri="{FF2B5EF4-FFF2-40B4-BE49-F238E27FC236}">
                <a16:creationId xmlns:a16="http://schemas.microsoft.com/office/drawing/2014/main" id="{3709CA32-B105-5FFE-0D1D-191435FC345F}"/>
              </a:ext>
            </a:extLst>
          </p:cNvPr>
          <p:cNvPicPr>
            <a:picLocks noChangeAspect="1"/>
          </p:cNvPicPr>
          <p:nvPr/>
        </p:nvPicPr>
        <p:blipFill>
          <a:blip r:embed="rId3"/>
          <a:stretch>
            <a:fillRect/>
          </a:stretch>
        </p:blipFill>
        <p:spPr>
          <a:xfrm>
            <a:off x="5911835" y="2284439"/>
            <a:ext cx="5391149" cy="4027157"/>
          </a:xfrm>
          <a:prstGeom prst="rect">
            <a:avLst/>
          </a:prstGeom>
        </p:spPr>
      </p:pic>
    </p:spTree>
    <p:extLst>
      <p:ext uri="{BB962C8B-B14F-4D97-AF65-F5344CB8AC3E}">
        <p14:creationId xmlns:p14="http://schemas.microsoft.com/office/powerpoint/2010/main" val="3416842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B409F80-BA19-A143-8714-8ABC3282605E}"/>
              </a:ext>
            </a:extLst>
          </p:cNvPr>
          <p:cNvSpPr>
            <a:spLocks noGrp="1"/>
          </p:cNvSpPr>
          <p:nvPr>
            <p:ph type="title"/>
          </p:nvPr>
        </p:nvSpPr>
        <p:spPr/>
        <p:txBody>
          <a:bodyPr/>
          <a:lstStyle/>
          <a:p>
            <a:r>
              <a:rPr lang="en-US" dirty="0"/>
              <a:t>Degree of Reaction Completion</a:t>
            </a:r>
          </a:p>
        </p:txBody>
      </p:sp>
      <p:sp>
        <p:nvSpPr>
          <p:cNvPr id="12" name="TextBox 11">
            <a:extLst>
              <a:ext uri="{FF2B5EF4-FFF2-40B4-BE49-F238E27FC236}">
                <a16:creationId xmlns:a16="http://schemas.microsoft.com/office/drawing/2014/main" id="{2F2D467E-32A1-9091-7776-32F2F128E646}"/>
              </a:ext>
            </a:extLst>
          </p:cNvPr>
          <p:cNvSpPr txBox="1"/>
          <p:nvPr/>
        </p:nvSpPr>
        <p:spPr>
          <a:xfrm>
            <a:off x="609599" y="1777063"/>
            <a:ext cx="1281376"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150°C</a:t>
            </a:r>
            <a:endParaRPr lang="en-SE" sz="1467" dirty="0">
              <a:latin typeface="Lato Light" panose="020F0302020204030203" pitchFamily="34" charset="0"/>
            </a:endParaRPr>
          </a:p>
        </p:txBody>
      </p:sp>
      <p:sp>
        <p:nvSpPr>
          <p:cNvPr id="13" name="TextBox 12">
            <a:extLst>
              <a:ext uri="{FF2B5EF4-FFF2-40B4-BE49-F238E27FC236}">
                <a16:creationId xmlns:a16="http://schemas.microsoft.com/office/drawing/2014/main" id="{88F2DE68-EE61-3E03-3560-7656C46276F9}"/>
              </a:ext>
            </a:extLst>
          </p:cNvPr>
          <p:cNvSpPr txBox="1"/>
          <p:nvPr/>
        </p:nvSpPr>
        <p:spPr>
          <a:xfrm>
            <a:off x="6369050" y="1777063"/>
            <a:ext cx="1281376" cy="318100"/>
          </a:xfrm>
          <a:prstGeom prst="rect">
            <a:avLst/>
          </a:prstGeom>
          <a:noFill/>
        </p:spPr>
        <p:txBody>
          <a:bodyPr wrap="none" rtlCol="0">
            <a:spAutoFit/>
          </a:bodyPr>
          <a:lstStyle/>
          <a:p>
            <a:r>
              <a:rPr lang="en-US" sz="1467" dirty="0" err="1">
                <a:latin typeface="Lato Light" panose="020F0302020204030203" pitchFamily="34" charset="0"/>
              </a:rPr>
              <a:t>T</a:t>
            </a:r>
            <a:r>
              <a:rPr lang="en-US" sz="1467" baseline="-25000" dirty="0" err="1">
                <a:latin typeface="Lato Light" panose="020F0302020204030203" pitchFamily="34" charset="0"/>
              </a:rPr>
              <a:t>oven</a:t>
            </a:r>
            <a:r>
              <a:rPr lang="en-US" sz="1467" dirty="0">
                <a:latin typeface="Lato Light" panose="020F0302020204030203" pitchFamily="34" charset="0"/>
              </a:rPr>
              <a:t> = 155°C</a:t>
            </a:r>
            <a:endParaRPr lang="en-SE" sz="1467" dirty="0">
              <a:latin typeface="Lato Light" panose="020F0302020204030203" pitchFamily="34" charset="0"/>
            </a:endParaRPr>
          </a:p>
        </p:txBody>
      </p:sp>
      <p:pic>
        <p:nvPicPr>
          <p:cNvPr id="16" name="Content Placeholder 8">
            <a:extLst>
              <a:ext uri="{FF2B5EF4-FFF2-40B4-BE49-F238E27FC236}">
                <a16:creationId xmlns:a16="http://schemas.microsoft.com/office/drawing/2014/main" id="{650B0582-2ABD-193B-4D25-2332A7D6D1EC}"/>
              </a:ext>
            </a:extLst>
          </p:cNvPr>
          <p:cNvPicPr>
            <a:picLocks noChangeAspect="1"/>
          </p:cNvPicPr>
          <p:nvPr/>
        </p:nvPicPr>
        <p:blipFill>
          <a:blip r:embed="rId2"/>
          <a:stretch>
            <a:fillRect/>
          </a:stretch>
        </p:blipFill>
        <p:spPr>
          <a:xfrm>
            <a:off x="230702" y="2285229"/>
            <a:ext cx="5389033" cy="4025577"/>
          </a:xfrm>
          <a:prstGeom prst="rect">
            <a:avLst/>
          </a:prstGeom>
        </p:spPr>
      </p:pic>
      <p:pic>
        <p:nvPicPr>
          <p:cNvPr id="17" name="Content Placeholder 9">
            <a:extLst>
              <a:ext uri="{FF2B5EF4-FFF2-40B4-BE49-F238E27FC236}">
                <a16:creationId xmlns:a16="http://schemas.microsoft.com/office/drawing/2014/main" id="{FA85D77C-B9BA-D434-3E5A-61DF2CA89812}"/>
              </a:ext>
            </a:extLst>
          </p:cNvPr>
          <p:cNvPicPr>
            <a:picLocks noChangeAspect="1"/>
          </p:cNvPicPr>
          <p:nvPr/>
        </p:nvPicPr>
        <p:blipFill>
          <a:blip r:embed="rId3"/>
          <a:stretch>
            <a:fillRect/>
          </a:stretch>
        </p:blipFill>
        <p:spPr>
          <a:xfrm>
            <a:off x="5911835" y="2284439"/>
            <a:ext cx="5391149" cy="4027157"/>
          </a:xfrm>
          <a:prstGeom prst="rect">
            <a:avLst/>
          </a:prstGeom>
        </p:spPr>
      </p:pic>
    </p:spTree>
    <p:extLst>
      <p:ext uri="{BB962C8B-B14F-4D97-AF65-F5344CB8AC3E}">
        <p14:creationId xmlns:p14="http://schemas.microsoft.com/office/powerpoint/2010/main" val="1306806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3ABB27CE-987B-4D07-BD6A-ED88D38492F2}"/>
              </a:ext>
            </a:extLst>
          </p:cNvPr>
          <p:cNvSpPr>
            <a:spLocks noGrp="1"/>
          </p:cNvSpPr>
          <p:nvPr>
            <p:ph sz="quarter" idx="29"/>
          </p:nvPr>
        </p:nvSpPr>
        <p:spPr/>
        <p:txBody>
          <a:bodyPr/>
          <a:lstStyle/>
          <a:p>
            <a:r>
              <a:rPr lang="en-US" dirty="0"/>
              <a:t> </a:t>
            </a:r>
          </a:p>
        </p:txBody>
      </p:sp>
      <p:sp>
        <p:nvSpPr>
          <p:cNvPr id="5" name="Title 4">
            <a:extLst>
              <a:ext uri="{FF2B5EF4-FFF2-40B4-BE49-F238E27FC236}">
                <a16:creationId xmlns:a16="http://schemas.microsoft.com/office/drawing/2014/main" id="{A9987190-D7CE-4CAB-BCE7-207A2C98CC02}"/>
              </a:ext>
            </a:extLst>
          </p:cNvPr>
          <p:cNvSpPr>
            <a:spLocks noGrp="1"/>
          </p:cNvSpPr>
          <p:nvPr>
            <p:ph type="title"/>
          </p:nvPr>
        </p:nvSpPr>
        <p:spPr/>
        <p:txBody>
          <a:bodyPr/>
          <a:lstStyle/>
          <a:p>
            <a:r>
              <a:rPr lang="en-US" dirty="0"/>
              <a:t>Concluding Remarks</a:t>
            </a:r>
          </a:p>
        </p:txBody>
      </p:sp>
      <p:pic>
        <p:nvPicPr>
          <p:cNvPr id="12" name="Picture 11">
            <a:extLst>
              <a:ext uri="{FF2B5EF4-FFF2-40B4-BE49-F238E27FC236}">
                <a16:creationId xmlns:a16="http://schemas.microsoft.com/office/drawing/2014/main" id="{8ADFBC10-1202-4BE4-A5C6-2D284FEB7684}"/>
              </a:ext>
            </a:extLst>
          </p:cNvPr>
          <p:cNvPicPr>
            <a:picLocks noChangeAspect="1"/>
          </p:cNvPicPr>
          <p:nvPr/>
        </p:nvPicPr>
        <p:blipFill rotWithShape="1">
          <a:blip r:embed="rId2"/>
          <a:srcRect l="8068" t="15776" r="31509" b="36906"/>
          <a:stretch/>
        </p:blipFill>
        <p:spPr>
          <a:xfrm>
            <a:off x="897958" y="2099492"/>
            <a:ext cx="10786043" cy="4758509"/>
          </a:xfrm>
          <a:prstGeom prst="rect">
            <a:avLst/>
          </a:prstGeom>
        </p:spPr>
      </p:pic>
      <p:sp>
        <p:nvSpPr>
          <p:cNvPr id="7" name="Content Placeholder 6">
            <a:extLst>
              <a:ext uri="{FF2B5EF4-FFF2-40B4-BE49-F238E27FC236}">
                <a16:creationId xmlns:a16="http://schemas.microsoft.com/office/drawing/2014/main" id="{B6A2F2F9-306C-4B23-A21E-7C2E44108A36}"/>
              </a:ext>
            </a:extLst>
          </p:cNvPr>
          <p:cNvSpPr>
            <a:spLocks noGrp="1"/>
          </p:cNvSpPr>
          <p:nvPr>
            <p:ph sz="quarter" idx="19"/>
          </p:nvPr>
        </p:nvSpPr>
        <p:spPr>
          <a:xfrm>
            <a:off x="609600" y="3951121"/>
            <a:ext cx="2560320" cy="807388"/>
          </a:xfrm>
        </p:spPr>
        <p:txBody>
          <a:bodyPr>
            <a:normAutofit fontScale="92500"/>
          </a:bodyPr>
          <a:lstStyle/>
          <a:p>
            <a:r>
              <a:rPr lang="en-US" dirty="0"/>
              <a:t>Physics and Equation-Based Modeling</a:t>
            </a:r>
          </a:p>
        </p:txBody>
      </p:sp>
      <p:sp>
        <p:nvSpPr>
          <p:cNvPr id="8" name="Content Placeholder 7">
            <a:extLst>
              <a:ext uri="{FF2B5EF4-FFF2-40B4-BE49-F238E27FC236}">
                <a16:creationId xmlns:a16="http://schemas.microsoft.com/office/drawing/2014/main" id="{6933D776-DAAF-4FD1-8B55-D70AC2480F36}"/>
              </a:ext>
            </a:extLst>
          </p:cNvPr>
          <p:cNvSpPr>
            <a:spLocks noGrp="1"/>
          </p:cNvSpPr>
          <p:nvPr>
            <p:ph sz="quarter" idx="20"/>
          </p:nvPr>
        </p:nvSpPr>
        <p:spPr/>
        <p:txBody>
          <a:bodyPr>
            <a:normAutofit fontScale="85000" lnSpcReduction="10000"/>
          </a:bodyPr>
          <a:lstStyle/>
          <a:p>
            <a:pPr marL="228594" indent="-228594">
              <a:buFont typeface="Wingdings" panose="05000000000000000000" pitchFamily="2" charset="2"/>
              <a:buChar char="§"/>
            </a:pPr>
            <a:r>
              <a:rPr lang="en-US" dirty="0"/>
              <a:t>Straightforward to describe the anisotropic properties of the jelly roll</a:t>
            </a:r>
          </a:p>
          <a:p>
            <a:pPr marL="228594" indent="-228594">
              <a:buFont typeface="Wingdings" panose="05000000000000000000" pitchFamily="2" charset="2"/>
              <a:buChar char="§"/>
            </a:pPr>
            <a:r>
              <a:rPr lang="en-US" dirty="0"/>
              <a:t>User-friendly definition of the heat sources using equation-based modeling</a:t>
            </a:r>
          </a:p>
        </p:txBody>
      </p:sp>
    </p:spTree>
    <p:extLst>
      <p:ext uri="{BB962C8B-B14F-4D97-AF65-F5344CB8AC3E}">
        <p14:creationId xmlns:p14="http://schemas.microsoft.com/office/powerpoint/2010/main" val="2122050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56A525B-0179-4387-BA90-9E97B44CCFD5}"/>
              </a:ext>
            </a:extLst>
          </p:cNvPr>
          <p:cNvSpPr>
            <a:spLocks noGrp="1"/>
          </p:cNvSpPr>
          <p:nvPr>
            <p:ph idx="1"/>
          </p:nvPr>
        </p:nvSpPr>
        <p:spPr/>
        <p:txBody>
          <a:bodyPr/>
          <a:lstStyle/>
          <a:p>
            <a:r>
              <a:rPr lang="en-US" dirty="0"/>
              <a:t>G.H. Kim, A. </a:t>
            </a:r>
            <a:r>
              <a:rPr lang="en-US" dirty="0" err="1"/>
              <a:t>Pesaran</a:t>
            </a:r>
            <a:r>
              <a:rPr lang="en-US" dirty="0"/>
              <a:t>, and R. Spotnitz, “A Three-Dimensional Thermal Abuse Model for Lithium-Ion Cells,” </a:t>
            </a:r>
            <a:r>
              <a:rPr lang="en-US" i="1" dirty="0"/>
              <a:t>Journal of Power Sources</a:t>
            </a:r>
            <a:r>
              <a:rPr lang="en-US" dirty="0"/>
              <a:t>,</a:t>
            </a:r>
            <a:r>
              <a:rPr lang="en-US" i="1" dirty="0"/>
              <a:t> </a:t>
            </a:r>
            <a:r>
              <a:rPr lang="en-US" dirty="0"/>
              <a:t>vol.170, pp. 476–489, 2007. </a:t>
            </a:r>
          </a:p>
          <a:p>
            <a:r>
              <a:rPr lang="en-US" dirty="0"/>
              <a:t>T. D. </a:t>
            </a:r>
            <a:r>
              <a:rPr lang="en-US" dirty="0" err="1"/>
              <a:t>Hatchard</a:t>
            </a:r>
            <a:r>
              <a:rPr lang="en-US" dirty="0"/>
              <a:t> et al., “Thermal Model of Cylindrical and Prismatic Lithium-Ion Cells,” </a:t>
            </a:r>
            <a:br>
              <a:rPr lang="en-US" dirty="0"/>
            </a:br>
            <a:r>
              <a:rPr lang="en-US" i="1" dirty="0"/>
              <a:t>Journal of the Electrochemical Society</a:t>
            </a:r>
            <a:r>
              <a:rPr lang="en-US" dirty="0"/>
              <a:t>, vol. 148, no. 7, pp. A755–A761, 2001.</a:t>
            </a:r>
          </a:p>
          <a:p>
            <a:endParaRPr lang="en-US" dirty="0"/>
          </a:p>
          <a:p>
            <a:endParaRPr lang="en-US" dirty="0"/>
          </a:p>
          <a:p>
            <a:endParaRPr lang="en-US" dirty="0"/>
          </a:p>
          <a:p>
            <a:endParaRPr lang="en-SE" dirty="0"/>
          </a:p>
        </p:txBody>
      </p:sp>
      <p:sp>
        <p:nvSpPr>
          <p:cNvPr id="6" name="Title 5">
            <a:extLst>
              <a:ext uri="{FF2B5EF4-FFF2-40B4-BE49-F238E27FC236}">
                <a16:creationId xmlns:a16="http://schemas.microsoft.com/office/drawing/2014/main" id="{FC577075-1717-426F-9908-2E739D632094}"/>
              </a:ext>
            </a:extLst>
          </p:cNvPr>
          <p:cNvSpPr>
            <a:spLocks noGrp="1"/>
          </p:cNvSpPr>
          <p:nvPr>
            <p:ph type="title"/>
          </p:nvPr>
        </p:nvSpPr>
        <p:spPr/>
        <p:txBody>
          <a:bodyPr/>
          <a:lstStyle/>
          <a:p>
            <a:r>
              <a:rPr lang="en-US" dirty="0"/>
              <a:t>References</a:t>
            </a:r>
            <a:endParaRPr lang="en-SE" dirty="0"/>
          </a:p>
        </p:txBody>
      </p:sp>
    </p:spTree>
    <p:extLst>
      <p:ext uri="{BB962C8B-B14F-4D97-AF65-F5344CB8AC3E}">
        <p14:creationId xmlns:p14="http://schemas.microsoft.com/office/powerpoint/2010/main" val="177171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92853D4-8959-D20D-6FDA-043B76482A43}"/>
              </a:ext>
            </a:extLst>
          </p:cNvPr>
          <p:cNvSpPr>
            <a:spLocks noGrp="1"/>
          </p:cNvSpPr>
          <p:nvPr>
            <p:ph sz="quarter" idx="29"/>
          </p:nvPr>
        </p:nvSpPr>
        <p:spPr/>
        <p:txBody>
          <a:bodyPr/>
          <a:lstStyle/>
          <a:p>
            <a:r>
              <a:rPr lang="en-US" dirty="0"/>
              <a:t> </a:t>
            </a:r>
          </a:p>
        </p:txBody>
      </p:sp>
      <p:sp>
        <p:nvSpPr>
          <p:cNvPr id="8" name="Content Placeholder 7">
            <a:extLst>
              <a:ext uri="{FF2B5EF4-FFF2-40B4-BE49-F238E27FC236}">
                <a16:creationId xmlns:a16="http://schemas.microsoft.com/office/drawing/2014/main" id="{21F06CB0-12F5-57B4-C3A5-B531FC7464A1}"/>
              </a:ext>
            </a:extLst>
          </p:cNvPr>
          <p:cNvSpPr>
            <a:spLocks noGrp="1"/>
          </p:cNvSpPr>
          <p:nvPr>
            <p:ph sz="quarter" idx="30"/>
          </p:nvPr>
        </p:nvSpPr>
        <p:spPr/>
        <p:txBody>
          <a:bodyPr/>
          <a:lstStyle/>
          <a:p>
            <a:r>
              <a:rPr lang="en-US" dirty="0"/>
              <a:t> </a:t>
            </a:r>
          </a:p>
        </p:txBody>
      </p:sp>
      <p:sp>
        <p:nvSpPr>
          <p:cNvPr id="5" name="Title 4">
            <a:extLst>
              <a:ext uri="{FF2B5EF4-FFF2-40B4-BE49-F238E27FC236}">
                <a16:creationId xmlns:a16="http://schemas.microsoft.com/office/drawing/2014/main" id="{8ADEF653-A03F-DB6B-7ED1-1C0DE2935318}"/>
              </a:ext>
            </a:extLst>
          </p:cNvPr>
          <p:cNvSpPr>
            <a:spLocks noGrp="1"/>
          </p:cNvSpPr>
          <p:nvPr>
            <p:ph type="title"/>
          </p:nvPr>
        </p:nvSpPr>
        <p:spPr/>
        <p:txBody>
          <a:bodyPr anchor="ctr"/>
          <a:lstStyle/>
          <a:p>
            <a:r>
              <a:rPr lang="en-US" dirty="0"/>
              <a:t>Background</a:t>
            </a:r>
          </a:p>
        </p:txBody>
      </p:sp>
      <p:graphicFrame>
        <p:nvGraphicFramePr>
          <p:cNvPr id="12" name="Table 9">
            <a:extLst>
              <a:ext uri="{FF2B5EF4-FFF2-40B4-BE49-F238E27FC236}">
                <a16:creationId xmlns:a16="http://schemas.microsoft.com/office/drawing/2014/main" id="{69BB5186-4857-6314-ED78-088615596E5A}"/>
              </a:ext>
            </a:extLst>
          </p:cNvPr>
          <p:cNvGraphicFramePr>
            <a:graphicFrameLocks noGrp="1"/>
          </p:cNvGraphicFramePr>
          <p:nvPr>
            <p:extLst>
              <p:ext uri="{D42A27DB-BD31-4B8C-83A1-F6EECF244321}">
                <p14:modId xmlns:p14="http://schemas.microsoft.com/office/powerpoint/2010/main" val="3095672180"/>
              </p:ext>
            </p:extLst>
          </p:nvPr>
        </p:nvGraphicFramePr>
        <p:xfrm>
          <a:off x="485486" y="4499955"/>
          <a:ext cx="10566398" cy="2358045"/>
        </p:xfrm>
        <a:graphic>
          <a:graphicData uri="http://schemas.openxmlformats.org/drawingml/2006/table">
            <a:tbl>
              <a:tblPr firstRow="1" bandRow="1">
                <a:tableStyleId>{5C22544A-7EE6-4342-B048-85BDC9FD1C3A}</a:tableStyleId>
              </a:tblPr>
              <a:tblGrid>
                <a:gridCol w="5283199">
                  <a:extLst>
                    <a:ext uri="{9D8B030D-6E8A-4147-A177-3AD203B41FA5}">
                      <a16:colId xmlns:a16="http://schemas.microsoft.com/office/drawing/2014/main" val="2613535102"/>
                    </a:ext>
                  </a:extLst>
                </a:gridCol>
                <a:gridCol w="5283199">
                  <a:extLst>
                    <a:ext uri="{9D8B030D-6E8A-4147-A177-3AD203B41FA5}">
                      <a16:colId xmlns:a16="http://schemas.microsoft.com/office/drawing/2014/main" val="712862396"/>
                    </a:ext>
                  </a:extLst>
                </a:gridCol>
              </a:tblGrid>
              <a:tr h="2358045">
                <a:tc>
                  <a:txBody>
                    <a:bodyPr/>
                    <a:lstStyle/>
                    <a:p>
                      <a:pPr marL="171450" indent="-171450">
                        <a:lnSpc>
                          <a:spcPct val="100000"/>
                        </a:lnSpc>
                        <a:spcBef>
                          <a:spcPts val="600"/>
                        </a:spcBef>
                        <a:buFont typeface="Wingdings" panose="05000000000000000000" pitchFamily="2" charset="2"/>
                        <a:buChar char="§"/>
                      </a:pPr>
                      <a:r>
                        <a:rPr lang="en-US" sz="1300" b="0" dirty="0">
                          <a:solidFill>
                            <a:schemeClr val="tx1"/>
                          </a:solidFill>
                        </a:rPr>
                        <a:t>The active materials of lithium-ion battery cells may decompose when subjected to elevated temperatures.</a:t>
                      </a:r>
                    </a:p>
                    <a:p>
                      <a:pPr marL="171450" indent="-171450">
                        <a:lnSpc>
                          <a:spcPct val="100000"/>
                        </a:lnSpc>
                        <a:spcBef>
                          <a:spcPts val="600"/>
                        </a:spcBef>
                        <a:buFont typeface="Wingdings" panose="05000000000000000000" pitchFamily="2" charset="2"/>
                        <a:buChar char="§"/>
                      </a:pPr>
                      <a:r>
                        <a:rPr lang="en-US" sz="1300" b="0" dirty="0">
                          <a:solidFill>
                            <a:schemeClr val="tx1"/>
                          </a:solidFill>
                        </a:rPr>
                        <a:t>The rate of the decomposition reactions typically depends exponentially on temperature according to the Arrhenius law.</a:t>
                      </a:r>
                    </a:p>
                    <a:p>
                      <a:pPr marL="171450" indent="-171450">
                        <a:lnSpc>
                          <a:spcPct val="100000"/>
                        </a:lnSpc>
                        <a:spcBef>
                          <a:spcPts val="600"/>
                        </a:spcBef>
                        <a:buFont typeface="Wingdings" panose="05000000000000000000" pitchFamily="2" charset="2"/>
                        <a:buChar char="§"/>
                      </a:pPr>
                      <a:r>
                        <a:rPr lang="en-US" sz="1300" b="0" dirty="0">
                          <a:solidFill>
                            <a:schemeClr val="tx1"/>
                          </a:solidFill>
                        </a:rPr>
                        <a:t>The decomposition reactions are typically exothermic.</a:t>
                      </a:r>
                    </a:p>
                    <a:p>
                      <a:pPr marL="171450" marR="0" lvl="0" indent="-171450"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defRPr/>
                      </a:pPr>
                      <a:r>
                        <a:rPr lang="en-US" sz="1300" b="0" dirty="0">
                          <a:solidFill>
                            <a:schemeClr val="tx1"/>
                          </a:solidFill>
                        </a:rPr>
                        <a:t>The interplay between external cooling (or heating), decomposition reaction rates and enthalpies, and cell thermal mass governs the heating dynamics of a cell.</a:t>
                      </a:r>
                    </a:p>
                  </a:txBody>
                  <a:tcPr marL="121920" marR="121920" marT="60960" marB="60960">
                    <a:noFill/>
                  </a:tcPr>
                </a:tc>
                <a:tc>
                  <a:txBody>
                    <a:bodyPr/>
                    <a:lstStyle/>
                    <a:p>
                      <a:pPr marL="171450" indent="-171450">
                        <a:lnSpc>
                          <a:spcPct val="100000"/>
                        </a:lnSpc>
                        <a:spcBef>
                          <a:spcPts val="600"/>
                        </a:spcBef>
                        <a:buFont typeface="Wingdings" panose="05000000000000000000" pitchFamily="2" charset="2"/>
                        <a:buChar char="§"/>
                      </a:pPr>
                      <a:r>
                        <a:rPr lang="en-US" sz="1300" b="0" dirty="0">
                          <a:solidFill>
                            <a:schemeClr val="tx1"/>
                          </a:solidFill>
                        </a:rPr>
                        <a:t>When increased heat generation due to the decomposition reactions is not counteracted by dissipation of heat, a battery cell exhibits thermal runaway, which results in an exponential temperature increase.</a:t>
                      </a:r>
                    </a:p>
                    <a:p>
                      <a:pPr marL="171450" indent="-171450">
                        <a:lnSpc>
                          <a:spcPct val="100000"/>
                        </a:lnSpc>
                        <a:spcBef>
                          <a:spcPts val="600"/>
                        </a:spcBef>
                        <a:buFont typeface="Wingdings" panose="05000000000000000000" pitchFamily="2" charset="2"/>
                        <a:buChar char="§"/>
                      </a:pPr>
                      <a:r>
                        <a:rPr lang="en-US" sz="1300" b="0" dirty="0">
                          <a:solidFill>
                            <a:schemeClr val="tx1"/>
                          </a:solidFill>
                        </a:rPr>
                        <a:t>Thermal runaway leads to battery failure and may also cause fire and even explosions.</a:t>
                      </a:r>
                    </a:p>
                  </a:txBody>
                  <a:tcPr marL="121920" marR="121920" marT="60960" marB="60960">
                    <a:noFill/>
                  </a:tcPr>
                </a:tc>
                <a:extLst>
                  <a:ext uri="{0D108BD9-81ED-4DB2-BD59-A6C34878D82A}">
                    <a16:rowId xmlns:a16="http://schemas.microsoft.com/office/drawing/2014/main" val="880519714"/>
                  </a:ext>
                </a:extLst>
              </a:tr>
            </a:tbl>
          </a:graphicData>
        </a:graphic>
      </p:graphicFrame>
      <p:pic>
        <p:nvPicPr>
          <p:cNvPr id="2" name="Picture 1">
            <a:extLst>
              <a:ext uri="{FF2B5EF4-FFF2-40B4-BE49-F238E27FC236}">
                <a16:creationId xmlns:a16="http://schemas.microsoft.com/office/drawing/2014/main" id="{F9867124-B2BF-4ADD-9AC1-E47D9BBECA57}"/>
              </a:ext>
            </a:extLst>
          </p:cNvPr>
          <p:cNvPicPr>
            <a:picLocks noChangeAspect="1"/>
          </p:cNvPicPr>
          <p:nvPr/>
        </p:nvPicPr>
        <p:blipFill rotWithShape="1">
          <a:blip r:embed="rId3"/>
          <a:srcRect l="1882" t="15667" r="8756" b="12637"/>
          <a:stretch/>
        </p:blipFill>
        <p:spPr>
          <a:xfrm>
            <a:off x="0" y="-1"/>
            <a:ext cx="7823200" cy="3530601"/>
          </a:xfrm>
          <a:prstGeom prst="rect">
            <a:avLst/>
          </a:prstGeom>
        </p:spPr>
      </p:pic>
      <p:grpSp>
        <p:nvGrpSpPr>
          <p:cNvPr id="9" name="Group 8">
            <a:extLst>
              <a:ext uri="{FF2B5EF4-FFF2-40B4-BE49-F238E27FC236}">
                <a16:creationId xmlns:a16="http://schemas.microsoft.com/office/drawing/2014/main" id="{0EF8F837-10A0-42FA-9FD3-49DB754B0AAE}"/>
              </a:ext>
            </a:extLst>
          </p:cNvPr>
          <p:cNvGrpSpPr/>
          <p:nvPr/>
        </p:nvGrpSpPr>
        <p:grpSpPr>
          <a:xfrm>
            <a:off x="8678842" y="-59560"/>
            <a:ext cx="3066933" cy="3530600"/>
            <a:chOff x="970180" y="0"/>
            <a:chExt cx="2300200" cy="2647950"/>
          </a:xfrm>
        </p:grpSpPr>
        <p:pic>
          <p:nvPicPr>
            <p:cNvPr id="10" name="Picture 9">
              <a:extLst>
                <a:ext uri="{FF2B5EF4-FFF2-40B4-BE49-F238E27FC236}">
                  <a16:creationId xmlns:a16="http://schemas.microsoft.com/office/drawing/2014/main" id="{8D6D09AB-929F-4C44-8319-CE01C79A976D}"/>
                </a:ext>
              </a:extLst>
            </p:cNvPr>
            <p:cNvPicPr>
              <a:picLocks noChangeAspect="1"/>
            </p:cNvPicPr>
            <p:nvPr/>
          </p:nvPicPr>
          <p:blipFill>
            <a:blip r:embed="rId4"/>
            <a:stretch>
              <a:fillRect/>
            </a:stretch>
          </p:blipFill>
          <p:spPr>
            <a:xfrm>
              <a:off x="970180" y="0"/>
              <a:ext cx="2300200" cy="2647950"/>
            </a:xfrm>
            <a:prstGeom prst="rect">
              <a:avLst/>
            </a:prstGeom>
          </p:spPr>
        </p:pic>
        <p:sp>
          <p:nvSpPr>
            <p:cNvPr id="11" name="Rectangle 10">
              <a:extLst>
                <a:ext uri="{FF2B5EF4-FFF2-40B4-BE49-F238E27FC236}">
                  <a16:creationId xmlns:a16="http://schemas.microsoft.com/office/drawing/2014/main" id="{469EB043-18DD-4B31-8716-EE54732C807B}"/>
                </a:ext>
              </a:extLst>
            </p:cNvPr>
            <p:cNvSpPr/>
            <p:nvPr/>
          </p:nvSpPr>
          <p:spPr>
            <a:xfrm>
              <a:off x="1871663" y="2243174"/>
              <a:ext cx="390525" cy="7140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Tree>
    <p:extLst>
      <p:ext uri="{BB962C8B-B14F-4D97-AF65-F5344CB8AC3E}">
        <p14:creationId xmlns:p14="http://schemas.microsoft.com/office/powerpoint/2010/main" val="2015041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92853D4-8959-D20D-6FDA-043B76482A43}"/>
              </a:ext>
            </a:extLst>
          </p:cNvPr>
          <p:cNvSpPr>
            <a:spLocks noGrp="1"/>
          </p:cNvSpPr>
          <p:nvPr>
            <p:ph sz="quarter" idx="29"/>
          </p:nvPr>
        </p:nvSpPr>
        <p:spPr/>
        <p:txBody>
          <a:bodyPr/>
          <a:lstStyle/>
          <a:p>
            <a:r>
              <a:rPr lang="en-US" dirty="0"/>
              <a:t> </a:t>
            </a:r>
          </a:p>
        </p:txBody>
      </p:sp>
      <p:sp>
        <p:nvSpPr>
          <p:cNvPr id="8" name="Content Placeholder 7">
            <a:extLst>
              <a:ext uri="{FF2B5EF4-FFF2-40B4-BE49-F238E27FC236}">
                <a16:creationId xmlns:a16="http://schemas.microsoft.com/office/drawing/2014/main" id="{21F06CB0-12F5-57B4-C3A5-B531FC7464A1}"/>
              </a:ext>
            </a:extLst>
          </p:cNvPr>
          <p:cNvSpPr>
            <a:spLocks noGrp="1"/>
          </p:cNvSpPr>
          <p:nvPr>
            <p:ph sz="quarter" idx="30"/>
          </p:nvPr>
        </p:nvSpPr>
        <p:spPr/>
        <p:txBody>
          <a:bodyPr/>
          <a:lstStyle/>
          <a:p>
            <a:r>
              <a:rPr lang="en-US" dirty="0"/>
              <a:t> </a:t>
            </a:r>
          </a:p>
        </p:txBody>
      </p:sp>
      <p:sp>
        <p:nvSpPr>
          <p:cNvPr id="5" name="Title 4">
            <a:extLst>
              <a:ext uri="{FF2B5EF4-FFF2-40B4-BE49-F238E27FC236}">
                <a16:creationId xmlns:a16="http://schemas.microsoft.com/office/drawing/2014/main" id="{8ADEF653-A03F-DB6B-7ED1-1C0DE2935318}"/>
              </a:ext>
            </a:extLst>
          </p:cNvPr>
          <p:cNvSpPr>
            <a:spLocks noGrp="1"/>
          </p:cNvSpPr>
          <p:nvPr>
            <p:ph type="title"/>
          </p:nvPr>
        </p:nvSpPr>
        <p:spPr/>
        <p:txBody>
          <a:bodyPr anchor="ctr"/>
          <a:lstStyle/>
          <a:p>
            <a:r>
              <a:rPr lang="en-US" dirty="0"/>
              <a:t>Model Overview</a:t>
            </a:r>
          </a:p>
        </p:txBody>
      </p:sp>
      <p:graphicFrame>
        <p:nvGraphicFramePr>
          <p:cNvPr id="12" name="Table 9">
            <a:extLst>
              <a:ext uri="{FF2B5EF4-FFF2-40B4-BE49-F238E27FC236}">
                <a16:creationId xmlns:a16="http://schemas.microsoft.com/office/drawing/2014/main" id="{69BB5186-4857-6314-ED78-088615596E5A}"/>
              </a:ext>
            </a:extLst>
          </p:cNvPr>
          <p:cNvGraphicFramePr>
            <a:graphicFrameLocks noGrp="1"/>
          </p:cNvGraphicFramePr>
          <p:nvPr>
            <p:extLst>
              <p:ext uri="{D42A27DB-BD31-4B8C-83A1-F6EECF244321}">
                <p14:modId xmlns:p14="http://schemas.microsoft.com/office/powerpoint/2010/main" val="2731057758"/>
              </p:ext>
            </p:extLst>
          </p:nvPr>
        </p:nvGraphicFramePr>
        <p:xfrm>
          <a:off x="485486" y="4499957"/>
          <a:ext cx="10886326" cy="2173564"/>
        </p:xfrm>
        <a:graphic>
          <a:graphicData uri="http://schemas.openxmlformats.org/drawingml/2006/table">
            <a:tbl>
              <a:tblPr firstRow="1" bandRow="1">
                <a:tableStyleId>{5C22544A-7EE6-4342-B048-85BDC9FD1C3A}</a:tableStyleId>
              </a:tblPr>
              <a:tblGrid>
                <a:gridCol w="5443163">
                  <a:extLst>
                    <a:ext uri="{9D8B030D-6E8A-4147-A177-3AD203B41FA5}">
                      <a16:colId xmlns:a16="http://schemas.microsoft.com/office/drawing/2014/main" val="2613535102"/>
                    </a:ext>
                  </a:extLst>
                </a:gridCol>
                <a:gridCol w="5443163">
                  <a:extLst>
                    <a:ext uri="{9D8B030D-6E8A-4147-A177-3AD203B41FA5}">
                      <a16:colId xmlns:a16="http://schemas.microsoft.com/office/drawing/2014/main" val="712862396"/>
                    </a:ext>
                  </a:extLst>
                </a:gridCol>
              </a:tblGrid>
              <a:tr h="2173564">
                <a:tc>
                  <a:txBody>
                    <a:bodyPr/>
                    <a:lstStyle/>
                    <a:p>
                      <a:pPr marL="171450" indent="-171450">
                        <a:lnSpc>
                          <a:spcPct val="100000"/>
                        </a:lnSpc>
                        <a:spcBef>
                          <a:spcPts val="600"/>
                        </a:spcBef>
                        <a:buFont typeface="Wingdings" panose="05000000000000000000" pitchFamily="2" charset="2"/>
                        <a:buChar char="§"/>
                      </a:pPr>
                      <a:r>
                        <a:rPr lang="en-US" sz="1300" b="0" dirty="0">
                          <a:solidFill>
                            <a:schemeClr val="tx1"/>
                          </a:solidFill>
                        </a:rPr>
                        <a:t>This model simulates the temperature dynamics in a cylindrical battery after being placed in an oven.</a:t>
                      </a:r>
                    </a:p>
                    <a:p>
                      <a:pPr marL="171450" indent="-171450">
                        <a:lnSpc>
                          <a:spcPct val="100000"/>
                        </a:lnSpc>
                        <a:spcBef>
                          <a:spcPts val="600"/>
                        </a:spcBef>
                        <a:buFont typeface="Wingdings" panose="05000000000000000000" pitchFamily="2" charset="2"/>
                        <a:buChar char="§"/>
                      </a:pPr>
                      <a:r>
                        <a:rPr lang="en-US" sz="1300" b="0" dirty="0">
                          <a:solidFill>
                            <a:schemeClr val="tx1"/>
                          </a:solidFill>
                        </a:rPr>
                        <a:t>The battery is assumed to be at open circuit throughout the whole experiment.</a:t>
                      </a:r>
                    </a:p>
                    <a:p>
                      <a:pPr marL="171450" indent="-171450">
                        <a:lnSpc>
                          <a:spcPct val="100000"/>
                        </a:lnSpc>
                        <a:spcBef>
                          <a:spcPts val="600"/>
                        </a:spcBef>
                        <a:buFont typeface="Wingdings" panose="05000000000000000000" pitchFamily="2" charset="2"/>
                        <a:buChar char="§"/>
                      </a:pPr>
                      <a:r>
                        <a:rPr lang="en-US" sz="1300" b="0" dirty="0">
                          <a:solidFill>
                            <a:schemeClr val="tx1"/>
                          </a:solidFill>
                        </a:rPr>
                        <a:t>As the temperature increases, various exothermal decomposition reactions are activated, which in turn results in further heating of the battery.</a:t>
                      </a:r>
                    </a:p>
                  </a:txBody>
                  <a:tcPr marL="121920" marR="121920" marT="60960" marB="60960">
                    <a:noFill/>
                  </a:tcPr>
                </a:tc>
                <a:tc>
                  <a:txBody>
                    <a:bodyPr/>
                    <a:lstStyle/>
                    <a:p>
                      <a:pPr marL="171450" indent="-171450">
                        <a:lnSpc>
                          <a:spcPct val="100000"/>
                        </a:lnSpc>
                        <a:spcBef>
                          <a:spcPts val="600"/>
                        </a:spcBef>
                        <a:buFont typeface="Wingdings" panose="05000000000000000000" pitchFamily="2" charset="2"/>
                        <a:buChar char="§"/>
                      </a:pPr>
                      <a:r>
                        <a:rPr lang="en-US" sz="1300" b="0" dirty="0">
                          <a:solidFill>
                            <a:schemeClr val="tx1"/>
                          </a:solidFill>
                        </a:rPr>
                        <a:t>Four different reactions are considered, involving the decomposition of the:</a:t>
                      </a:r>
                    </a:p>
                    <a:p>
                      <a:pPr marL="628650" lvl="1" indent="-171450">
                        <a:lnSpc>
                          <a:spcPct val="100000"/>
                        </a:lnSpc>
                        <a:spcBef>
                          <a:spcPts val="400"/>
                        </a:spcBef>
                        <a:buFont typeface="Lato" panose="020F0502020204030203" pitchFamily="34" charset="0"/>
                        <a:buChar char="–"/>
                      </a:pPr>
                      <a:r>
                        <a:rPr lang="en-US" sz="1200" b="0" dirty="0">
                          <a:solidFill>
                            <a:schemeClr val="tx1"/>
                          </a:solidFill>
                        </a:rPr>
                        <a:t>Solid electrolyte interface (SEI) at the negative electrode </a:t>
                      </a:r>
                    </a:p>
                    <a:p>
                      <a:pPr marL="628650" lvl="1" indent="-171450">
                        <a:lnSpc>
                          <a:spcPct val="100000"/>
                        </a:lnSpc>
                        <a:spcBef>
                          <a:spcPts val="400"/>
                        </a:spcBef>
                        <a:buFont typeface="Lato" panose="020F0502020204030203" pitchFamily="34" charset="0"/>
                        <a:buChar char="–"/>
                      </a:pPr>
                      <a:r>
                        <a:rPr lang="en-US" sz="1200" b="0" dirty="0">
                          <a:solidFill>
                            <a:schemeClr val="tx1"/>
                          </a:solidFill>
                        </a:rPr>
                        <a:t>Negative electrode active material</a:t>
                      </a:r>
                    </a:p>
                    <a:p>
                      <a:pPr marL="628650" lvl="1" indent="-171450">
                        <a:lnSpc>
                          <a:spcPct val="100000"/>
                        </a:lnSpc>
                        <a:spcBef>
                          <a:spcPts val="400"/>
                        </a:spcBef>
                        <a:buFont typeface="Lato" panose="020F0502020204030203" pitchFamily="34" charset="0"/>
                        <a:buChar char="–"/>
                      </a:pPr>
                      <a:r>
                        <a:rPr lang="en-US" sz="1200" b="0" dirty="0">
                          <a:solidFill>
                            <a:schemeClr val="tx1"/>
                          </a:solidFill>
                        </a:rPr>
                        <a:t>Positive electrode active material</a:t>
                      </a:r>
                    </a:p>
                    <a:p>
                      <a:pPr marL="628650" lvl="1" indent="-171450">
                        <a:lnSpc>
                          <a:spcPct val="100000"/>
                        </a:lnSpc>
                        <a:spcBef>
                          <a:spcPts val="400"/>
                        </a:spcBef>
                        <a:buFont typeface="Lato" panose="020F0502020204030203" pitchFamily="34" charset="0"/>
                        <a:buChar char="–"/>
                      </a:pPr>
                      <a:r>
                        <a:rPr lang="en-US" sz="1200" b="0" dirty="0">
                          <a:solidFill>
                            <a:schemeClr val="tx1"/>
                          </a:solidFill>
                        </a:rPr>
                        <a:t>Electrolyte</a:t>
                      </a:r>
                    </a:p>
                    <a:p>
                      <a:pPr marL="171450" indent="-171450">
                        <a:lnSpc>
                          <a:spcPct val="100000"/>
                        </a:lnSpc>
                        <a:spcBef>
                          <a:spcPts val="600"/>
                        </a:spcBef>
                        <a:buFont typeface="Wingdings" panose="05000000000000000000" pitchFamily="2" charset="2"/>
                        <a:buChar char="§"/>
                      </a:pPr>
                      <a:r>
                        <a:rPr lang="en-US" sz="1300" b="0" dirty="0">
                          <a:solidFill>
                            <a:schemeClr val="tx1"/>
                          </a:solidFill>
                        </a:rPr>
                        <a:t>The decomposition reactions are based on papers by Kim et al. and </a:t>
                      </a:r>
                      <a:r>
                        <a:rPr lang="en-US" sz="1300" b="0" dirty="0" err="1">
                          <a:solidFill>
                            <a:schemeClr val="tx1"/>
                          </a:solidFill>
                        </a:rPr>
                        <a:t>Hatchard</a:t>
                      </a:r>
                      <a:r>
                        <a:rPr lang="en-US" sz="1300" b="0" dirty="0">
                          <a:solidFill>
                            <a:schemeClr val="tx1"/>
                          </a:solidFill>
                        </a:rPr>
                        <a:t> et al. (See the end of this presentation for references.)</a:t>
                      </a:r>
                    </a:p>
                  </a:txBody>
                  <a:tcPr marL="121920" marR="121920" marT="60960" marB="60960">
                    <a:noFill/>
                  </a:tcPr>
                </a:tc>
                <a:extLst>
                  <a:ext uri="{0D108BD9-81ED-4DB2-BD59-A6C34878D82A}">
                    <a16:rowId xmlns:a16="http://schemas.microsoft.com/office/drawing/2014/main" val="880519714"/>
                  </a:ext>
                </a:extLst>
              </a:tr>
            </a:tbl>
          </a:graphicData>
        </a:graphic>
      </p:graphicFrame>
      <p:sp>
        <p:nvSpPr>
          <p:cNvPr id="9" name="Arrow: Right 8">
            <a:extLst>
              <a:ext uri="{FF2B5EF4-FFF2-40B4-BE49-F238E27FC236}">
                <a16:creationId xmlns:a16="http://schemas.microsoft.com/office/drawing/2014/main" id="{76C98710-CB62-4903-A401-83ED0D89DF88}"/>
              </a:ext>
            </a:extLst>
          </p:cNvPr>
          <p:cNvSpPr/>
          <p:nvPr/>
        </p:nvSpPr>
        <p:spPr>
          <a:xfrm>
            <a:off x="4736456" y="1833033"/>
            <a:ext cx="581165" cy="287867"/>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3" name="Content Placeholder 9">
            <a:extLst>
              <a:ext uri="{FF2B5EF4-FFF2-40B4-BE49-F238E27FC236}">
                <a16:creationId xmlns:a16="http://schemas.microsoft.com/office/drawing/2014/main" id="{50FF4B6D-DE67-4E57-8A45-046DA8DB0EEF}"/>
              </a:ext>
            </a:extLst>
          </p:cNvPr>
          <p:cNvPicPr>
            <a:picLocks noChangeAspect="1"/>
          </p:cNvPicPr>
          <p:nvPr/>
        </p:nvPicPr>
        <p:blipFill>
          <a:blip r:embed="rId2"/>
          <a:stretch>
            <a:fillRect/>
          </a:stretch>
        </p:blipFill>
        <p:spPr>
          <a:xfrm>
            <a:off x="8100121" y="349827"/>
            <a:ext cx="3971132" cy="2966413"/>
          </a:xfrm>
          <a:prstGeom prst="rect">
            <a:avLst/>
          </a:prstGeom>
        </p:spPr>
      </p:pic>
      <p:sp>
        <p:nvSpPr>
          <p:cNvPr id="11" name="TextBox 10">
            <a:extLst>
              <a:ext uri="{FF2B5EF4-FFF2-40B4-BE49-F238E27FC236}">
                <a16:creationId xmlns:a16="http://schemas.microsoft.com/office/drawing/2014/main" id="{5866988F-F505-4F32-A502-5BF0CB10EA3F}"/>
              </a:ext>
            </a:extLst>
          </p:cNvPr>
          <p:cNvSpPr txBox="1"/>
          <p:nvPr/>
        </p:nvSpPr>
        <p:spPr>
          <a:xfrm>
            <a:off x="4414575" y="2096545"/>
            <a:ext cx="1225015" cy="1077218"/>
          </a:xfrm>
          <a:prstGeom prst="rect">
            <a:avLst/>
          </a:prstGeom>
          <a:noFill/>
        </p:spPr>
        <p:txBody>
          <a:bodyPr wrap="none" rtlCol="0">
            <a:spAutoFit/>
          </a:bodyPr>
          <a:lstStyle/>
          <a:p>
            <a:pPr algn="ctr"/>
            <a:r>
              <a:rPr lang="en-US" sz="1600" dirty="0">
                <a:latin typeface="Lato Light" panose="020F0302020204030203" pitchFamily="34" charset="0"/>
              </a:rPr>
              <a:t>Simplified</a:t>
            </a:r>
            <a:br>
              <a:rPr lang="en-US" sz="1600" dirty="0">
                <a:latin typeface="Lato Light" panose="020F0302020204030203" pitchFamily="34" charset="0"/>
              </a:rPr>
            </a:br>
            <a:r>
              <a:rPr lang="en-US" sz="1600" dirty="0">
                <a:latin typeface="Lato Light" panose="020F0302020204030203" pitchFamily="34" charset="0"/>
              </a:rPr>
              <a:t>description</a:t>
            </a:r>
          </a:p>
          <a:p>
            <a:pPr algn="ctr"/>
            <a:r>
              <a:rPr lang="en-US" sz="1600" dirty="0">
                <a:latin typeface="Lato Light" panose="020F0302020204030203" pitchFamily="34" charset="0"/>
              </a:rPr>
              <a:t>of the inner </a:t>
            </a:r>
            <a:br>
              <a:rPr lang="en-US" sz="1600" dirty="0">
                <a:latin typeface="Lato Light" panose="020F0302020204030203" pitchFamily="34" charset="0"/>
              </a:rPr>
            </a:br>
            <a:r>
              <a:rPr lang="en-US" sz="1600" dirty="0">
                <a:latin typeface="Lato Light" panose="020F0302020204030203" pitchFamily="34" charset="0"/>
              </a:rPr>
              <a:t>structure</a:t>
            </a:r>
          </a:p>
        </p:txBody>
      </p:sp>
      <p:sp>
        <p:nvSpPr>
          <p:cNvPr id="14" name="TextBox 13">
            <a:extLst>
              <a:ext uri="{FF2B5EF4-FFF2-40B4-BE49-F238E27FC236}">
                <a16:creationId xmlns:a16="http://schemas.microsoft.com/office/drawing/2014/main" id="{F172DA95-206A-438F-91AA-D48D41E10D4A}"/>
              </a:ext>
            </a:extLst>
          </p:cNvPr>
          <p:cNvSpPr txBox="1"/>
          <p:nvPr/>
        </p:nvSpPr>
        <p:spPr>
          <a:xfrm>
            <a:off x="8668705" y="2027767"/>
            <a:ext cx="1128835" cy="584775"/>
          </a:xfrm>
          <a:prstGeom prst="rect">
            <a:avLst/>
          </a:prstGeom>
          <a:noFill/>
        </p:spPr>
        <p:txBody>
          <a:bodyPr wrap="none" rtlCol="0">
            <a:spAutoFit/>
          </a:bodyPr>
          <a:lstStyle/>
          <a:p>
            <a:r>
              <a:rPr lang="en-US" sz="1600" dirty="0">
                <a:latin typeface="Lato Light" panose="020F0302020204030203" pitchFamily="34" charset="0"/>
              </a:rPr>
              <a:t>Rotational </a:t>
            </a:r>
            <a:br>
              <a:rPr lang="en-US" sz="1600" dirty="0">
                <a:latin typeface="Lato Light" panose="020F0302020204030203" pitchFamily="34" charset="0"/>
              </a:rPr>
            </a:br>
            <a:r>
              <a:rPr lang="en-US" sz="1600" dirty="0">
                <a:latin typeface="Lato Light" panose="020F0302020204030203" pitchFamily="34" charset="0"/>
              </a:rPr>
              <a:t>symmetry</a:t>
            </a:r>
          </a:p>
        </p:txBody>
      </p:sp>
      <p:grpSp>
        <p:nvGrpSpPr>
          <p:cNvPr id="18" name="Group 17">
            <a:extLst>
              <a:ext uri="{FF2B5EF4-FFF2-40B4-BE49-F238E27FC236}">
                <a16:creationId xmlns:a16="http://schemas.microsoft.com/office/drawing/2014/main" id="{5B880655-54E5-4712-B9A2-F088E0D1D8D7}"/>
              </a:ext>
            </a:extLst>
          </p:cNvPr>
          <p:cNvGrpSpPr/>
          <p:nvPr/>
        </p:nvGrpSpPr>
        <p:grpSpPr>
          <a:xfrm>
            <a:off x="1404414" y="0"/>
            <a:ext cx="3066933" cy="3530600"/>
            <a:chOff x="970180" y="0"/>
            <a:chExt cx="2300200" cy="2647950"/>
          </a:xfrm>
        </p:grpSpPr>
        <p:pic>
          <p:nvPicPr>
            <p:cNvPr id="4" name="Picture 3">
              <a:extLst>
                <a:ext uri="{FF2B5EF4-FFF2-40B4-BE49-F238E27FC236}">
                  <a16:creationId xmlns:a16="http://schemas.microsoft.com/office/drawing/2014/main" id="{CC272CD7-1EE6-4FE9-B155-F6E642A9BD45}"/>
                </a:ext>
              </a:extLst>
            </p:cNvPr>
            <p:cNvPicPr>
              <a:picLocks noChangeAspect="1"/>
            </p:cNvPicPr>
            <p:nvPr/>
          </p:nvPicPr>
          <p:blipFill>
            <a:blip r:embed="rId3"/>
            <a:stretch>
              <a:fillRect/>
            </a:stretch>
          </p:blipFill>
          <p:spPr>
            <a:xfrm>
              <a:off x="970180" y="0"/>
              <a:ext cx="2300200" cy="2647950"/>
            </a:xfrm>
            <a:prstGeom prst="rect">
              <a:avLst/>
            </a:prstGeom>
          </p:spPr>
        </p:pic>
        <p:sp>
          <p:nvSpPr>
            <p:cNvPr id="16" name="Rectangle 15">
              <a:extLst>
                <a:ext uri="{FF2B5EF4-FFF2-40B4-BE49-F238E27FC236}">
                  <a16:creationId xmlns:a16="http://schemas.microsoft.com/office/drawing/2014/main" id="{995A12F9-6DEF-4416-A352-A6114F56FAA2}"/>
                </a:ext>
              </a:extLst>
            </p:cNvPr>
            <p:cNvSpPr/>
            <p:nvPr/>
          </p:nvSpPr>
          <p:spPr>
            <a:xfrm>
              <a:off x="1871663" y="2243174"/>
              <a:ext cx="390525" cy="7140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9" name="Group 18">
            <a:extLst>
              <a:ext uri="{FF2B5EF4-FFF2-40B4-BE49-F238E27FC236}">
                <a16:creationId xmlns:a16="http://schemas.microsoft.com/office/drawing/2014/main" id="{5FAA698C-D79C-4793-8674-9B162A1EA5BA}"/>
              </a:ext>
            </a:extLst>
          </p:cNvPr>
          <p:cNvGrpSpPr/>
          <p:nvPr/>
        </p:nvGrpSpPr>
        <p:grpSpPr>
          <a:xfrm>
            <a:off x="5582818" y="72115"/>
            <a:ext cx="2195991" cy="3386368"/>
            <a:chOff x="4187113" y="54086"/>
            <a:chExt cx="1646993" cy="2539776"/>
          </a:xfrm>
        </p:grpSpPr>
        <p:pic>
          <p:nvPicPr>
            <p:cNvPr id="15" name="Picture 14">
              <a:extLst>
                <a:ext uri="{FF2B5EF4-FFF2-40B4-BE49-F238E27FC236}">
                  <a16:creationId xmlns:a16="http://schemas.microsoft.com/office/drawing/2014/main" id="{56E32AF1-BC95-454A-B4A0-164117881585}"/>
                </a:ext>
              </a:extLst>
            </p:cNvPr>
            <p:cNvPicPr>
              <a:picLocks noChangeAspect="1"/>
            </p:cNvPicPr>
            <p:nvPr/>
          </p:nvPicPr>
          <p:blipFill>
            <a:blip r:embed="rId4"/>
            <a:stretch>
              <a:fillRect/>
            </a:stretch>
          </p:blipFill>
          <p:spPr>
            <a:xfrm>
              <a:off x="4187113" y="54086"/>
              <a:ext cx="1646993" cy="2539776"/>
            </a:xfrm>
            <a:prstGeom prst="rect">
              <a:avLst/>
            </a:prstGeom>
          </p:spPr>
        </p:pic>
        <p:sp>
          <p:nvSpPr>
            <p:cNvPr id="17" name="Rectangle 16">
              <a:extLst>
                <a:ext uri="{FF2B5EF4-FFF2-40B4-BE49-F238E27FC236}">
                  <a16:creationId xmlns:a16="http://schemas.microsoft.com/office/drawing/2014/main" id="{D158BB2A-E5FD-4127-B084-2D9302011DF2}"/>
                </a:ext>
              </a:extLst>
            </p:cNvPr>
            <p:cNvSpPr/>
            <p:nvPr/>
          </p:nvSpPr>
          <p:spPr>
            <a:xfrm>
              <a:off x="4815347" y="2411276"/>
              <a:ext cx="390525" cy="7590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Tree>
    <p:extLst>
      <p:ext uri="{BB962C8B-B14F-4D97-AF65-F5344CB8AC3E}">
        <p14:creationId xmlns:p14="http://schemas.microsoft.com/office/powerpoint/2010/main" val="3363237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791BE5-9FC5-127C-C5F3-BEF783210768}"/>
              </a:ext>
            </a:extLst>
          </p:cNvPr>
          <p:cNvSpPr>
            <a:spLocks noGrp="1"/>
          </p:cNvSpPr>
          <p:nvPr>
            <p:ph type="title"/>
          </p:nvPr>
        </p:nvSpPr>
        <p:spPr/>
        <p:txBody>
          <a:bodyPr/>
          <a:lstStyle/>
          <a:p>
            <a:r>
              <a:rPr lang="en-US" dirty="0"/>
              <a:t>Solid Electrolyte Interface Decomposition</a:t>
            </a:r>
          </a:p>
        </p:txBody>
      </p:sp>
      <p:sp>
        <p:nvSpPr>
          <p:cNvPr id="6" name="Rectangle 5">
            <a:extLst>
              <a:ext uri="{FF2B5EF4-FFF2-40B4-BE49-F238E27FC236}">
                <a16:creationId xmlns:a16="http://schemas.microsoft.com/office/drawing/2014/main" id="{D2F6EB50-9099-DEFA-F77C-92E43E6FDDB6}"/>
              </a:ext>
            </a:extLst>
          </p:cNvPr>
          <p:cNvSpPr/>
          <p:nvPr/>
        </p:nvSpPr>
        <p:spPr>
          <a:xfrm>
            <a:off x="5952403" y="1921040"/>
            <a:ext cx="5731597" cy="2613637"/>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extLst>
              <a:ext uri="{FF2B5EF4-FFF2-40B4-BE49-F238E27FC236}">
                <a16:creationId xmlns:a16="http://schemas.microsoft.com/office/drawing/2014/main" id="{E0EF5558-F7A7-1040-F5A6-D8B448A4E2B7}"/>
              </a:ext>
            </a:extLst>
          </p:cNvPr>
          <p:cNvSpPr/>
          <p:nvPr/>
        </p:nvSpPr>
        <p:spPr>
          <a:xfrm>
            <a:off x="599894" y="4833643"/>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a:extLst>
              <a:ext uri="{FF2B5EF4-FFF2-40B4-BE49-F238E27FC236}">
                <a16:creationId xmlns:a16="http://schemas.microsoft.com/office/drawing/2014/main" id="{2668C811-20BF-6648-689C-2CAF7BB93DF2}"/>
              </a:ext>
            </a:extLst>
          </p:cNvPr>
          <p:cNvSpPr/>
          <p:nvPr/>
        </p:nvSpPr>
        <p:spPr>
          <a:xfrm>
            <a:off x="599894" y="3377341"/>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a:extLst>
              <a:ext uri="{FF2B5EF4-FFF2-40B4-BE49-F238E27FC236}">
                <a16:creationId xmlns:a16="http://schemas.microsoft.com/office/drawing/2014/main" id="{172BCB96-918C-2E9E-082E-D0157574EA4B}"/>
              </a:ext>
            </a:extLst>
          </p:cNvPr>
          <p:cNvSpPr/>
          <p:nvPr/>
        </p:nvSpPr>
        <p:spPr>
          <a:xfrm>
            <a:off x="599641" y="1921040"/>
            <a:ext cx="4924924"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mc:AlternateContent xmlns:mc="http://schemas.openxmlformats.org/markup-compatibility/2006" xmlns:a14="http://schemas.microsoft.com/office/drawing/2010/main">
        <mc:Choice Requires="a14">
          <p:sp>
            <p:nvSpPr>
              <p:cNvPr id="14" name="Object 12">
                <a:extLst>
                  <a:ext uri="{FF2B5EF4-FFF2-40B4-BE49-F238E27FC236}">
                    <a16:creationId xmlns:a16="http://schemas.microsoft.com/office/drawing/2014/main" id="{687D2A46-11A2-9EE7-2039-CBE5700D014E}"/>
                  </a:ext>
                </a:extLst>
              </p:cNvPr>
              <p:cNvSpPr txBox="1"/>
              <p:nvPr/>
            </p:nvSpPr>
            <p:spPr>
              <a:xfrm>
                <a:off x="241917" y="2290361"/>
                <a:ext cx="4330084" cy="910167"/>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sei</m:t>
                          </m:r>
                        </m:sub>
                      </m:sSub>
                      <m:r>
                        <a:rPr lang="en-US" sz="1733" i="1">
                          <a:solidFill>
                            <a:srgbClr val="000000"/>
                          </a:solidFill>
                          <a:latin typeface="Cambria Math" panose="02040503050406030204" pitchFamily="18" charset="0"/>
                        </a:rPr>
                        <m:t>(</m:t>
                      </m:r>
                      <m:r>
                        <a:rPr lang="en-US" sz="1733" i="1">
                          <a:solidFill>
                            <a:srgbClr val="000000"/>
                          </a:solidFill>
                          <a:latin typeface="Cambria Math" panose="02040503050406030204" pitchFamily="18" charset="0"/>
                        </a:rPr>
                        <m:t>𝑇</m:t>
                      </m:r>
                      <m:r>
                        <a:rPr lang="en-US"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sei</m:t>
                          </m:r>
                        </m:sub>
                      </m:sSub>
                      <m:r>
                        <a:rPr lang="en-US" sz="1733" i="1">
                          <a:solidFill>
                            <a:srgbClr val="000000"/>
                          </a:solidFill>
                          <a:latin typeface="Cambria Math" panose="02040503050406030204" pitchFamily="18" charset="0"/>
                        </a:rPr>
                        <m:t>)</m:t>
                      </m:r>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𝐴</m:t>
                          </m:r>
                        </m:e>
                        <m:sub>
                          <m:r>
                            <m:rPr>
                              <m:sty m:val="p"/>
                            </m:rPr>
                            <a:rPr lang="en-US" sz="1733">
                              <a:solidFill>
                                <a:srgbClr val="000000"/>
                              </a:solidFill>
                              <a:latin typeface="Cambria Math" panose="02040503050406030204" pitchFamily="18" charset="0"/>
                            </a:rPr>
                            <m:t>sei</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sei</m:t>
                          </m:r>
                        </m:sub>
                      </m:sSub>
                      <m:r>
                        <m:rPr>
                          <m:sty m:val="p"/>
                        </m:rPr>
                        <a:rPr lang="en-US" sz="1733">
                          <a:solidFill>
                            <a:srgbClr val="000000"/>
                          </a:solidFill>
                          <a:latin typeface="Cambria Math" panose="02040503050406030204" pitchFamily="18" charset="0"/>
                        </a:rPr>
                        <m:t>exp</m:t>
                      </m:r>
                      <m:d>
                        <m:dPr>
                          <m:begChr m:val="["/>
                          <m:endChr m:val="]"/>
                          <m:ctrlPr>
                            <a:rPr lang="en-US" sz="1733" i="1">
                              <a:solidFill>
                                <a:srgbClr val="000000"/>
                              </a:solidFill>
                              <a:latin typeface="Cambria Math" panose="02040503050406030204" pitchFamily="18" charset="0"/>
                            </a:rPr>
                          </m:ctrlPr>
                        </m:dPr>
                        <m:e>
                          <m:r>
                            <a:rPr lang="en-US" sz="1733" i="1">
                              <a:solidFill>
                                <a:srgbClr val="000000"/>
                              </a:solidFill>
                              <a:latin typeface="Cambria Math" panose="02040503050406030204" pitchFamily="18" charset="0"/>
                            </a:rPr>
                            <m:t>−</m:t>
                          </m:r>
                          <m:f>
                            <m:fPr>
                              <m:ctrlPr>
                                <a:rPr lang="en-US" sz="1733" i="1">
                                  <a:solidFill>
                                    <a:srgbClr val="000000"/>
                                  </a:solidFill>
                                  <a:latin typeface="Cambria Math" panose="02040503050406030204" pitchFamily="18" charset="0"/>
                                </a:rPr>
                              </m:ctrlPr>
                            </m:fPr>
                            <m:num>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𝐸</m:t>
                                  </m:r>
                                </m:e>
                                <m:sub>
                                  <m:r>
                                    <a:rPr lang="en-US" sz="1733" i="1">
                                      <a:solidFill>
                                        <a:srgbClr val="000000"/>
                                      </a:solidFill>
                                      <a:latin typeface="Cambria Math" panose="02040503050406030204" pitchFamily="18" charset="0"/>
                                    </a:rPr>
                                    <m:t>𝑎</m:t>
                                  </m:r>
                                  <m:r>
                                    <a:rPr lang="en-US" sz="1733" i="1">
                                      <a:solidFill>
                                        <a:srgbClr val="000000"/>
                                      </a:solidFill>
                                      <a:latin typeface="Cambria Math" panose="02040503050406030204" pitchFamily="18" charset="0"/>
                                    </a:rPr>
                                    <m:t>,</m:t>
                                  </m:r>
                                  <m:r>
                                    <m:rPr>
                                      <m:sty m:val="p"/>
                                    </m:rPr>
                                    <a:rPr lang="en-US" sz="1733">
                                      <a:solidFill>
                                        <a:srgbClr val="000000"/>
                                      </a:solidFill>
                                      <a:latin typeface="Cambria Math" panose="02040503050406030204" pitchFamily="18" charset="0"/>
                                    </a:rPr>
                                    <m:t>sei</m:t>
                                  </m:r>
                                </m:sub>
                              </m:sSub>
                            </m:num>
                            <m:den>
                              <m:r>
                                <a:rPr lang="en-US" sz="1733" i="1">
                                  <a:solidFill>
                                    <a:srgbClr val="000000"/>
                                  </a:solidFill>
                                  <a:latin typeface="Cambria Math" panose="02040503050406030204" pitchFamily="18" charset="0"/>
                                </a:rPr>
                                <m:t>𝑅𝑇</m:t>
                              </m:r>
                            </m:den>
                          </m:f>
                        </m:e>
                      </m:d>
                    </m:oMath>
                  </m:oMathPara>
                </a14:m>
                <a:endParaRPr lang="en-SE" sz="1733" dirty="0"/>
              </a:p>
            </p:txBody>
          </p:sp>
        </mc:Choice>
        <mc:Fallback xmlns="">
          <p:sp>
            <p:nvSpPr>
              <p:cNvPr id="14" name="Object 12">
                <a:extLst>
                  <a:ext uri="{FF2B5EF4-FFF2-40B4-BE49-F238E27FC236}">
                    <a16:creationId xmlns:a16="http://schemas.microsoft.com/office/drawing/2014/main" id="{687D2A46-11A2-9EE7-2039-CBE5700D014E}"/>
                  </a:ext>
                </a:extLst>
              </p:cNvPr>
              <p:cNvSpPr txBox="1">
                <a:spLocks noRot="1" noChangeAspect="1" noMove="1" noResize="1" noEditPoints="1" noAdjustHandles="1" noChangeArrowheads="1" noChangeShapeType="1" noTextEdit="1"/>
              </p:cNvSpPr>
              <p:nvPr/>
            </p:nvSpPr>
            <p:spPr>
              <a:xfrm>
                <a:off x="241917" y="2290361"/>
                <a:ext cx="4330084" cy="91016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Object 13">
                <a:extLst>
                  <a:ext uri="{FF2B5EF4-FFF2-40B4-BE49-F238E27FC236}">
                    <a16:creationId xmlns:a16="http://schemas.microsoft.com/office/drawing/2014/main" id="{195F7E2E-06B5-501E-5F94-026A94C765AC}"/>
                  </a:ext>
                </a:extLst>
              </p:cNvPr>
              <p:cNvSpPr txBox="1"/>
              <p:nvPr/>
            </p:nvSpPr>
            <p:spPr>
              <a:xfrm>
                <a:off x="101600" y="3794762"/>
                <a:ext cx="2565400" cy="899780"/>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f>
                        <m:fPr>
                          <m:ctrlPr>
                            <a:rPr lang="en-SE" sz="1733" i="1">
                              <a:solidFill>
                                <a:srgbClr val="000000"/>
                              </a:solidFill>
                              <a:latin typeface="Cambria Math" panose="02040503050406030204" pitchFamily="18" charset="0"/>
                            </a:rPr>
                          </m:ctrlPr>
                        </m:fPr>
                        <m:num>
                          <m:r>
                            <a:rPr lang="en-SE" sz="1733" i="1">
                              <a:solidFill>
                                <a:srgbClr val="000000"/>
                              </a:solidFill>
                              <a:latin typeface="Cambria Math" panose="02040503050406030204" pitchFamily="18" charset="0"/>
                            </a:rPr>
                            <m:t>𝑑</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sei</m:t>
                              </m:r>
                            </m:sub>
                          </m:sSub>
                        </m:num>
                        <m:den>
                          <m:r>
                            <a:rPr lang="en-SE" sz="1733" i="1">
                              <a:solidFill>
                                <a:srgbClr val="000000"/>
                              </a:solidFill>
                              <a:latin typeface="Cambria Math" panose="02040503050406030204" pitchFamily="18" charset="0"/>
                            </a:rPr>
                            <m:t>𝑑𝑡</m:t>
                          </m:r>
                        </m:den>
                      </m:f>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sei</m:t>
                          </m:r>
                        </m:sub>
                      </m:sSub>
                    </m:oMath>
                  </m:oMathPara>
                </a14:m>
                <a:endParaRPr lang="en-SE" sz="1733" dirty="0"/>
              </a:p>
            </p:txBody>
          </p:sp>
        </mc:Choice>
        <mc:Fallback xmlns="">
          <p:sp>
            <p:nvSpPr>
              <p:cNvPr id="15" name="Object 13">
                <a:extLst>
                  <a:ext uri="{FF2B5EF4-FFF2-40B4-BE49-F238E27FC236}">
                    <a16:creationId xmlns:a16="http://schemas.microsoft.com/office/drawing/2014/main" id="{195F7E2E-06B5-501E-5F94-026A94C765AC}"/>
                  </a:ext>
                </a:extLst>
              </p:cNvPr>
              <p:cNvSpPr txBox="1">
                <a:spLocks noRot="1" noChangeAspect="1" noMove="1" noResize="1" noEditPoints="1" noAdjustHandles="1" noChangeArrowheads="1" noChangeShapeType="1" noTextEdit="1"/>
              </p:cNvSpPr>
              <p:nvPr/>
            </p:nvSpPr>
            <p:spPr>
              <a:xfrm>
                <a:off x="101600" y="3794762"/>
                <a:ext cx="2565400" cy="89978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bject 15">
                <a:extLst>
                  <a:ext uri="{FF2B5EF4-FFF2-40B4-BE49-F238E27FC236}">
                    <a16:creationId xmlns:a16="http://schemas.microsoft.com/office/drawing/2014/main" id="{5C02DC98-1403-FFAA-9BBE-17FB5631205C}"/>
                  </a:ext>
                </a:extLst>
              </p:cNvPr>
              <p:cNvSpPr txBox="1"/>
              <p:nvPr/>
            </p:nvSpPr>
            <p:spPr>
              <a:xfrm>
                <a:off x="343304" y="5329846"/>
                <a:ext cx="2434381" cy="630767"/>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𝑄</m:t>
                          </m:r>
                        </m:e>
                        <m:sub>
                          <m:r>
                            <m:rPr>
                              <m:sty m:val="p"/>
                            </m:rPr>
                            <a:rPr lang="en-US" sz="1733">
                              <a:solidFill>
                                <a:srgbClr val="000000"/>
                              </a:solidFill>
                              <a:latin typeface="Cambria Math" panose="02040503050406030204" pitchFamily="18" charset="0"/>
                            </a:rPr>
                            <m:t>sei</m:t>
                          </m:r>
                        </m:sub>
                      </m:sSub>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𝐻</m:t>
                          </m:r>
                        </m:e>
                        <m:sub>
                          <m:r>
                            <m:rPr>
                              <m:sty m:val="p"/>
                            </m:rPr>
                            <a:rPr lang="en-US" sz="1733">
                              <a:solidFill>
                                <a:srgbClr val="000000"/>
                              </a:solidFill>
                              <a:latin typeface="Cambria Math" panose="02040503050406030204" pitchFamily="18" charset="0"/>
                            </a:rPr>
                            <m:t>sei</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𝑐</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sei</m:t>
                          </m:r>
                        </m:sub>
                      </m:sSub>
                    </m:oMath>
                  </m:oMathPara>
                </a14:m>
                <a:endParaRPr lang="en-SE" sz="1733" dirty="0"/>
              </a:p>
            </p:txBody>
          </p:sp>
        </mc:Choice>
        <mc:Fallback xmlns="">
          <p:sp>
            <p:nvSpPr>
              <p:cNvPr id="16" name="Object 15">
                <a:extLst>
                  <a:ext uri="{FF2B5EF4-FFF2-40B4-BE49-F238E27FC236}">
                    <a16:creationId xmlns:a16="http://schemas.microsoft.com/office/drawing/2014/main" id="{5C02DC98-1403-FFAA-9BBE-17FB5631205C}"/>
                  </a:ext>
                </a:extLst>
              </p:cNvPr>
              <p:cNvSpPr txBox="1">
                <a:spLocks noRot="1" noChangeAspect="1" noMove="1" noResize="1" noEditPoints="1" noAdjustHandles="1" noChangeArrowheads="1" noChangeShapeType="1" noTextEdit="1"/>
              </p:cNvSpPr>
              <p:nvPr/>
            </p:nvSpPr>
            <p:spPr>
              <a:xfrm>
                <a:off x="343304" y="5329846"/>
                <a:ext cx="2434381" cy="63076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Object 18">
                <a:extLst>
                  <a:ext uri="{FF2B5EF4-FFF2-40B4-BE49-F238E27FC236}">
                    <a16:creationId xmlns:a16="http://schemas.microsoft.com/office/drawing/2014/main" id="{2CA21803-FD90-700A-2286-DB775B026978}"/>
                  </a:ext>
                </a:extLst>
              </p:cNvPr>
              <p:cNvSpPr txBox="1"/>
              <p:nvPr/>
            </p:nvSpPr>
            <p:spPr>
              <a:xfrm>
                <a:off x="5968732" y="3151909"/>
                <a:ext cx="537633" cy="63288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𝐻</m:t>
                          </m:r>
                        </m:e>
                        <m:sub>
                          <m:r>
                            <m:rPr>
                              <m:sty m:val="p"/>
                            </m:rPr>
                            <a:rPr lang="en-US" sz="1733">
                              <a:solidFill>
                                <a:srgbClr val="000000"/>
                              </a:solidFill>
                              <a:latin typeface="Cambria Math" panose="02040503050406030204" pitchFamily="18" charset="0"/>
                            </a:rPr>
                            <m:t>sei</m:t>
                          </m:r>
                        </m:sub>
                      </m:sSub>
                    </m:oMath>
                  </m:oMathPara>
                </a14:m>
                <a:endParaRPr lang="en-SE" sz="1733" dirty="0"/>
              </a:p>
            </p:txBody>
          </p:sp>
        </mc:Choice>
        <mc:Fallback xmlns="">
          <p:sp>
            <p:nvSpPr>
              <p:cNvPr id="17" name="Object 18">
                <a:extLst>
                  <a:ext uri="{FF2B5EF4-FFF2-40B4-BE49-F238E27FC236}">
                    <a16:creationId xmlns:a16="http://schemas.microsoft.com/office/drawing/2014/main" id="{2CA21803-FD90-700A-2286-DB775B026978}"/>
                  </a:ext>
                </a:extLst>
              </p:cNvPr>
              <p:cNvSpPr txBox="1">
                <a:spLocks noRot="1" noChangeAspect="1" noMove="1" noResize="1" noEditPoints="1" noAdjustHandles="1" noChangeArrowheads="1" noChangeShapeType="1" noTextEdit="1"/>
              </p:cNvSpPr>
              <p:nvPr/>
            </p:nvSpPr>
            <p:spPr>
              <a:xfrm>
                <a:off x="5968732" y="3151909"/>
                <a:ext cx="537633" cy="63288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Object 19">
                <a:extLst>
                  <a:ext uri="{FF2B5EF4-FFF2-40B4-BE49-F238E27FC236}">
                    <a16:creationId xmlns:a16="http://schemas.microsoft.com/office/drawing/2014/main" id="{E30ABB23-10A4-23DB-72A8-A4CD66180277}"/>
                  </a:ext>
                </a:extLst>
              </p:cNvPr>
              <p:cNvSpPr txBox="1"/>
              <p:nvPr/>
            </p:nvSpPr>
            <p:spPr>
              <a:xfrm>
                <a:off x="5962314" y="2391757"/>
                <a:ext cx="474133" cy="632884"/>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sei</m:t>
                          </m:r>
                        </m:sub>
                      </m:sSub>
                    </m:oMath>
                  </m:oMathPara>
                </a14:m>
                <a:endParaRPr lang="en-SE" sz="1733" dirty="0"/>
              </a:p>
            </p:txBody>
          </p:sp>
        </mc:Choice>
        <mc:Fallback xmlns="">
          <p:sp>
            <p:nvSpPr>
              <p:cNvPr id="18" name="Object 19">
                <a:extLst>
                  <a:ext uri="{FF2B5EF4-FFF2-40B4-BE49-F238E27FC236}">
                    <a16:creationId xmlns:a16="http://schemas.microsoft.com/office/drawing/2014/main" id="{E30ABB23-10A4-23DB-72A8-A4CD66180277}"/>
                  </a:ext>
                </a:extLst>
              </p:cNvPr>
              <p:cNvSpPr txBox="1">
                <a:spLocks noRot="1" noChangeAspect="1" noMove="1" noResize="1" noEditPoints="1" noAdjustHandles="1" noChangeArrowheads="1" noChangeShapeType="1" noTextEdit="1"/>
              </p:cNvSpPr>
              <p:nvPr/>
            </p:nvSpPr>
            <p:spPr>
              <a:xfrm>
                <a:off x="5962314" y="2391757"/>
                <a:ext cx="474133" cy="632884"/>
              </a:xfrm>
              <a:prstGeom prst="rect">
                <a:avLst/>
              </a:prstGeom>
              <a:blipFill>
                <a:blip r:embed="rId6"/>
                <a:stretch>
                  <a:fillRect/>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250DB042-B128-BE33-48F9-B74E50782B4B}"/>
              </a:ext>
            </a:extLst>
          </p:cNvPr>
          <p:cNvSpPr txBox="1"/>
          <p:nvPr/>
        </p:nvSpPr>
        <p:spPr>
          <a:xfrm>
            <a:off x="609600" y="1957832"/>
            <a:ext cx="2286203" cy="369332"/>
          </a:xfrm>
          <a:prstGeom prst="rect">
            <a:avLst/>
          </a:prstGeom>
          <a:noFill/>
        </p:spPr>
        <p:txBody>
          <a:bodyPr wrap="none" rtlCol="0">
            <a:spAutoFit/>
          </a:bodyPr>
          <a:lstStyle/>
          <a:p>
            <a:r>
              <a:rPr lang="en-US" sz="1800" dirty="0"/>
              <a:t>Decomposition Rate</a:t>
            </a:r>
            <a:r>
              <a:rPr lang="en-US" sz="1800" i="1" dirty="0"/>
              <a:t>:</a:t>
            </a:r>
          </a:p>
        </p:txBody>
      </p:sp>
      <p:sp>
        <p:nvSpPr>
          <p:cNvPr id="20" name="TextBox 19">
            <a:extLst>
              <a:ext uri="{FF2B5EF4-FFF2-40B4-BE49-F238E27FC236}">
                <a16:creationId xmlns:a16="http://schemas.microsoft.com/office/drawing/2014/main" id="{B76D7CE3-BC65-3A6B-5234-FC8AF3858575}"/>
              </a:ext>
            </a:extLst>
          </p:cNvPr>
          <p:cNvSpPr txBox="1"/>
          <p:nvPr/>
        </p:nvSpPr>
        <p:spPr>
          <a:xfrm>
            <a:off x="608789" y="3424292"/>
            <a:ext cx="1949573" cy="369332"/>
          </a:xfrm>
          <a:prstGeom prst="rect">
            <a:avLst/>
          </a:prstGeom>
          <a:noFill/>
        </p:spPr>
        <p:txBody>
          <a:bodyPr wrap="none" rtlCol="0">
            <a:spAutoFit/>
          </a:bodyPr>
          <a:lstStyle/>
          <a:p>
            <a:r>
              <a:rPr lang="en-US" sz="1800" dirty="0"/>
              <a:t>Material Balance:</a:t>
            </a:r>
          </a:p>
        </p:txBody>
      </p:sp>
      <p:sp>
        <p:nvSpPr>
          <p:cNvPr id="21" name="TextBox 20">
            <a:extLst>
              <a:ext uri="{FF2B5EF4-FFF2-40B4-BE49-F238E27FC236}">
                <a16:creationId xmlns:a16="http://schemas.microsoft.com/office/drawing/2014/main" id="{48CA1310-B482-F5E8-18D8-BF3F03CDB0B1}"/>
              </a:ext>
            </a:extLst>
          </p:cNvPr>
          <p:cNvSpPr txBox="1"/>
          <p:nvPr/>
        </p:nvSpPr>
        <p:spPr>
          <a:xfrm>
            <a:off x="606057" y="4876040"/>
            <a:ext cx="1476686" cy="369332"/>
          </a:xfrm>
          <a:prstGeom prst="rect">
            <a:avLst/>
          </a:prstGeom>
          <a:noFill/>
        </p:spPr>
        <p:txBody>
          <a:bodyPr wrap="none" rtlCol="0">
            <a:spAutoFit/>
          </a:bodyPr>
          <a:lstStyle/>
          <a:p>
            <a:r>
              <a:rPr lang="en-US" sz="1800" dirty="0"/>
              <a:t>Heat Source</a:t>
            </a:r>
            <a:r>
              <a:rPr lang="en-US" sz="1800" i="1" dirty="0"/>
              <a:t>:</a:t>
            </a:r>
          </a:p>
        </p:txBody>
      </p:sp>
      <p:sp>
        <p:nvSpPr>
          <p:cNvPr id="22" name="TextBox 21">
            <a:extLst>
              <a:ext uri="{FF2B5EF4-FFF2-40B4-BE49-F238E27FC236}">
                <a16:creationId xmlns:a16="http://schemas.microsoft.com/office/drawing/2014/main" id="{31CBA1D1-2797-1807-D058-C6975F3500DB}"/>
              </a:ext>
            </a:extLst>
          </p:cNvPr>
          <p:cNvSpPr txBox="1"/>
          <p:nvPr/>
        </p:nvSpPr>
        <p:spPr>
          <a:xfrm>
            <a:off x="7663945" y="2440709"/>
            <a:ext cx="3496345" cy="707694"/>
          </a:xfrm>
          <a:prstGeom prst="rect">
            <a:avLst/>
          </a:prstGeom>
          <a:noFill/>
        </p:spPr>
        <p:txBody>
          <a:bodyPr wrap="square" rtlCol="0">
            <a:spAutoFit/>
          </a:bodyPr>
          <a:lstStyle/>
          <a:p>
            <a:r>
              <a:rPr lang="en-US" sz="1333" dirty="0"/>
              <a:t>Dimensionless concentration of </a:t>
            </a:r>
            <a:br>
              <a:rPr lang="en-US" sz="1333" dirty="0"/>
            </a:br>
            <a:r>
              <a:rPr lang="en-US" sz="1333" dirty="0"/>
              <a:t>lithium (Li)-containing meta stable species in the SEI</a:t>
            </a:r>
          </a:p>
        </p:txBody>
      </p:sp>
      <p:sp>
        <p:nvSpPr>
          <p:cNvPr id="23" name="TextBox 22">
            <a:extLst>
              <a:ext uri="{FF2B5EF4-FFF2-40B4-BE49-F238E27FC236}">
                <a16:creationId xmlns:a16="http://schemas.microsoft.com/office/drawing/2014/main" id="{A431EBE1-3B26-006A-58D6-C7B26C70007D}"/>
              </a:ext>
            </a:extLst>
          </p:cNvPr>
          <p:cNvSpPr txBox="1"/>
          <p:nvPr/>
        </p:nvSpPr>
        <p:spPr>
          <a:xfrm>
            <a:off x="7663945" y="3785385"/>
            <a:ext cx="3384780" cy="502573"/>
          </a:xfrm>
          <a:prstGeom prst="rect">
            <a:avLst/>
          </a:prstGeom>
          <a:noFill/>
        </p:spPr>
        <p:txBody>
          <a:bodyPr wrap="square" rtlCol="0">
            <a:spAutoFit/>
          </a:bodyPr>
          <a:lstStyle/>
          <a:p>
            <a:r>
              <a:rPr lang="en-US" sz="1333" dirty="0"/>
              <a:t>Volume-specific carbon (graphite) content in the jelly roll</a:t>
            </a:r>
          </a:p>
        </p:txBody>
      </p:sp>
      <p:sp>
        <p:nvSpPr>
          <p:cNvPr id="25" name="TextBox 24">
            <a:extLst>
              <a:ext uri="{FF2B5EF4-FFF2-40B4-BE49-F238E27FC236}">
                <a16:creationId xmlns:a16="http://schemas.microsoft.com/office/drawing/2014/main" id="{C65AFC33-2D39-1EFB-41D6-C8F9CE8B4084}"/>
              </a:ext>
            </a:extLst>
          </p:cNvPr>
          <p:cNvSpPr txBox="1"/>
          <p:nvPr/>
        </p:nvSpPr>
        <p:spPr>
          <a:xfrm>
            <a:off x="7663945" y="3210763"/>
            <a:ext cx="3070152" cy="297454"/>
          </a:xfrm>
          <a:prstGeom prst="rect">
            <a:avLst/>
          </a:prstGeom>
          <a:noFill/>
        </p:spPr>
        <p:txBody>
          <a:bodyPr wrap="square" rtlCol="0">
            <a:spAutoFit/>
          </a:bodyPr>
          <a:lstStyle/>
          <a:p>
            <a:r>
              <a:rPr lang="en-US" sz="1333" dirty="0"/>
              <a:t>Heat of reaction</a:t>
            </a:r>
          </a:p>
        </p:txBody>
      </p:sp>
      <mc:AlternateContent xmlns:mc="http://schemas.openxmlformats.org/markup-compatibility/2006" xmlns:a14="http://schemas.microsoft.com/office/drawing/2010/main">
        <mc:Choice Requires="a14">
          <p:sp>
            <p:nvSpPr>
              <p:cNvPr id="26" name="Object 18">
                <a:extLst>
                  <a:ext uri="{FF2B5EF4-FFF2-40B4-BE49-F238E27FC236}">
                    <a16:creationId xmlns:a16="http://schemas.microsoft.com/office/drawing/2014/main" id="{95B63E87-CB5C-DAF5-A2A9-D0CDA58E6D7B}"/>
                  </a:ext>
                </a:extLst>
              </p:cNvPr>
              <p:cNvSpPr txBox="1"/>
              <p:nvPr/>
            </p:nvSpPr>
            <p:spPr>
              <a:xfrm>
                <a:off x="5975233" y="3738227"/>
                <a:ext cx="537633" cy="63288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𝑐</m:t>
                          </m:r>
                        </m:sub>
                      </m:sSub>
                    </m:oMath>
                  </m:oMathPara>
                </a14:m>
                <a:endParaRPr lang="en-SE" sz="1733" dirty="0"/>
              </a:p>
            </p:txBody>
          </p:sp>
        </mc:Choice>
        <mc:Fallback xmlns="">
          <p:sp>
            <p:nvSpPr>
              <p:cNvPr id="26" name="Object 18">
                <a:extLst>
                  <a:ext uri="{FF2B5EF4-FFF2-40B4-BE49-F238E27FC236}">
                    <a16:creationId xmlns:a16="http://schemas.microsoft.com/office/drawing/2014/main" id="{95B63E87-CB5C-DAF5-A2A9-D0CDA58E6D7B}"/>
                  </a:ext>
                </a:extLst>
              </p:cNvPr>
              <p:cNvSpPr txBox="1">
                <a:spLocks noRot="1" noChangeAspect="1" noMove="1" noResize="1" noEditPoints="1" noAdjustHandles="1" noChangeArrowheads="1" noChangeShapeType="1" noTextEdit="1"/>
              </p:cNvSpPr>
              <p:nvPr/>
            </p:nvSpPr>
            <p:spPr>
              <a:xfrm>
                <a:off x="5975233" y="3738227"/>
                <a:ext cx="537633" cy="632883"/>
              </a:xfrm>
              <a:prstGeom prst="rect">
                <a:avLst/>
              </a:prstGeom>
              <a:blipFill>
                <a:blip r:embed="rId7"/>
                <a:stretch>
                  <a:fillRect/>
                </a:stretch>
              </a:blipFill>
            </p:spPr>
            <p:txBody>
              <a:bodyPr/>
              <a:lstStyle/>
              <a:p>
                <a:r>
                  <a:rPr lang="en-US">
                    <a:noFill/>
                  </a:rPr>
                  <a:t> </a:t>
                </a:r>
              </a:p>
            </p:txBody>
          </p:sp>
        </mc:Fallback>
      </mc:AlternateContent>
      <p:sp>
        <p:nvSpPr>
          <p:cNvPr id="33" name="TextBox 32">
            <a:extLst>
              <a:ext uri="{FF2B5EF4-FFF2-40B4-BE49-F238E27FC236}">
                <a16:creationId xmlns:a16="http://schemas.microsoft.com/office/drawing/2014/main" id="{11DDEB93-F117-BD11-C5C0-FABBEC9B1522}"/>
              </a:ext>
            </a:extLst>
          </p:cNvPr>
          <p:cNvSpPr txBox="1"/>
          <p:nvPr/>
        </p:nvSpPr>
        <p:spPr>
          <a:xfrm>
            <a:off x="5952403" y="1957832"/>
            <a:ext cx="1242648" cy="369332"/>
          </a:xfrm>
          <a:prstGeom prst="rect">
            <a:avLst/>
          </a:prstGeom>
          <a:noFill/>
        </p:spPr>
        <p:txBody>
          <a:bodyPr wrap="none" rtlCol="0">
            <a:spAutoFit/>
          </a:bodyPr>
          <a:lstStyle/>
          <a:p>
            <a:r>
              <a:rPr lang="en-US" sz="1800" dirty="0"/>
              <a:t>Notations</a:t>
            </a:r>
            <a:r>
              <a:rPr lang="en-US" sz="1800" i="1" dirty="0"/>
              <a:t>:</a:t>
            </a:r>
          </a:p>
        </p:txBody>
      </p:sp>
    </p:spTree>
    <p:extLst>
      <p:ext uri="{BB962C8B-B14F-4D97-AF65-F5344CB8AC3E}">
        <p14:creationId xmlns:p14="http://schemas.microsoft.com/office/powerpoint/2010/main" val="1688120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791BE5-9FC5-127C-C5F3-BEF783210768}"/>
              </a:ext>
            </a:extLst>
          </p:cNvPr>
          <p:cNvSpPr>
            <a:spLocks noGrp="1"/>
          </p:cNvSpPr>
          <p:nvPr>
            <p:ph type="title"/>
          </p:nvPr>
        </p:nvSpPr>
        <p:spPr/>
        <p:txBody>
          <a:bodyPr/>
          <a:lstStyle/>
          <a:p>
            <a:r>
              <a:rPr lang="en-US"/>
              <a:t>Negative Electrode Active Material Decomposition</a:t>
            </a:r>
            <a:endParaRPr lang="en-US" dirty="0"/>
          </a:p>
        </p:txBody>
      </p:sp>
      <p:sp>
        <p:nvSpPr>
          <p:cNvPr id="6" name="Rectangle 5">
            <a:extLst>
              <a:ext uri="{FF2B5EF4-FFF2-40B4-BE49-F238E27FC236}">
                <a16:creationId xmlns:a16="http://schemas.microsoft.com/office/drawing/2014/main" id="{D2F6EB50-9099-DEFA-F77C-92E43E6FDDB6}"/>
              </a:ext>
            </a:extLst>
          </p:cNvPr>
          <p:cNvSpPr/>
          <p:nvPr/>
        </p:nvSpPr>
        <p:spPr>
          <a:xfrm>
            <a:off x="5952403" y="1921040"/>
            <a:ext cx="5731597" cy="2613637"/>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extLst>
              <a:ext uri="{FF2B5EF4-FFF2-40B4-BE49-F238E27FC236}">
                <a16:creationId xmlns:a16="http://schemas.microsoft.com/office/drawing/2014/main" id="{E0EF5558-F7A7-1040-F5A6-D8B448A4E2B7}"/>
              </a:ext>
            </a:extLst>
          </p:cNvPr>
          <p:cNvSpPr/>
          <p:nvPr/>
        </p:nvSpPr>
        <p:spPr>
          <a:xfrm>
            <a:off x="599894" y="4833643"/>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a:extLst>
              <a:ext uri="{FF2B5EF4-FFF2-40B4-BE49-F238E27FC236}">
                <a16:creationId xmlns:a16="http://schemas.microsoft.com/office/drawing/2014/main" id="{2668C811-20BF-6648-689C-2CAF7BB93DF2}"/>
              </a:ext>
            </a:extLst>
          </p:cNvPr>
          <p:cNvSpPr/>
          <p:nvPr/>
        </p:nvSpPr>
        <p:spPr>
          <a:xfrm>
            <a:off x="599894" y="3377341"/>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a:extLst>
              <a:ext uri="{FF2B5EF4-FFF2-40B4-BE49-F238E27FC236}">
                <a16:creationId xmlns:a16="http://schemas.microsoft.com/office/drawing/2014/main" id="{172BCB96-918C-2E9E-082E-D0157574EA4B}"/>
              </a:ext>
            </a:extLst>
          </p:cNvPr>
          <p:cNvSpPr/>
          <p:nvPr/>
        </p:nvSpPr>
        <p:spPr>
          <a:xfrm>
            <a:off x="599641" y="1921040"/>
            <a:ext cx="4924924"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mc:AlternateContent xmlns:mc="http://schemas.openxmlformats.org/markup-compatibility/2006" xmlns:a14="http://schemas.microsoft.com/office/drawing/2010/main">
        <mc:Choice Requires="a14">
          <p:sp>
            <p:nvSpPr>
              <p:cNvPr id="16" name="Object 15">
                <a:extLst>
                  <a:ext uri="{FF2B5EF4-FFF2-40B4-BE49-F238E27FC236}">
                    <a16:creationId xmlns:a16="http://schemas.microsoft.com/office/drawing/2014/main" id="{5C02DC98-1403-FFAA-9BBE-17FB5631205C}"/>
                  </a:ext>
                </a:extLst>
              </p:cNvPr>
              <p:cNvSpPr txBox="1"/>
              <p:nvPr/>
            </p:nvSpPr>
            <p:spPr>
              <a:xfrm>
                <a:off x="321136" y="5329846"/>
                <a:ext cx="2434381" cy="630767"/>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𝑄</m:t>
                          </m:r>
                        </m:e>
                        <m:sub>
                          <m:r>
                            <m:rPr>
                              <m:sty m:val="p"/>
                            </m:rPr>
                            <a:rPr lang="en-US" sz="1733">
                              <a:solidFill>
                                <a:srgbClr val="000000"/>
                              </a:solidFill>
                              <a:latin typeface="Cambria Math" panose="02040503050406030204" pitchFamily="18" charset="0"/>
                            </a:rPr>
                            <m:t>ne</m:t>
                          </m:r>
                        </m:sub>
                      </m:sSub>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𝐻</m:t>
                          </m:r>
                        </m:e>
                        <m:sub>
                          <m:r>
                            <m:rPr>
                              <m:sty m:val="p"/>
                            </m:rPr>
                            <a:rPr lang="en-US" sz="1733">
                              <a:solidFill>
                                <a:srgbClr val="000000"/>
                              </a:solidFill>
                              <a:latin typeface="Cambria Math" panose="02040503050406030204" pitchFamily="18" charset="0"/>
                            </a:rPr>
                            <m:t>ne</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𝑐</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ne</m:t>
                          </m:r>
                        </m:sub>
                      </m:sSub>
                    </m:oMath>
                  </m:oMathPara>
                </a14:m>
                <a:endParaRPr lang="en-SE" sz="1733" dirty="0"/>
              </a:p>
            </p:txBody>
          </p:sp>
        </mc:Choice>
        <mc:Fallback xmlns="">
          <p:sp>
            <p:nvSpPr>
              <p:cNvPr id="16" name="Object 15">
                <a:extLst>
                  <a:ext uri="{FF2B5EF4-FFF2-40B4-BE49-F238E27FC236}">
                    <a16:creationId xmlns:a16="http://schemas.microsoft.com/office/drawing/2014/main" id="{5C02DC98-1403-FFAA-9BBE-17FB5631205C}"/>
                  </a:ext>
                </a:extLst>
              </p:cNvPr>
              <p:cNvSpPr txBox="1">
                <a:spLocks noRot="1" noChangeAspect="1" noMove="1" noResize="1" noEditPoints="1" noAdjustHandles="1" noChangeArrowheads="1" noChangeShapeType="1" noTextEdit="1"/>
              </p:cNvSpPr>
              <p:nvPr/>
            </p:nvSpPr>
            <p:spPr>
              <a:xfrm>
                <a:off x="321136" y="5329846"/>
                <a:ext cx="2434381" cy="630767"/>
              </a:xfrm>
              <a:prstGeom prst="rect">
                <a:avLst/>
              </a:prstGeom>
              <a:blipFill>
                <a:blip r:embed="rId2"/>
                <a:stretch>
                  <a:fillRect/>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250DB042-B128-BE33-48F9-B74E50782B4B}"/>
              </a:ext>
            </a:extLst>
          </p:cNvPr>
          <p:cNvSpPr txBox="1"/>
          <p:nvPr/>
        </p:nvSpPr>
        <p:spPr>
          <a:xfrm>
            <a:off x="609600" y="1957832"/>
            <a:ext cx="2286203" cy="369332"/>
          </a:xfrm>
          <a:prstGeom prst="rect">
            <a:avLst/>
          </a:prstGeom>
          <a:noFill/>
        </p:spPr>
        <p:txBody>
          <a:bodyPr wrap="none" rtlCol="0">
            <a:spAutoFit/>
          </a:bodyPr>
          <a:lstStyle/>
          <a:p>
            <a:r>
              <a:rPr lang="en-US" sz="1800" dirty="0"/>
              <a:t>Decomposition Rate</a:t>
            </a:r>
            <a:r>
              <a:rPr lang="en-US" sz="1800" i="1" dirty="0"/>
              <a:t>:</a:t>
            </a:r>
          </a:p>
        </p:txBody>
      </p:sp>
      <p:sp>
        <p:nvSpPr>
          <p:cNvPr id="20" name="TextBox 19">
            <a:extLst>
              <a:ext uri="{FF2B5EF4-FFF2-40B4-BE49-F238E27FC236}">
                <a16:creationId xmlns:a16="http://schemas.microsoft.com/office/drawing/2014/main" id="{B76D7CE3-BC65-3A6B-5234-FC8AF3858575}"/>
              </a:ext>
            </a:extLst>
          </p:cNvPr>
          <p:cNvSpPr txBox="1"/>
          <p:nvPr/>
        </p:nvSpPr>
        <p:spPr>
          <a:xfrm>
            <a:off x="608789" y="3424292"/>
            <a:ext cx="1949573" cy="369332"/>
          </a:xfrm>
          <a:prstGeom prst="rect">
            <a:avLst/>
          </a:prstGeom>
          <a:noFill/>
        </p:spPr>
        <p:txBody>
          <a:bodyPr wrap="none" rtlCol="0">
            <a:spAutoFit/>
          </a:bodyPr>
          <a:lstStyle/>
          <a:p>
            <a:r>
              <a:rPr lang="en-US" sz="1800" dirty="0"/>
              <a:t>Material Balance:</a:t>
            </a:r>
          </a:p>
        </p:txBody>
      </p:sp>
      <p:sp>
        <p:nvSpPr>
          <p:cNvPr id="21" name="TextBox 20">
            <a:extLst>
              <a:ext uri="{FF2B5EF4-FFF2-40B4-BE49-F238E27FC236}">
                <a16:creationId xmlns:a16="http://schemas.microsoft.com/office/drawing/2014/main" id="{48CA1310-B482-F5E8-18D8-BF3F03CDB0B1}"/>
              </a:ext>
            </a:extLst>
          </p:cNvPr>
          <p:cNvSpPr txBox="1"/>
          <p:nvPr/>
        </p:nvSpPr>
        <p:spPr>
          <a:xfrm>
            <a:off x="606057" y="4876040"/>
            <a:ext cx="1476686" cy="369332"/>
          </a:xfrm>
          <a:prstGeom prst="rect">
            <a:avLst/>
          </a:prstGeom>
          <a:noFill/>
        </p:spPr>
        <p:txBody>
          <a:bodyPr wrap="none" rtlCol="0">
            <a:spAutoFit/>
          </a:bodyPr>
          <a:lstStyle/>
          <a:p>
            <a:r>
              <a:rPr lang="en-US" sz="1800" dirty="0"/>
              <a:t>Heat Source</a:t>
            </a:r>
            <a:r>
              <a:rPr lang="en-US" sz="1800" i="1" dirty="0"/>
              <a:t>:</a:t>
            </a:r>
          </a:p>
        </p:txBody>
      </p:sp>
      <p:sp>
        <p:nvSpPr>
          <p:cNvPr id="33" name="TextBox 32">
            <a:extLst>
              <a:ext uri="{FF2B5EF4-FFF2-40B4-BE49-F238E27FC236}">
                <a16:creationId xmlns:a16="http://schemas.microsoft.com/office/drawing/2014/main" id="{11DDEB93-F117-BD11-C5C0-FABBEC9B1522}"/>
              </a:ext>
            </a:extLst>
          </p:cNvPr>
          <p:cNvSpPr txBox="1"/>
          <p:nvPr/>
        </p:nvSpPr>
        <p:spPr>
          <a:xfrm>
            <a:off x="5952403" y="1957832"/>
            <a:ext cx="1242648" cy="369332"/>
          </a:xfrm>
          <a:prstGeom prst="rect">
            <a:avLst/>
          </a:prstGeom>
          <a:noFill/>
        </p:spPr>
        <p:txBody>
          <a:bodyPr wrap="none" rtlCol="0">
            <a:spAutoFit/>
          </a:bodyPr>
          <a:lstStyle/>
          <a:p>
            <a:r>
              <a:rPr lang="en-US" sz="1800" dirty="0"/>
              <a:t>Notations</a:t>
            </a:r>
            <a:r>
              <a:rPr lang="en-US" sz="1800" i="1" dirty="0"/>
              <a:t>:</a:t>
            </a:r>
          </a:p>
        </p:txBody>
      </p:sp>
      <mc:AlternateContent xmlns:mc="http://schemas.openxmlformats.org/markup-compatibility/2006" xmlns:a14="http://schemas.microsoft.com/office/drawing/2010/main">
        <mc:Choice Requires="a14">
          <p:sp>
            <p:nvSpPr>
              <p:cNvPr id="24" name="Object 12">
                <a:extLst>
                  <a:ext uri="{FF2B5EF4-FFF2-40B4-BE49-F238E27FC236}">
                    <a16:creationId xmlns:a16="http://schemas.microsoft.com/office/drawing/2014/main" id="{8BBC5BA2-92A9-4D89-1C3A-0781A69B0163}"/>
                  </a:ext>
                </a:extLst>
              </p:cNvPr>
              <p:cNvSpPr txBox="1"/>
              <p:nvPr/>
            </p:nvSpPr>
            <p:spPr>
              <a:xfrm>
                <a:off x="568399" y="2265944"/>
                <a:ext cx="4924419" cy="821371"/>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ne</m:t>
                          </m:r>
                        </m:sub>
                      </m:sSub>
                      <m:r>
                        <a:rPr lang="en-US" sz="1733" i="1">
                          <a:solidFill>
                            <a:srgbClr val="000000"/>
                          </a:solidFill>
                          <a:latin typeface="Cambria Math" panose="02040503050406030204" pitchFamily="18" charset="0"/>
                        </a:rPr>
                        <m:t>(</m:t>
                      </m:r>
                      <m:r>
                        <a:rPr lang="en-US" sz="1733" i="1">
                          <a:solidFill>
                            <a:srgbClr val="000000"/>
                          </a:solidFill>
                          <a:latin typeface="Cambria Math" panose="02040503050406030204" pitchFamily="18" charset="0"/>
                        </a:rPr>
                        <m:t>𝑇</m:t>
                      </m:r>
                      <m:r>
                        <a:rPr lang="en-US"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neg</m:t>
                          </m:r>
                        </m:sub>
                      </m:sSub>
                      <m:r>
                        <a:rPr lang="en-US"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𝑡</m:t>
                          </m:r>
                        </m:e>
                        <m:sub>
                          <m:r>
                            <m:rPr>
                              <m:sty m:val="p"/>
                            </m:rPr>
                            <a:rPr lang="en-US" sz="1733">
                              <a:solidFill>
                                <a:srgbClr val="000000"/>
                              </a:solidFill>
                              <a:latin typeface="Cambria Math" panose="02040503050406030204" pitchFamily="18" charset="0"/>
                            </a:rPr>
                            <m:t>sei</m:t>
                          </m:r>
                        </m:sub>
                      </m:sSub>
                      <m:r>
                        <a:rPr lang="en-US" sz="1733" i="1">
                          <a:solidFill>
                            <a:srgbClr val="000000"/>
                          </a:solidFill>
                          <a:latin typeface="Cambria Math" panose="02040503050406030204" pitchFamily="18" charset="0"/>
                        </a:rPr>
                        <m:t>)</m:t>
                      </m:r>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𝐴</m:t>
                          </m:r>
                        </m:e>
                        <m:sub>
                          <m:r>
                            <m:rPr>
                              <m:sty m:val="p"/>
                            </m:rPr>
                            <a:rPr lang="en-US" sz="1733">
                              <a:solidFill>
                                <a:srgbClr val="000000"/>
                              </a:solidFill>
                              <a:latin typeface="Cambria Math" panose="02040503050406030204" pitchFamily="18" charset="0"/>
                            </a:rPr>
                            <m:t>ne</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neg</m:t>
                          </m:r>
                        </m:sub>
                      </m:sSub>
                      <m:r>
                        <m:rPr>
                          <m:sty m:val="p"/>
                        </m:rPr>
                        <a:rPr lang="en-US" sz="1733">
                          <a:solidFill>
                            <a:srgbClr val="000000"/>
                          </a:solidFill>
                          <a:latin typeface="Cambria Math" panose="02040503050406030204" pitchFamily="18" charset="0"/>
                        </a:rPr>
                        <m:t>exp</m:t>
                      </m:r>
                      <m:d>
                        <m:dPr>
                          <m:begChr m:val="["/>
                          <m:endChr m:val="]"/>
                          <m:ctrlPr>
                            <a:rPr lang="en-US" sz="1733" i="1">
                              <a:solidFill>
                                <a:srgbClr val="000000"/>
                              </a:solidFill>
                              <a:latin typeface="Cambria Math" panose="02040503050406030204" pitchFamily="18" charset="0"/>
                            </a:rPr>
                          </m:ctrlPr>
                        </m:dPr>
                        <m:e>
                          <m:r>
                            <a:rPr lang="en-US" sz="1733" i="1">
                              <a:solidFill>
                                <a:srgbClr val="000000"/>
                              </a:solidFill>
                              <a:latin typeface="Cambria Math" panose="02040503050406030204" pitchFamily="18" charset="0"/>
                            </a:rPr>
                            <m:t>−</m:t>
                          </m:r>
                          <m:f>
                            <m:fPr>
                              <m:ctrlPr>
                                <a:rPr lang="en-US" sz="1733" i="1">
                                  <a:solidFill>
                                    <a:srgbClr val="000000"/>
                                  </a:solidFill>
                                  <a:latin typeface="Cambria Math" panose="02040503050406030204" pitchFamily="18" charset="0"/>
                                </a:rPr>
                              </m:ctrlPr>
                            </m:fPr>
                            <m:num>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𝑡</m:t>
                                  </m:r>
                                </m:e>
                                <m:sub>
                                  <m:r>
                                    <m:rPr>
                                      <m:sty m:val="p"/>
                                    </m:rPr>
                                    <a:rPr lang="en-US" sz="1733">
                                      <a:solidFill>
                                        <a:srgbClr val="000000"/>
                                      </a:solidFill>
                                      <a:latin typeface="Cambria Math" panose="02040503050406030204" pitchFamily="18" charset="0"/>
                                    </a:rPr>
                                    <m:t>sei</m:t>
                                  </m:r>
                                </m:sub>
                              </m:sSub>
                            </m:num>
                            <m:den>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𝑡</m:t>
                                  </m:r>
                                </m:e>
                                <m:sub>
                                  <m:r>
                                    <m:rPr>
                                      <m:sty m:val="p"/>
                                    </m:rPr>
                                    <a:rPr lang="en-US" sz="1733">
                                      <a:solidFill>
                                        <a:srgbClr val="000000"/>
                                      </a:solidFill>
                                      <a:latin typeface="Cambria Math" panose="02040503050406030204" pitchFamily="18" charset="0"/>
                                    </a:rPr>
                                    <m:t>sei</m:t>
                                  </m:r>
                                  <m:r>
                                    <a:rPr lang="en-US" sz="1733" i="1">
                                      <a:solidFill>
                                        <a:srgbClr val="000000"/>
                                      </a:solidFill>
                                      <a:latin typeface="Cambria Math" panose="02040503050406030204" pitchFamily="18" charset="0"/>
                                    </a:rPr>
                                    <m:t>,</m:t>
                                  </m:r>
                                  <m:r>
                                    <a:rPr lang="en-US" sz="1733">
                                      <a:solidFill>
                                        <a:srgbClr val="000000"/>
                                      </a:solidFill>
                                      <a:latin typeface="Cambria Math" panose="02040503050406030204" pitchFamily="18" charset="0"/>
                                    </a:rPr>
                                    <m:t> </m:t>
                                  </m:r>
                                  <m:r>
                                    <m:rPr>
                                      <m:sty m:val="p"/>
                                    </m:rPr>
                                    <a:rPr lang="en-US" sz="1733">
                                      <a:solidFill>
                                        <a:srgbClr val="000000"/>
                                      </a:solidFill>
                                      <a:latin typeface="Cambria Math" panose="02040503050406030204" pitchFamily="18" charset="0"/>
                                    </a:rPr>
                                    <m:t>ref</m:t>
                                  </m:r>
                                </m:sub>
                              </m:sSub>
                            </m:den>
                          </m:f>
                          <m:r>
                            <a:rPr lang="en-US" sz="1733" i="1">
                              <a:solidFill>
                                <a:srgbClr val="000000"/>
                              </a:solidFill>
                              <a:latin typeface="Cambria Math" panose="02040503050406030204" pitchFamily="18" charset="0"/>
                            </a:rPr>
                            <m:t>−</m:t>
                          </m:r>
                          <m:f>
                            <m:fPr>
                              <m:ctrlPr>
                                <a:rPr lang="en-US" sz="1733" i="1">
                                  <a:solidFill>
                                    <a:srgbClr val="000000"/>
                                  </a:solidFill>
                                  <a:latin typeface="Cambria Math" panose="02040503050406030204" pitchFamily="18" charset="0"/>
                                </a:rPr>
                              </m:ctrlPr>
                            </m:fPr>
                            <m:num>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𝐸</m:t>
                                  </m:r>
                                </m:e>
                                <m:sub>
                                  <m:r>
                                    <a:rPr lang="en-US" sz="1733" i="1">
                                      <a:solidFill>
                                        <a:srgbClr val="000000"/>
                                      </a:solidFill>
                                      <a:latin typeface="Cambria Math" panose="02040503050406030204" pitchFamily="18" charset="0"/>
                                    </a:rPr>
                                    <m:t>𝑎</m:t>
                                  </m:r>
                                  <m:r>
                                    <a:rPr lang="en-US" sz="1733" i="1">
                                      <a:solidFill>
                                        <a:srgbClr val="000000"/>
                                      </a:solidFill>
                                      <a:latin typeface="Cambria Math" panose="02040503050406030204" pitchFamily="18" charset="0"/>
                                    </a:rPr>
                                    <m:t>,</m:t>
                                  </m:r>
                                  <m:r>
                                    <m:rPr>
                                      <m:sty m:val="p"/>
                                    </m:rPr>
                                    <a:rPr lang="en-US" sz="1733">
                                      <a:solidFill>
                                        <a:srgbClr val="000000"/>
                                      </a:solidFill>
                                      <a:latin typeface="Cambria Math" panose="02040503050406030204" pitchFamily="18" charset="0"/>
                                    </a:rPr>
                                    <m:t>ne</m:t>
                                  </m:r>
                                </m:sub>
                              </m:sSub>
                            </m:num>
                            <m:den>
                              <m:r>
                                <a:rPr lang="en-US" sz="1733" i="1">
                                  <a:solidFill>
                                    <a:srgbClr val="000000"/>
                                  </a:solidFill>
                                  <a:latin typeface="Cambria Math" panose="02040503050406030204" pitchFamily="18" charset="0"/>
                                </a:rPr>
                                <m:t>𝑅𝑇</m:t>
                              </m:r>
                            </m:den>
                          </m:f>
                        </m:e>
                      </m:d>
                    </m:oMath>
                  </m:oMathPara>
                </a14:m>
                <a:endParaRPr lang="en-SE" sz="1733" dirty="0"/>
              </a:p>
            </p:txBody>
          </p:sp>
        </mc:Choice>
        <mc:Fallback xmlns="">
          <p:sp>
            <p:nvSpPr>
              <p:cNvPr id="24" name="Object 12">
                <a:extLst>
                  <a:ext uri="{FF2B5EF4-FFF2-40B4-BE49-F238E27FC236}">
                    <a16:creationId xmlns:a16="http://schemas.microsoft.com/office/drawing/2014/main" id="{8BBC5BA2-92A9-4D89-1C3A-0781A69B0163}"/>
                  </a:ext>
                </a:extLst>
              </p:cNvPr>
              <p:cNvSpPr txBox="1">
                <a:spLocks noRot="1" noChangeAspect="1" noMove="1" noResize="1" noEditPoints="1" noAdjustHandles="1" noChangeArrowheads="1" noChangeShapeType="1" noTextEdit="1"/>
              </p:cNvSpPr>
              <p:nvPr/>
            </p:nvSpPr>
            <p:spPr>
              <a:xfrm>
                <a:off x="568399" y="2265944"/>
                <a:ext cx="4924419" cy="82137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Object 13">
                <a:extLst>
                  <a:ext uri="{FF2B5EF4-FFF2-40B4-BE49-F238E27FC236}">
                    <a16:creationId xmlns:a16="http://schemas.microsoft.com/office/drawing/2014/main" id="{67A89ABC-D737-6338-55D4-DA0E936F0587}"/>
                  </a:ext>
                </a:extLst>
              </p:cNvPr>
              <p:cNvSpPr txBox="1"/>
              <p:nvPr/>
            </p:nvSpPr>
            <p:spPr>
              <a:xfrm>
                <a:off x="371097" y="3797419"/>
                <a:ext cx="3367273" cy="681037"/>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f>
                        <m:fPr>
                          <m:ctrlPr>
                            <a:rPr lang="en-SE" sz="1733" i="1">
                              <a:solidFill>
                                <a:srgbClr val="000000"/>
                              </a:solidFill>
                              <a:latin typeface="Cambria Math" panose="02040503050406030204" pitchFamily="18" charset="0"/>
                            </a:rPr>
                          </m:ctrlPr>
                        </m:fPr>
                        <m:num>
                          <m:r>
                            <a:rPr lang="en-SE" sz="1733" i="1">
                              <a:solidFill>
                                <a:srgbClr val="000000"/>
                              </a:solidFill>
                              <a:latin typeface="Cambria Math" panose="02040503050406030204" pitchFamily="18" charset="0"/>
                            </a:rPr>
                            <m:t>𝑑</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neg</m:t>
                              </m:r>
                            </m:sub>
                          </m:sSub>
                        </m:num>
                        <m:den>
                          <m:r>
                            <a:rPr lang="en-SE" sz="1733" i="1">
                              <a:solidFill>
                                <a:srgbClr val="000000"/>
                              </a:solidFill>
                              <a:latin typeface="Cambria Math" panose="02040503050406030204" pitchFamily="18" charset="0"/>
                            </a:rPr>
                            <m:t>𝑑𝑡</m:t>
                          </m:r>
                        </m:den>
                      </m:f>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ne</m:t>
                          </m:r>
                        </m:sub>
                      </m:sSub>
                      <m:r>
                        <a:rPr lang="en-US" sz="1733" i="1">
                          <a:solidFill>
                            <a:srgbClr val="000000"/>
                          </a:solidFill>
                          <a:latin typeface="Cambria Math" panose="02040503050406030204" pitchFamily="18" charset="0"/>
                        </a:rPr>
                        <m:t>;   </m:t>
                      </m:r>
                      <m:f>
                        <m:fPr>
                          <m:ctrlPr>
                            <a:rPr lang="en-SE" sz="1733" i="1">
                              <a:solidFill>
                                <a:srgbClr val="000000"/>
                              </a:solidFill>
                              <a:latin typeface="Cambria Math" panose="02040503050406030204" pitchFamily="18" charset="0"/>
                            </a:rPr>
                          </m:ctrlPr>
                        </m:fPr>
                        <m:num>
                          <m:r>
                            <a:rPr lang="en-SE" sz="1733" i="1">
                              <a:solidFill>
                                <a:srgbClr val="000000"/>
                              </a:solidFill>
                              <a:latin typeface="Cambria Math" panose="02040503050406030204" pitchFamily="18" charset="0"/>
                            </a:rPr>
                            <m:t>𝑑</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𝑡</m:t>
                              </m:r>
                            </m:e>
                            <m:sub>
                              <m:r>
                                <m:rPr>
                                  <m:sty m:val="p"/>
                                </m:rPr>
                                <a:rPr lang="en-US" sz="1733">
                                  <a:solidFill>
                                    <a:srgbClr val="000000"/>
                                  </a:solidFill>
                                  <a:latin typeface="Cambria Math" panose="02040503050406030204" pitchFamily="18" charset="0"/>
                                </a:rPr>
                                <m:t>sei</m:t>
                              </m:r>
                            </m:sub>
                          </m:sSub>
                        </m:num>
                        <m:den>
                          <m:r>
                            <a:rPr lang="en-SE" sz="1733" i="1">
                              <a:solidFill>
                                <a:srgbClr val="000000"/>
                              </a:solidFill>
                              <a:latin typeface="Cambria Math" panose="02040503050406030204" pitchFamily="18" charset="0"/>
                            </a:rPr>
                            <m:t>𝑑𝑡</m:t>
                          </m:r>
                        </m:den>
                      </m:f>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ne</m:t>
                          </m:r>
                        </m:sub>
                      </m:sSub>
                    </m:oMath>
                  </m:oMathPara>
                </a14:m>
                <a:endParaRPr lang="en-SE" sz="1733" dirty="0"/>
              </a:p>
            </p:txBody>
          </p:sp>
        </mc:Choice>
        <mc:Fallback xmlns="">
          <p:sp>
            <p:nvSpPr>
              <p:cNvPr id="27" name="Object 13">
                <a:extLst>
                  <a:ext uri="{FF2B5EF4-FFF2-40B4-BE49-F238E27FC236}">
                    <a16:creationId xmlns:a16="http://schemas.microsoft.com/office/drawing/2014/main" id="{67A89ABC-D737-6338-55D4-DA0E936F0587}"/>
                  </a:ext>
                </a:extLst>
              </p:cNvPr>
              <p:cNvSpPr txBox="1">
                <a:spLocks noRot="1" noChangeAspect="1" noMove="1" noResize="1" noEditPoints="1" noAdjustHandles="1" noChangeArrowheads="1" noChangeShapeType="1" noTextEdit="1"/>
              </p:cNvSpPr>
              <p:nvPr/>
            </p:nvSpPr>
            <p:spPr>
              <a:xfrm>
                <a:off x="371097" y="3797419"/>
                <a:ext cx="3367273" cy="68103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Object 18">
                <a:extLst>
                  <a:ext uri="{FF2B5EF4-FFF2-40B4-BE49-F238E27FC236}">
                    <a16:creationId xmlns:a16="http://schemas.microsoft.com/office/drawing/2014/main" id="{66312E38-977B-2DAD-823D-E263E8E84CDC}"/>
                  </a:ext>
                </a:extLst>
              </p:cNvPr>
              <p:cNvSpPr txBox="1"/>
              <p:nvPr/>
            </p:nvSpPr>
            <p:spPr>
              <a:xfrm>
                <a:off x="5955897" y="3344661"/>
                <a:ext cx="537633" cy="63288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𝑡</m:t>
                          </m:r>
                        </m:e>
                        <m:sub>
                          <m:r>
                            <m:rPr>
                              <m:sty m:val="p"/>
                            </m:rPr>
                            <a:rPr lang="en-US" sz="1733">
                              <a:solidFill>
                                <a:srgbClr val="000000"/>
                              </a:solidFill>
                              <a:latin typeface="Cambria Math" panose="02040503050406030204" pitchFamily="18" charset="0"/>
                            </a:rPr>
                            <m:t>sei</m:t>
                          </m:r>
                        </m:sub>
                      </m:sSub>
                    </m:oMath>
                  </m:oMathPara>
                </a14:m>
                <a:endParaRPr lang="en-SE" sz="1733" dirty="0"/>
              </a:p>
            </p:txBody>
          </p:sp>
        </mc:Choice>
        <mc:Fallback xmlns="">
          <p:sp>
            <p:nvSpPr>
              <p:cNvPr id="32" name="Object 18">
                <a:extLst>
                  <a:ext uri="{FF2B5EF4-FFF2-40B4-BE49-F238E27FC236}">
                    <a16:creationId xmlns:a16="http://schemas.microsoft.com/office/drawing/2014/main" id="{66312E38-977B-2DAD-823D-E263E8E84CDC}"/>
                  </a:ext>
                </a:extLst>
              </p:cNvPr>
              <p:cNvSpPr txBox="1">
                <a:spLocks noRot="1" noChangeAspect="1" noMove="1" noResize="1" noEditPoints="1" noAdjustHandles="1" noChangeArrowheads="1" noChangeShapeType="1" noTextEdit="1"/>
              </p:cNvSpPr>
              <p:nvPr/>
            </p:nvSpPr>
            <p:spPr>
              <a:xfrm>
                <a:off x="5955897" y="3344661"/>
                <a:ext cx="537633" cy="63288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Object 19">
                <a:extLst>
                  <a:ext uri="{FF2B5EF4-FFF2-40B4-BE49-F238E27FC236}">
                    <a16:creationId xmlns:a16="http://schemas.microsoft.com/office/drawing/2014/main" id="{73C73B67-D09E-02CC-5CF4-0EF99FAE4C8A}"/>
                  </a:ext>
                </a:extLst>
              </p:cNvPr>
              <p:cNvSpPr txBox="1"/>
              <p:nvPr/>
            </p:nvSpPr>
            <p:spPr>
              <a:xfrm>
                <a:off x="5962314" y="2391757"/>
                <a:ext cx="474133" cy="632884"/>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m:rPr>
                              <m:sty m:val="p"/>
                            </m:rPr>
                            <a:rPr lang="en-US" sz="1733">
                              <a:solidFill>
                                <a:srgbClr val="000000"/>
                              </a:solidFill>
                              <a:latin typeface="Cambria Math" panose="02040503050406030204" pitchFamily="18" charset="0"/>
                            </a:rPr>
                            <m:t>neg</m:t>
                          </m:r>
                        </m:sub>
                      </m:sSub>
                    </m:oMath>
                  </m:oMathPara>
                </a14:m>
                <a:endParaRPr lang="en-SE" sz="1733" dirty="0"/>
              </a:p>
            </p:txBody>
          </p:sp>
        </mc:Choice>
        <mc:Fallback xmlns="">
          <p:sp>
            <p:nvSpPr>
              <p:cNvPr id="34" name="Object 19">
                <a:extLst>
                  <a:ext uri="{FF2B5EF4-FFF2-40B4-BE49-F238E27FC236}">
                    <a16:creationId xmlns:a16="http://schemas.microsoft.com/office/drawing/2014/main" id="{73C73B67-D09E-02CC-5CF4-0EF99FAE4C8A}"/>
                  </a:ext>
                </a:extLst>
              </p:cNvPr>
              <p:cNvSpPr txBox="1">
                <a:spLocks noRot="1" noChangeAspect="1" noMove="1" noResize="1" noEditPoints="1" noAdjustHandles="1" noChangeArrowheads="1" noChangeShapeType="1" noTextEdit="1"/>
              </p:cNvSpPr>
              <p:nvPr/>
            </p:nvSpPr>
            <p:spPr>
              <a:xfrm>
                <a:off x="5962314" y="2391757"/>
                <a:ext cx="474133" cy="632884"/>
              </a:xfrm>
              <a:prstGeom prst="rect">
                <a:avLst/>
              </a:prstGeom>
              <a:blipFill>
                <a:blip r:embed="rId6"/>
                <a:stretch>
                  <a:fillRect r="-13158"/>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3F3A99A9-F8E4-E208-416C-A49DBFA82EC5}"/>
              </a:ext>
            </a:extLst>
          </p:cNvPr>
          <p:cNvSpPr txBox="1"/>
          <p:nvPr/>
        </p:nvSpPr>
        <p:spPr>
          <a:xfrm>
            <a:off x="7663844" y="2440709"/>
            <a:ext cx="3715352" cy="502573"/>
          </a:xfrm>
          <a:prstGeom prst="rect">
            <a:avLst/>
          </a:prstGeom>
          <a:noFill/>
        </p:spPr>
        <p:txBody>
          <a:bodyPr wrap="square" rtlCol="0">
            <a:spAutoFit/>
          </a:bodyPr>
          <a:lstStyle/>
          <a:p>
            <a:r>
              <a:rPr lang="en-US" sz="1333" dirty="0"/>
              <a:t>Dimensionless concentration of intercalated Li-species in the negative electrode</a:t>
            </a:r>
          </a:p>
        </p:txBody>
      </p:sp>
      <p:sp>
        <p:nvSpPr>
          <p:cNvPr id="36" name="TextBox 35">
            <a:extLst>
              <a:ext uri="{FF2B5EF4-FFF2-40B4-BE49-F238E27FC236}">
                <a16:creationId xmlns:a16="http://schemas.microsoft.com/office/drawing/2014/main" id="{D2CBEB94-065B-7510-56E9-67EC70624C64}"/>
              </a:ext>
            </a:extLst>
          </p:cNvPr>
          <p:cNvSpPr txBox="1"/>
          <p:nvPr/>
        </p:nvSpPr>
        <p:spPr>
          <a:xfrm>
            <a:off x="7663845" y="3409933"/>
            <a:ext cx="3070152" cy="297454"/>
          </a:xfrm>
          <a:prstGeom prst="rect">
            <a:avLst/>
          </a:prstGeom>
          <a:noFill/>
        </p:spPr>
        <p:txBody>
          <a:bodyPr wrap="square" rtlCol="0">
            <a:spAutoFit/>
          </a:bodyPr>
          <a:lstStyle/>
          <a:p>
            <a:r>
              <a:rPr lang="en-US" sz="1333" dirty="0"/>
              <a:t>Dimensionless SEI layer thickness</a:t>
            </a:r>
          </a:p>
        </p:txBody>
      </p:sp>
    </p:spTree>
    <p:extLst>
      <p:ext uri="{BB962C8B-B14F-4D97-AF65-F5344CB8AC3E}">
        <p14:creationId xmlns:p14="http://schemas.microsoft.com/office/powerpoint/2010/main" val="2294257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5054510-F27B-F1E2-129B-DD316D206EF9}"/>
              </a:ext>
            </a:extLst>
          </p:cNvPr>
          <p:cNvSpPr/>
          <p:nvPr/>
        </p:nvSpPr>
        <p:spPr>
          <a:xfrm>
            <a:off x="599641" y="1921040"/>
            <a:ext cx="4924924"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itle 3">
            <a:extLst>
              <a:ext uri="{FF2B5EF4-FFF2-40B4-BE49-F238E27FC236}">
                <a16:creationId xmlns:a16="http://schemas.microsoft.com/office/drawing/2014/main" id="{D5791BE5-9FC5-127C-C5F3-BEF783210768}"/>
              </a:ext>
            </a:extLst>
          </p:cNvPr>
          <p:cNvSpPr>
            <a:spLocks noGrp="1"/>
          </p:cNvSpPr>
          <p:nvPr>
            <p:ph type="title"/>
          </p:nvPr>
        </p:nvSpPr>
        <p:spPr/>
        <p:txBody>
          <a:bodyPr/>
          <a:lstStyle/>
          <a:p>
            <a:r>
              <a:rPr lang="en-US" dirty="0"/>
              <a:t>Positive Electrode Active Material Decomposition</a:t>
            </a:r>
          </a:p>
        </p:txBody>
      </p:sp>
      <p:sp>
        <p:nvSpPr>
          <p:cNvPr id="6" name="Rectangle 5">
            <a:extLst>
              <a:ext uri="{FF2B5EF4-FFF2-40B4-BE49-F238E27FC236}">
                <a16:creationId xmlns:a16="http://schemas.microsoft.com/office/drawing/2014/main" id="{D2F6EB50-9099-DEFA-F77C-92E43E6FDDB6}"/>
              </a:ext>
            </a:extLst>
          </p:cNvPr>
          <p:cNvSpPr/>
          <p:nvPr/>
        </p:nvSpPr>
        <p:spPr>
          <a:xfrm>
            <a:off x="5952403" y="1928200"/>
            <a:ext cx="5731597" cy="2613637"/>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extLst>
              <a:ext uri="{FF2B5EF4-FFF2-40B4-BE49-F238E27FC236}">
                <a16:creationId xmlns:a16="http://schemas.microsoft.com/office/drawing/2014/main" id="{E0EF5558-F7A7-1040-F5A6-D8B448A4E2B7}"/>
              </a:ext>
            </a:extLst>
          </p:cNvPr>
          <p:cNvSpPr/>
          <p:nvPr/>
        </p:nvSpPr>
        <p:spPr>
          <a:xfrm>
            <a:off x="599894" y="4840803"/>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a:extLst>
              <a:ext uri="{FF2B5EF4-FFF2-40B4-BE49-F238E27FC236}">
                <a16:creationId xmlns:a16="http://schemas.microsoft.com/office/drawing/2014/main" id="{2668C811-20BF-6648-689C-2CAF7BB93DF2}"/>
              </a:ext>
            </a:extLst>
          </p:cNvPr>
          <p:cNvSpPr/>
          <p:nvPr/>
        </p:nvSpPr>
        <p:spPr>
          <a:xfrm>
            <a:off x="599894" y="3384501"/>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mc:AlternateContent xmlns:mc="http://schemas.openxmlformats.org/markup-compatibility/2006" xmlns:a14="http://schemas.microsoft.com/office/drawing/2010/main">
        <mc:Choice Requires="a14">
          <p:sp>
            <p:nvSpPr>
              <p:cNvPr id="38" name="Object 12">
                <a:extLst>
                  <a:ext uri="{FF2B5EF4-FFF2-40B4-BE49-F238E27FC236}">
                    <a16:creationId xmlns:a16="http://schemas.microsoft.com/office/drawing/2014/main" id="{C9BD905C-4043-B90B-6E40-F310A3B0322F}"/>
                  </a:ext>
                </a:extLst>
              </p:cNvPr>
              <p:cNvSpPr txBox="1"/>
              <p:nvPr/>
            </p:nvSpPr>
            <p:spPr>
              <a:xfrm>
                <a:off x="114727" y="2271104"/>
                <a:ext cx="4777731"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pe</m:t>
                          </m:r>
                        </m:sub>
                      </m:sSub>
                      <m:r>
                        <a:rPr lang="en-US" sz="1733" i="1">
                          <a:solidFill>
                            <a:srgbClr val="000000"/>
                          </a:solidFill>
                          <a:latin typeface="Cambria Math" panose="02040503050406030204" pitchFamily="18" charset="0"/>
                        </a:rPr>
                        <m:t>(</m:t>
                      </m:r>
                      <m:r>
                        <a:rPr lang="en-US" sz="1733" i="1">
                          <a:solidFill>
                            <a:srgbClr val="000000"/>
                          </a:solidFill>
                          <a:latin typeface="Cambria Math" panose="02040503050406030204" pitchFamily="18" charset="0"/>
                        </a:rPr>
                        <m:t>𝑇</m:t>
                      </m:r>
                      <m:r>
                        <a:rPr lang="en-US" sz="1733" i="1">
                          <a:solidFill>
                            <a:srgbClr val="000000"/>
                          </a:solidFill>
                          <a:latin typeface="Cambria Math" panose="02040503050406030204" pitchFamily="18" charset="0"/>
                        </a:rPr>
                        <m:t>,</m:t>
                      </m:r>
                      <m:r>
                        <m:rPr>
                          <m:sty m:val="p"/>
                        </m:rPr>
                        <a:rPr lang="el-GR" sz="1733" i="1">
                          <a:solidFill>
                            <a:srgbClr val="000000"/>
                          </a:solidFill>
                          <a:latin typeface="Cambria Math" panose="02040503050406030204" pitchFamily="18" charset="0"/>
                          <a:ea typeface="Cambria Math" panose="02040503050406030204" pitchFamily="18" charset="0"/>
                        </a:rPr>
                        <m:t>α</m:t>
                      </m:r>
                      <m:r>
                        <a:rPr lang="en-US" sz="1733" i="1">
                          <a:solidFill>
                            <a:srgbClr val="000000"/>
                          </a:solidFill>
                          <a:latin typeface="Cambria Math" panose="02040503050406030204" pitchFamily="18" charset="0"/>
                        </a:rPr>
                        <m:t>)</m:t>
                      </m:r>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𝐴</m:t>
                          </m:r>
                        </m:e>
                        <m:sub>
                          <m:r>
                            <m:rPr>
                              <m:sty m:val="p"/>
                            </m:rPr>
                            <a:rPr lang="en-US" sz="1733">
                              <a:solidFill>
                                <a:srgbClr val="000000"/>
                              </a:solidFill>
                              <a:latin typeface="Cambria Math" panose="02040503050406030204" pitchFamily="18" charset="0"/>
                            </a:rPr>
                            <m:t>pe</m:t>
                          </m:r>
                        </m:sub>
                      </m:sSub>
                      <m:r>
                        <m:rPr>
                          <m:sty m:val="p"/>
                        </m:rPr>
                        <a:rPr lang="el-GR" sz="1733" i="1">
                          <a:solidFill>
                            <a:srgbClr val="000000"/>
                          </a:solidFill>
                          <a:latin typeface="Cambria Math" panose="02040503050406030204" pitchFamily="18" charset="0"/>
                          <a:ea typeface="Cambria Math" panose="02040503050406030204" pitchFamily="18" charset="0"/>
                        </a:rPr>
                        <m:t>α</m:t>
                      </m:r>
                      <m:r>
                        <a:rPr lang="en-US" sz="1733">
                          <a:solidFill>
                            <a:srgbClr val="000000"/>
                          </a:solidFill>
                          <a:latin typeface="Cambria Math" panose="02040503050406030204" pitchFamily="18" charset="0"/>
                          <a:ea typeface="Cambria Math" panose="02040503050406030204" pitchFamily="18" charset="0"/>
                        </a:rPr>
                        <m:t>(1−</m:t>
                      </m:r>
                      <m:r>
                        <m:rPr>
                          <m:sty m:val="p"/>
                        </m:rPr>
                        <a:rPr lang="el-GR" sz="1733" i="1">
                          <a:solidFill>
                            <a:srgbClr val="000000"/>
                          </a:solidFill>
                          <a:latin typeface="Cambria Math" panose="02040503050406030204" pitchFamily="18" charset="0"/>
                          <a:ea typeface="Cambria Math" panose="02040503050406030204" pitchFamily="18" charset="0"/>
                        </a:rPr>
                        <m:t>α</m:t>
                      </m:r>
                      <m:r>
                        <a:rPr lang="en-US" sz="1733" i="1">
                          <a:solidFill>
                            <a:srgbClr val="000000"/>
                          </a:solidFill>
                          <a:latin typeface="Cambria Math" panose="02040503050406030204" pitchFamily="18" charset="0"/>
                          <a:ea typeface="Cambria Math" panose="02040503050406030204" pitchFamily="18" charset="0"/>
                        </a:rPr>
                        <m:t>)</m:t>
                      </m:r>
                      <m:r>
                        <m:rPr>
                          <m:sty m:val="p"/>
                        </m:rPr>
                        <a:rPr lang="en-US" sz="1733">
                          <a:solidFill>
                            <a:srgbClr val="000000"/>
                          </a:solidFill>
                          <a:latin typeface="Cambria Math" panose="02040503050406030204" pitchFamily="18" charset="0"/>
                        </a:rPr>
                        <m:t>exp</m:t>
                      </m:r>
                      <m:d>
                        <m:dPr>
                          <m:begChr m:val="["/>
                          <m:endChr m:val="]"/>
                          <m:ctrlPr>
                            <a:rPr lang="en-US" sz="1733" i="1">
                              <a:solidFill>
                                <a:srgbClr val="000000"/>
                              </a:solidFill>
                              <a:latin typeface="Cambria Math" panose="02040503050406030204" pitchFamily="18" charset="0"/>
                            </a:rPr>
                          </m:ctrlPr>
                        </m:dPr>
                        <m:e>
                          <m:r>
                            <a:rPr lang="en-US" sz="1733" i="1">
                              <a:solidFill>
                                <a:srgbClr val="000000"/>
                              </a:solidFill>
                              <a:latin typeface="Cambria Math" panose="02040503050406030204" pitchFamily="18" charset="0"/>
                            </a:rPr>
                            <m:t>−</m:t>
                          </m:r>
                          <m:f>
                            <m:fPr>
                              <m:ctrlPr>
                                <a:rPr lang="en-US" sz="1733" i="1">
                                  <a:solidFill>
                                    <a:srgbClr val="000000"/>
                                  </a:solidFill>
                                  <a:latin typeface="Cambria Math" panose="02040503050406030204" pitchFamily="18" charset="0"/>
                                </a:rPr>
                              </m:ctrlPr>
                            </m:fPr>
                            <m:num>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𝐸</m:t>
                                  </m:r>
                                </m:e>
                                <m:sub>
                                  <m:r>
                                    <a:rPr lang="en-US" sz="1733" i="1">
                                      <a:solidFill>
                                        <a:srgbClr val="000000"/>
                                      </a:solidFill>
                                      <a:latin typeface="Cambria Math" panose="02040503050406030204" pitchFamily="18" charset="0"/>
                                    </a:rPr>
                                    <m:t>𝑎</m:t>
                                  </m:r>
                                  <m:r>
                                    <a:rPr lang="en-US" sz="1733" i="1">
                                      <a:solidFill>
                                        <a:srgbClr val="000000"/>
                                      </a:solidFill>
                                      <a:latin typeface="Cambria Math" panose="02040503050406030204" pitchFamily="18" charset="0"/>
                                    </a:rPr>
                                    <m:t>,</m:t>
                                  </m:r>
                                  <m:r>
                                    <m:rPr>
                                      <m:sty m:val="p"/>
                                    </m:rPr>
                                    <a:rPr lang="en-US" sz="1733">
                                      <a:solidFill>
                                        <a:srgbClr val="000000"/>
                                      </a:solidFill>
                                      <a:latin typeface="Cambria Math" panose="02040503050406030204" pitchFamily="18" charset="0"/>
                                    </a:rPr>
                                    <m:t>pe</m:t>
                                  </m:r>
                                </m:sub>
                              </m:sSub>
                            </m:num>
                            <m:den>
                              <m:r>
                                <a:rPr lang="en-US" sz="1733" i="1">
                                  <a:solidFill>
                                    <a:srgbClr val="000000"/>
                                  </a:solidFill>
                                  <a:latin typeface="Cambria Math" panose="02040503050406030204" pitchFamily="18" charset="0"/>
                                </a:rPr>
                                <m:t>𝑅𝑇</m:t>
                              </m:r>
                            </m:den>
                          </m:f>
                        </m:e>
                      </m:d>
                    </m:oMath>
                  </m:oMathPara>
                </a14:m>
                <a:endParaRPr lang="en-SE" sz="1733" dirty="0"/>
              </a:p>
            </p:txBody>
          </p:sp>
        </mc:Choice>
        <mc:Fallback xmlns="">
          <p:sp>
            <p:nvSpPr>
              <p:cNvPr id="38" name="Object 12">
                <a:extLst>
                  <a:ext uri="{FF2B5EF4-FFF2-40B4-BE49-F238E27FC236}">
                    <a16:creationId xmlns:a16="http://schemas.microsoft.com/office/drawing/2014/main" id="{C9BD905C-4043-B90B-6E40-F310A3B0322F}"/>
                  </a:ext>
                </a:extLst>
              </p:cNvPr>
              <p:cNvSpPr txBox="1">
                <a:spLocks noRot="1" noChangeAspect="1" noMove="1" noResize="1" noEditPoints="1" noAdjustHandles="1" noChangeArrowheads="1" noChangeShapeType="1" noTextEdit="1"/>
              </p:cNvSpPr>
              <p:nvPr/>
            </p:nvSpPr>
            <p:spPr>
              <a:xfrm>
                <a:off x="114727" y="2271104"/>
                <a:ext cx="4777731" cy="1045633"/>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Object 13">
                <a:extLst>
                  <a:ext uri="{FF2B5EF4-FFF2-40B4-BE49-F238E27FC236}">
                    <a16:creationId xmlns:a16="http://schemas.microsoft.com/office/drawing/2014/main" id="{487757EA-D378-F222-9C07-97C8B9976B66}"/>
                  </a:ext>
                </a:extLst>
              </p:cNvPr>
              <p:cNvSpPr txBox="1"/>
              <p:nvPr/>
            </p:nvSpPr>
            <p:spPr>
              <a:xfrm>
                <a:off x="-94983" y="3813242"/>
                <a:ext cx="2565400"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f>
                        <m:fPr>
                          <m:ctrlPr>
                            <a:rPr lang="en-SE" sz="1733" i="1">
                              <a:solidFill>
                                <a:srgbClr val="000000"/>
                              </a:solidFill>
                              <a:latin typeface="Cambria Math" panose="02040503050406030204" pitchFamily="18" charset="0"/>
                            </a:rPr>
                          </m:ctrlPr>
                        </m:fPr>
                        <m:num>
                          <m:r>
                            <a:rPr lang="en-SE" sz="1733" i="1">
                              <a:solidFill>
                                <a:srgbClr val="000000"/>
                              </a:solidFill>
                              <a:latin typeface="Cambria Math" panose="02040503050406030204" pitchFamily="18" charset="0"/>
                            </a:rPr>
                            <m:t>𝑑</m:t>
                          </m:r>
                          <m:r>
                            <m:rPr>
                              <m:sty m:val="p"/>
                            </m:rPr>
                            <a:rPr lang="el-GR" sz="1733" i="1">
                              <a:solidFill>
                                <a:srgbClr val="000000"/>
                              </a:solidFill>
                              <a:latin typeface="Cambria Math" panose="02040503050406030204" pitchFamily="18" charset="0"/>
                              <a:ea typeface="Cambria Math" panose="02040503050406030204" pitchFamily="18" charset="0"/>
                            </a:rPr>
                            <m:t>α</m:t>
                          </m:r>
                        </m:num>
                        <m:den>
                          <m:r>
                            <a:rPr lang="en-SE" sz="1733" i="1">
                              <a:solidFill>
                                <a:srgbClr val="000000"/>
                              </a:solidFill>
                              <a:latin typeface="Cambria Math" panose="02040503050406030204" pitchFamily="18" charset="0"/>
                            </a:rPr>
                            <m:t>𝑑𝑡</m:t>
                          </m:r>
                        </m:den>
                      </m:f>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pe</m:t>
                          </m:r>
                        </m:sub>
                      </m:sSub>
                    </m:oMath>
                  </m:oMathPara>
                </a14:m>
                <a:endParaRPr lang="en-US" sz="1733" dirty="0"/>
              </a:p>
              <a:p>
                <a:endParaRPr lang="en-SE" sz="1733" dirty="0"/>
              </a:p>
            </p:txBody>
          </p:sp>
        </mc:Choice>
        <mc:Fallback xmlns="">
          <p:sp>
            <p:nvSpPr>
              <p:cNvPr id="39" name="Object 13">
                <a:extLst>
                  <a:ext uri="{FF2B5EF4-FFF2-40B4-BE49-F238E27FC236}">
                    <a16:creationId xmlns:a16="http://schemas.microsoft.com/office/drawing/2014/main" id="{487757EA-D378-F222-9C07-97C8B9976B66}"/>
                  </a:ext>
                </a:extLst>
              </p:cNvPr>
              <p:cNvSpPr txBox="1">
                <a:spLocks noRot="1" noChangeAspect="1" noMove="1" noResize="1" noEditPoints="1" noAdjustHandles="1" noChangeArrowheads="1" noChangeShapeType="1" noTextEdit="1"/>
              </p:cNvSpPr>
              <p:nvPr/>
            </p:nvSpPr>
            <p:spPr>
              <a:xfrm>
                <a:off x="-94983" y="3813242"/>
                <a:ext cx="2565400" cy="104563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Object 15">
                <a:extLst>
                  <a:ext uri="{FF2B5EF4-FFF2-40B4-BE49-F238E27FC236}">
                    <a16:creationId xmlns:a16="http://schemas.microsoft.com/office/drawing/2014/main" id="{78D7D5CF-8586-61F6-A86C-49E9FDC8B35F}"/>
                  </a:ext>
                </a:extLst>
              </p:cNvPr>
              <p:cNvSpPr txBox="1"/>
              <p:nvPr/>
            </p:nvSpPr>
            <p:spPr>
              <a:xfrm>
                <a:off x="116768" y="5339460"/>
                <a:ext cx="2819400"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𝑄</m:t>
                          </m:r>
                        </m:e>
                        <m:sub>
                          <m:r>
                            <m:rPr>
                              <m:sty m:val="p"/>
                            </m:rPr>
                            <a:rPr lang="en-US" sz="1733">
                              <a:solidFill>
                                <a:srgbClr val="000000"/>
                              </a:solidFill>
                              <a:latin typeface="Cambria Math" panose="02040503050406030204" pitchFamily="18" charset="0"/>
                            </a:rPr>
                            <m:t>ne</m:t>
                          </m:r>
                        </m:sub>
                      </m:sSub>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𝐻</m:t>
                          </m:r>
                        </m:e>
                        <m:sub>
                          <m:r>
                            <m:rPr>
                              <m:sty m:val="p"/>
                            </m:rPr>
                            <a:rPr lang="en-US" sz="1733">
                              <a:solidFill>
                                <a:srgbClr val="000000"/>
                              </a:solidFill>
                              <a:latin typeface="Cambria Math" panose="02040503050406030204" pitchFamily="18" charset="0"/>
                            </a:rPr>
                            <m:t>pe</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𝑝</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pe</m:t>
                          </m:r>
                        </m:sub>
                      </m:sSub>
                    </m:oMath>
                  </m:oMathPara>
                </a14:m>
                <a:endParaRPr lang="en-SE" sz="1733" dirty="0"/>
              </a:p>
            </p:txBody>
          </p:sp>
        </mc:Choice>
        <mc:Fallback xmlns="">
          <p:sp>
            <p:nvSpPr>
              <p:cNvPr id="40" name="Object 15">
                <a:extLst>
                  <a:ext uri="{FF2B5EF4-FFF2-40B4-BE49-F238E27FC236}">
                    <a16:creationId xmlns:a16="http://schemas.microsoft.com/office/drawing/2014/main" id="{78D7D5CF-8586-61F6-A86C-49E9FDC8B35F}"/>
                  </a:ext>
                </a:extLst>
              </p:cNvPr>
              <p:cNvSpPr txBox="1">
                <a:spLocks noRot="1" noChangeAspect="1" noMove="1" noResize="1" noEditPoints="1" noAdjustHandles="1" noChangeArrowheads="1" noChangeShapeType="1" noTextEdit="1"/>
              </p:cNvSpPr>
              <p:nvPr/>
            </p:nvSpPr>
            <p:spPr>
              <a:xfrm>
                <a:off x="116768" y="5339460"/>
                <a:ext cx="2819400" cy="104563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Object 18">
                <a:extLst>
                  <a:ext uri="{FF2B5EF4-FFF2-40B4-BE49-F238E27FC236}">
                    <a16:creationId xmlns:a16="http://schemas.microsoft.com/office/drawing/2014/main" id="{213B4164-6E9D-B83A-0908-E6C93BBC23CD}"/>
                  </a:ext>
                </a:extLst>
              </p:cNvPr>
              <p:cNvSpPr txBox="1"/>
              <p:nvPr/>
            </p:nvSpPr>
            <p:spPr>
              <a:xfrm>
                <a:off x="5951933" y="3362269"/>
                <a:ext cx="537633" cy="63288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𝑝</m:t>
                          </m:r>
                        </m:sub>
                      </m:sSub>
                    </m:oMath>
                  </m:oMathPara>
                </a14:m>
                <a:endParaRPr lang="en-SE" sz="1733" dirty="0"/>
              </a:p>
            </p:txBody>
          </p:sp>
        </mc:Choice>
        <mc:Fallback xmlns="">
          <p:sp>
            <p:nvSpPr>
              <p:cNvPr id="41" name="Object 18">
                <a:extLst>
                  <a:ext uri="{FF2B5EF4-FFF2-40B4-BE49-F238E27FC236}">
                    <a16:creationId xmlns:a16="http://schemas.microsoft.com/office/drawing/2014/main" id="{213B4164-6E9D-B83A-0908-E6C93BBC23CD}"/>
                  </a:ext>
                </a:extLst>
              </p:cNvPr>
              <p:cNvSpPr txBox="1">
                <a:spLocks noRot="1" noChangeAspect="1" noMove="1" noResize="1" noEditPoints="1" noAdjustHandles="1" noChangeArrowheads="1" noChangeShapeType="1" noTextEdit="1"/>
              </p:cNvSpPr>
              <p:nvPr/>
            </p:nvSpPr>
            <p:spPr>
              <a:xfrm>
                <a:off x="5951933" y="3362269"/>
                <a:ext cx="537633" cy="63288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Object 19">
                <a:extLst>
                  <a:ext uri="{FF2B5EF4-FFF2-40B4-BE49-F238E27FC236}">
                    <a16:creationId xmlns:a16="http://schemas.microsoft.com/office/drawing/2014/main" id="{22F7FF04-340B-499C-F7BD-E679E56E5BF2}"/>
                  </a:ext>
                </a:extLst>
              </p:cNvPr>
              <p:cNvSpPr txBox="1"/>
              <p:nvPr/>
            </p:nvSpPr>
            <p:spPr>
              <a:xfrm>
                <a:off x="5912052" y="2398275"/>
                <a:ext cx="474133" cy="632884"/>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r>
                        <m:rPr>
                          <m:sty m:val="p"/>
                        </m:rPr>
                        <a:rPr lang="el-GR" sz="1733" i="1">
                          <a:solidFill>
                            <a:srgbClr val="000000"/>
                          </a:solidFill>
                          <a:latin typeface="Cambria Math" panose="02040503050406030204" pitchFamily="18" charset="0"/>
                          <a:ea typeface="Cambria Math" panose="02040503050406030204" pitchFamily="18" charset="0"/>
                        </a:rPr>
                        <m:t>α</m:t>
                      </m:r>
                    </m:oMath>
                  </m:oMathPara>
                </a14:m>
                <a:endParaRPr lang="en-SE" sz="1733" dirty="0"/>
              </a:p>
            </p:txBody>
          </p:sp>
        </mc:Choice>
        <mc:Fallback xmlns="">
          <p:sp>
            <p:nvSpPr>
              <p:cNvPr id="42" name="Object 19">
                <a:extLst>
                  <a:ext uri="{FF2B5EF4-FFF2-40B4-BE49-F238E27FC236}">
                    <a16:creationId xmlns:a16="http://schemas.microsoft.com/office/drawing/2014/main" id="{22F7FF04-340B-499C-F7BD-E679E56E5BF2}"/>
                  </a:ext>
                </a:extLst>
              </p:cNvPr>
              <p:cNvSpPr txBox="1">
                <a:spLocks noRot="1" noChangeAspect="1" noMove="1" noResize="1" noEditPoints="1" noAdjustHandles="1" noChangeArrowheads="1" noChangeShapeType="1" noTextEdit="1"/>
              </p:cNvSpPr>
              <p:nvPr/>
            </p:nvSpPr>
            <p:spPr>
              <a:xfrm>
                <a:off x="5912052" y="2398275"/>
                <a:ext cx="474133" cy="632884"/>
              </a:xfrm>
              <a:prstGeom prst="rect">
                <a:avLst/>
              </a:prstGeom>
              <a:blipFill>
                <a:blip r:embed="rId6"/>
                <a:stretch>
                  <a:fillRect/>
                </a:stretch>
              </a:blipFill>
            </p:spPr>
            <p:txBody>
              <a:bodyPr/>
              <a:lstStyle/>
              <a:p>
                <a:r>
                  <a:rPr lang="en-US">
                    <a:noFill/>
                  </a:rPr>
                  <a:t> </a:t>
                </a:r>
              </a:p>
            </p:txBody>
          </p:sp>
        </mc:Fallback>
      </mc:AlternateContent>
      <p:sp>
        <p:nvSpPr>
          <p:cNvPr id="43" name="TextBox 42">
            <a:extLst>
              <a:ext uri="{FF2B5EF4-FFF2-40B4-BE49-F238E27FC236}">
                <a16:creationId xmlns:a16="http://schemas.microsoft.com/office/drawing/2014/main" id="{62BF6784-A047-A6D2-B52B-C03EBEFDF648}"/>
              </a:ext>
            </a:extLst>
          </p:cNvPr>
          <p:cNvSpPr txBox="1"/>
          <p:nvPr/>
        </p:nvSpPr>
        <p:spPr>
          <a:xfrm>
            <a:off x="7670752" y="2438696"/>
            <a:ext cx="3321952" cy="502573"/>
          </a:xfrm>
          <a:prstGeom prst="rect">
            <a:avLst/>
          </a:prstGeom>
          <a:noFill/>
        </p:spPr>
        <p:txBody>
          <a:bodyPr wrap="square" rtlCol="0">
            <a:spAutoFit/>
          </a:bodyPr>
          <a:lstStyle/>
          <a:p>
            <a:r>
              <a:rPr lang="en-US" sz="1333" dirty="0"/>
              <a:t>Degree of conversion of positive electrode material</a:t>
            </a:r>
          </a:p>
        </p:txBody>
      </p:sp>
      <p:sp>
        <p:nvSpPr>
          <p:cNvPr id="44" name="TextBox 43">
            <a:extLst>
              <a:ext uri="{FF2B5EF4-FFF2-40B4-BE49-F238E27FC236}">
                <a16:creationId xmlns:a16="http://schemas.microsoft.com/office/drawing/2014/main" id="{F38F25AF-A936-BF59-B2CB-356359DBC4C5}"/>
              </a:ext>
            </a:extLst>
          </p:cNvPr>
          <p:cNvSpPr txBox="1"/>
          <p:nvPr/>
        </p:nvSpPr>
        <p:spPr>
          <a:xfrm>
            <a:off x="7676679" y="3404618"/>
            <a:ext cx="4103496" cy="502573"/>
          </a:xfrm>
          <a:prstGeom prst="rect">
            <a:avLst/>
          </a:prstGeom>
          <a:noFill/>
        </p:spPr>
        <p:txBody>
          <a:bodyPr wrap="square" rtlCol="0">
            <a:spAutoFit/>
          </a:bodyPr>
          <a:lstStyle/>
          <a:p>
            <a:r>
              <a:rPr lang="en-US" sz="1333" dirty="0"/>
              <a:t>Volume-specific positive-active content in </a:t>
            </a:r>
            <a:br>
              <a:rPr lang="en-US" sz="1333" dirty="0"/>
            </a:br>
            <a:r>
              <a:rPr lang="en-US" sz="1333" dirty="0"/>
              <a:t>the jelly roll</a:t>
            </a:r>
          </a:p>
        </p:txBody>
      </p:sp>
      <p:sp>
        <p:nvSpPr>
          <p:cNvPr id="22" name="TextBox 21">
            <a:extLst>
              <a:ext uri="{FF2B5EF4-FFF2-40B4-BE49-F238E27FC236}">
                <a16:creationId xmlns:a16="http://schemas.microsoft.com/office/drawing/2014/main" id="{796ADC43-704F-6DDD-92FE-437CACCCB814}"/>
              </a:ext>
            </a:extLst>
          </p:cNvPr>
          <p:cNvSpPr txBox="1"/>
          <p:nvPr/>
        </p:nvSpPr>
        <p:spPr>
          <a:xfrm>
            <a:off x="609600" y="1957832"/>
            <a:ext cx="2286203" cy="369332"/>
          </a:xfrm>
          <a:prstGeom prst="rect">
            <a:avLst/>
          </a:prstGeom>
          <a:noFill/>
        </p:spPr>
        <p:txBody>
          <a:bodyPr wrap="none" rtlCol="0">
            <a:spAutoFit/>
          </a:bodyPr>
          <a:lstStyle/>
          <a:p>
            <a:r>
              <a:rPr lang="en-US" sz="1800" dirty="0"/>
              <a:t>Decomposition Rate</a:t>
            </a:r>
            <a:r>
              <a:rPr lang="en-US" sz="1800" i="1" dirty="0"/>
              <a:t>:</a:t>
            </a:r>
          </a:p>
        </p:txBody>
      </p:sp>
      <p:sp>
        <p:nvSpPr>
          <p:cNvPr id="23" name="TextBox 22">
            <a:extLst>
              <a:ext uri="{FF2B5EF4-FFF2-40B4-BE49-F238E27FC236}">
                <a16:creationId xmlns:a16="http://schemas.microsoft.com/office/drawing/2014/main" id="{97E7F4FD-B73C-840D-7CEA-62CDB0E15E5B}"/>
              </a:ext>
            </a:extLst>
          </p:cNvPr>
          <p:cNvSpPr txBox="1"/>
          <p:nvPr/>
        </p:nvSpPr>
        <p:spPr>
          <a:xfrm>
            <a:off x="608789" y="3424292"/>
            <a:ext cx="1949573" cy="369332"/>
          </a:xfrm>
          <a:prstGeom prst="rect">
            <a:avLst/>
          </a:prstGeom>
          <a:noFill/>
        </p:spPr>
        <p:txBody>
          <a:bodyPr wrap="none" rtlCol="0">
            <a:spAutoFit/>
          </a:bodyPr>
          <a:lstStyle/>
          <a:p>
            <a:r>
              <a:rPr lang="en-US" sz="1800" dirty="0"/>
              <a:t>Material Balance:</a:t>
            </a:r>
          </a:p>
        </p:txBody>
      </p:sp>
      <p:sp>
        <p:nvSpPr>
          <p:cNvPr id="24" name="TextBox 23">
            <a:extLst>
              <a:ext uri="{FF2B5EF4-FFF2-40B4-BE49-F238E27FC236}">
                <a16:creationId xmlns:a16="http://schemas.microsoft.com/office/drawing/2014/main" id="{D9EFAE4B-AD76-7F74-2D56-FB5B76F04C1E}"/>
              </a:ext>
            </a:extLst>
          </p:cNvPr>
          <p:cNvSpPr txBox="1"/>
          <p:nvPr/>
        </p:nvSpPr>
        <p:spPr>
          <a:xfrm>
            <a:off x="606057" y="4876040"/>
            <a:ext cx="1476686" cy="369332"/>
          </a:xfrm>
          <a:prstGeom prst="rect">
            <a:avLst/>
          </a:prstGeom>
          <a:noFill/>
        </p:spPr>
        <p:txBody>
          <a:bodyPr wrap="none" rtlCol="0">
            <a:spAutoFit/>
          </a:bodyPr>
          <a:lstStyle/>
          <a:p>
            <a:r>
              <a:rPr lang="en-US" sz="1800" dirty="0"/>
              <a:t>Heat Source</a:t>
            </a:r>
            <a:r>
              <a:rPr lang="en-US" sz="1800" i="1" dirty="0"/>
              <a:t>:</a:t>
            </a:r>
          </a:p>
        </p:txBody>
      </p:sp>
      <p:sp>
        <p:nvSpPr>
          <p:cNvPr id="25" name="TextBox 24">
            <a:extLst>
              <a:ext uri="{FF2B5EF4-FFF2-40B4-BE49-F238E27FC236}">
                <a16:creationId xmlns:a16="http://schemas.microsoft.com/office/drawing/2014/main" id="{DB70A3B4-9359-89EF-B585-6F3219B0DBC0}"/>
              </a:ext>
            </a:extLst>
          </p:cNvPr>
          <p:cNvSpPr txBox="1"/>
          <p:nvPr/>
        </p:nvSpPr>
        <p:spPr>
          <a:xfrm>
            <a:off x="5952403" y="1957832"/>
            <a:ext cx="1242648" cy="369332"/>
          </a:xfrm>
          <a:prstGeom prst="rect">
            <a:avLst/>
          </a:prstGeom>
          <a:noFill/>
        </p:spPr>
        <p:txBody>
          <a:bodyPr wrap="none" rtlCol="0">
            <a:spAutoFit/>
          </a:bodyPr>
          <a:lstStyle/>
          <a:p>
            <a:r>
              <a:rPr lang="en-US" sz="1800" dirty="0"/>
              <a:t>Notations</a:t>
            </a:r>
            <a:r>
              <a:rPr lang="en-US" sz="1800" i="1" dirty="0"/>
              <a:t>:</a:t>
            </a:r>
          </a:p>
        </p:txBody>
      </p:sp>
    </p:spTree>
    <p:extLst>
      <p:ext uri="{BB962C8B-B14F-4D97-AF65-F5344CB8AC3E}">
        <p14:creationId xmlns:p14="http://schemas.microsoft.com/office/powerpoint/2010/main" val="2932941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8162432-EDA3-C1E5-D1A4-0A060F8775BA}"/>
              </a:ext>
            </a:extLst>
          </p:cNvPr>
          <p:cNvSpPr/>
          <p:nvPr/>
        </p:nvSpPr>
        <p:spPr>
          <a:xfrm>
            <a:off x="599641" y="1921040"/>
            <a:ext cx="4924924"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itle 3">
            <a:extLst>
              <a:ext uri="{FF2B5EF4-FFF2-40B4-BE49-F238E27FC236}">
                <a16:creationId xmlns:a16="http://schemas.microsoft.com/office/drawing/2014/main" id="{D5791BE5-9FC5-127C-C5F3-BEF783210768}"/>
              </a:ext>
            </a:extLst>
          </p:cNvPr>
          <p:cNvSpPr>
            <a:spLocks noGrp="1"/>
          </p:cNvSpPr>
          <p:nvPr>
            <p:ph type="title"/>
          </p:nvPr>
        </p:nvSpPr>
        <p:spPr/>
        <p:txBody>
          <a:bodyPr/>
          <a:lstStyle/>
          <a:p>
            <a:r>
              <a:rPr lang="en-US" dirty="0"/>
              <a:t>Electrolyte Decomposition</a:t>
            </a:r>
          </a:p>
        </p:txBody>
      </p:sp>
      <p:sp>
        <p:nvSpPr>
          <p:cNvPr id="6" name="Rectangle 5">
            <a:extLst>
              <a:ext uri="{FF2B5EF4-FFF2-40B4-BE49-F238E27FC236}">
                <a16:creationId xmlns:a16="http://schemas.microsoft.com/office/drawing/2014/main" id="{D2F6EB50-9099-DEFA-F77C-92E43E6FDDB6}"/>
              </a:ext>
            </a:extLst>
          </p:cNvPr>
          <p:cNvSpPr/>
          <p:nvPr/>
        </p:nvSpPr>
        <p:spPr>
          <a:xfrm>
            <a:off x="5952403" y="1928200"/>
            <a:ext cx="5731597" cy="2613637"/>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extLst>
              <a:ext uri="{FF2B5EF4-FFF2-40B4-BE49-F238E27FC236}">
                <a16:creationId xmlns:a16="http://schemas.microsoft.com/office/drawing/2014/main" id="{E0EF5558-F7A7-1040-F5A6-D8B448A4E2B7}"/>
              </a:ext>
            </a:extLst>
          </p:cNvPr>
          <p:cNvSpPr/>
          <p:nvPr/>
        </p:nvSpPr>
        <p:spPr>
          <a:xfrm>
            <a:off x="599894" y="4840803"/>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a:extLst>
              <a:ext uri="{FF2B5EF4-FFF2-40B4-BE49-F238E27FC236}">
                <a16:creationId xmlns:a16="http://schemas.microsoft.com/office/drawing/2014/main" id="{2668C811-20BF-6648-689C-2CAF7BB93DF2}"/>
              </a:ext>
            </a:extLst>
          </p:cNvPr>
          <p:cNvSpPr/>
          <p:nvPr/>
        </p:nvSpPr>
        <p:spPr>
          <a:xfrm>
            <a:off x="599894" y="3384501"/>
            <a:ext cx="4924417" cy="1157336"/>
          </a:xfrm>
          <a:prstGeom prst="rect">
            <a:avLst/>
          </a:prstGeom>
          <a:solidFill>
            <a:srgbClr val="EB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3" name="TextBox 42">
            <a:extLst>
              <a:ext uri="{FF2B5EF4-FFF2-40B4-BE49-F238E27FC236}">
                <a16:creationId xmlns:a16="http://schemas.microsoft.com/office/drawing/2014/main" id="{62BF6784-A047-A6D2-B52B-C03EBEFDF648}"/>
              </a:ext>
            </a:extLst>
          </p:cNvPr>
          <p:cNvSpPr txBox="1"/>
          <p:nvPr/>
        </p:nvSpPr>
        <p:spPr>
          <a:xfrm>
            <a:off x="7670752" y="2438696"/>
            <a:ext cx="3321952" cy="297454"/>
          </a:xfrm>
          <a:prstGeom prst="rect">
            <a:avLst/>
          </a:prstGeom>
          <a:noFill/>
        </p:spPr>
        <p:txBody>
          <a:bodyPr wrap="square" rtlCol="0">
            <a:spAutoFit/>
          </a:bodyPr>
          <a:lstStyle/>
          <a:p>
            <a:r>
              <a:rPr lang="en-US" sz="1333" dirty="0"/>
              <a:t>Dimensionless electrolyte concentration</a:t>
            </a:r>
          </a:p>
        </p:txBody>
      </p:sp>
      <p:sp>
        <p:nvSpPr>
          <p:cNvPr id="44" name="TextBox 43">
            <a:extLst>
              <a:ext uri="{FF2B5EF4-FFF2-40B4-BE49-F238E27FC236}">
                <a16:creationId xmlns:a16="http://schemas.microsoft.com/office/drawing/2014/main" id="{F38F25AF-A936-BF59-B2CB-356359DBC4C5}"/>
              </a:ext>
            </a:extLst>
          </p:cNvPr>
          <p:cNvSpPr txBox="1"/>
          <p:nvPr/>
        </p:nvSpPr>
        <p:spPr>
          <a:xfrm>
            <a:off x="7676678" y="3404618"/>
            <a:ext cx="3702521" cy="502573"/>
          </a:xfrm>
          <a:prstGeom prst="rect">
            <a:avLst/>
          </a:prstGeom>
          <a:noFill/>
        </p:spPr>
        <p:txBody>
          <a:bodyPr wrap="square" rtlCol="0">
            <a:spAutoFit/>
          </a:bodyPr>
          <a:lstStyle/>
          <a:p>
            <a:r>
              <a:rPr lang="en-US" sz="1333" dirty="0"/>
              <a:t>Volume-specific electrolyte content in </a:t>
            </a:r>
            <a:br>
              <a:rPr lang="en-US" sz="1333" dirty="0"/>
            </a:br>
            <a:r>
              <a:rPr lang="en-US" sz="1333" dirty="0"/>
              <a:t>the jelly roll</a:t>
            </a:r>
          </a:p>
        </p:txBody>
      </p:sp>
      <mc:AlternateContent xmlns:mc="http://schemas.openxmlformats.org/markup-compatibility/2006" xmlns:a14="http://schemas.microsoft.com/office/drawing/2010/main">
        <mc:Choice Requires="a14">
          <p:sp>
            <p:nvSpPr>
              <p:cNvPr id="27" name="Object 12">
                <a:extLst>
                  <a:ext uri="{FF2B5EF4-FFF2-40B4-BE49-F238E27FC236}">
                    <a16:creationId xmlns:a16="http://schemas.microsoft.com/office/drawing/2014/main" id="{5CA21E2B-192E-1739-DB73-1923522ABD25}"/>
                  </a:ext>
                </a:extLst>
              </p:cNvPr>
              <p:cNvSpPr txBox="1"/>
              <p:nvPr/>
            </p:nvSpPr>
            <p:spPr>
              <a:xfrm>
                <a:off x="31268" y="2291217"/>
                <a:ext cx="4086157"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e</m:t>
                          </m:r>
                        </m:sub>
                      </m:sSub>
                      <m:r>
                        <a:rPr lang="en-US" sz="1733" i="1">
                          <a:solidFill>
                            <a:srgbClr val="000000"/>
                          </a:solidFill>
                          <a:latin typeface="Cambria Math" panose="02040503050406030204" pitchFamily="18" charset="0"/>
                        </a:rPr>
                        <m:t>(</m:t>
                      </m:r>
                      <m:r>
                        <a:rPr lang="en-US" sz="1733" i="1">
                          <a:solidFill>
                            <a:srgbClr val="000000"/>
                          </a:solidFill>
                          <a:latin typeface="Cambria Math" panose="02040503050406030204" pitchFamily="18" charset="0"/>
                        </a:rPr>
                        <m:t>𝑇</m:t>
                      </m:r>
                      <m:r>
                        <a:rPr lang="en-US" sz="1733" i="1">
                          <a:solidFill>
                            <a:srgbClr val="000000"/>
                          </a:solidFill>
                          <a:latin typeface="Cambria Math" panose="02040503050406030204" pitchFamily="18" charset="0"/>
                        </a:rPr>
                        <m:t>,</m:t>
                      </m:r>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a:rPr lang="en-US" sz="1733" i="1">
                              <a:solidFill>
                                <a:srgbClr val="000000"/>
                              </a:solidFill>
                              <a:latin typeface="Cambria Math" panose="02040503050406030204" pitchFamily="18" charset="0"/>
                            </a:rPr>
                            <m:t>𝑒</m:t>
                          </m:r>
                        </m:sub>
                      </m:sSub>
                      <m:r>
                        <a:rPr lang="en-US" sz="1733" i="1">
                          <a:solidFill>
                            <a:srgbClr val="000000"/>
                          </a:solidFill>
                          <a:latin typeface="Cambria Math" panose="02040503050406030204" pitchFamily="18" charset="0"/>
                        </a:rPr>
                        <m:t>)</m:t>
                      </m:r>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𝐴</m:t>
                          </m:r>
                        </m:e>
                        <m:sub>
                          <m:r>
                            <m:rPr>
                              <m:sty m:val="p"/>
                            </m:rPr>
                            <a:rPr lang="en-US" sz="1733">
                              <a:solidFill>
                                <a:srgbClr val="000000"/>
                              </a:solidFill>
                              <a:latin typeface="Cambria Math" panose="02040503050406030204" pitchFamily="18" charset="0"/>
                            </a:rPr>
                            <m:t>e</m:t>
                          </m:r>
                        </m:sub>
                      </m:sSub>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a:rPr lang="en-US" sz="1733" i="1">
                              <a:solidFill>
                                <a:srgbClr val="000000"/>
                              </a:solidFill>
                              <a:latin typeface="Cambria Math" panose="02040503050406030204" pitchFamily="18" charset="0"/>
                            </a:rPr>
                            <m:t>𝑒</m:t>
                          </m:r>
                        </m:sub>
                      </m:sSub>
                      <m:r>
                        <m:rPr>
                          <m:sty m:val="p"/>
                        </m:rPr>
                        <a:rPr lang="en-US" sz="1733">
                          <a:solidFill>
                            <a:srgbClr val="000000"/>
                          </a:solidFill>
                          <a:latin typeface="Cambria Math" panose="02040503050406030204" pitchFamily="18" charset="0"/>
                        </a:rPr>
                        <m:t>exp</m:t>
                      </m:r>
                      <m:d>
                        <m:dPr>
                          <m:begChr m:val="["/>
                          <m:endChr m:val="]"/>
                          <m:ctrlPr>
                            <a:rPr lang="en-US" sz="1733" i="1">
                              <a:solidFill>
                                <a:srgbClr val="000000"/>
                              </a:solidFill>
                              <a:latin typeface="Cambria Math" panose="02040503050406030204" pitchFamily="18" charset="0"/>
                            </a:rPr>
                          </m:ctrlPr>
                        </m:dPr>
                        <m:e>
                          <m:r>
                            <a:rPr lang="en-US" sz="1733" i="1">
                              <a:solidFill>
                                <a:srgbClr val="000000"/>
                              </a:solidFill>
                              <a:latin typeface="Cambria Math" panose="02040503050406030204" pitchFamily="18" charset="0"/>
                            </a:rPr>
                            <m:t>−</m:t>
                          </m:r>
                          <m:f>
                            <m:fPr>
                              <m:ctrlPr>
                                <a:rPr lang="en-US" sz="1733" i="1">
                                  <a:solidFill>
                                    <a:srgbClr val="000000"/>
                                  </a:solidFill>
                                  <a:latin typeface="Cambria Math" panose="02040503050406030204" pitchFamily="18" charset="0"/>
                                </a:rPr>
                              </m:ctrlPr>
                            </m:fPr>
                            <m:num>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𝐸</m:t>
                                  </m:r>
                                </m:e>
                                <m:sub>
                                  <m:r>
                                    <a:rPr lang="en-US" sz="1733" i="1">
                                      <a:solidFill>
                                        <a:srgbClr val="000000"/>
                                      </a:solidFill>
                                      <a:latin typeface="Cambria Math" panose="02040503050406030204" pitchFamily="18" charset="0"/>
                                    </a:rPr>
                                    <m:t>𝑎</m:t>
                                  </m:r>
                                  <m:r>
                                    <a:rPr lang="en-US" sz="1733" i="1">
                                      <a:solidFill>
                                        <a:srgbClr val="000000"/>
                                      </a:solidFill>
                                      <a:latin typeface="Cambria Math" panose="02040503050406030204" pitchFamily="18" charset="0"/>
                                    </a:rPr>
                                    <m:t>,</m:t>
                                  </m:r>
                                  <m:r>
                                    <m:rPr>
                                      <m:sty m:val="p"/>
                                    </m:rPr>
                                    <a:rPr lang="en-US" sz="1733">
                                      <a:solidFill>
                                        <a:srgbClr val="000000"/>
                                      </a:solidFill>
                                      <a:latin typeface="Cambria Math" panose="02040503050406030204" pitchFamily="18" charset="0"/>
                                    </a:rPr>
                                    <m:t>e</m:t>
                                  </m:r>
                                </m:sub>
                              </m:sSub>
                            </m:num>
                            <m:den>
                              <m:r>
                                <a:rPr lang="en-US" sz="1733" i="1">
                                  <a:solidFill>
                                    <a:srgbClr val="000000"/>
                                  </a:solidFill>
                                  <a:latin typeface="Cambria Math" panose="02040503050406030204" pitchFamily="18" charset="0"/>
                                </a:rPr>
                                <m:t>𝑅𝑇</m:t>
                              </m:r>
                            </m:den>
                          </m:f>
                        </m:e>
                      </m:d>
                    </m:oMath>
                  </m:oMathPara>
                </a14:m>
                <a:endParaRPr lang="en-SE" sz="1733" dirty="0"/>
              </a:p>
            </p:txBody>
          </p:sp>
        </mc:Choice>
        <mc:Fallback xmlns="">
          <p:sp>
            <p:nvSpPr>
              <p:cNvPr id="27" name="Object 12">
                <a:extLst>
                  <a:ext uri="{FF2B5EF4-FFF2-40B4-BE49-F238E27FC236}">
                    <a16:creationId xmlns:a16="http://schemas.microsoft.com/office/drawing/2014/main" id="{5CA21E2B-192E-1739-DB73-1923522ABD25}"/>
                  </a:ext>
                </a:extLst>
              </p:cNvPr>
              <p:cNvSpPr txBox="1">
                <a:spLocks noRot="1" noChangeAspect="1" noMove="1" noResize="1" noEditPoints="1" noAdjustHandles="1" noChangeArrowheads="1" noChangeShapeType="1" noTextEdit="1"/>
              </p:cNvSpPr>
              <p:nvPr/>
            </p:nvSpPr>
            <p:spPr>
              <a:xfrm>
                <a:off x="31268" y="2291217"/>
                <a:ext cx="4086157" cy="1045633"/>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Object 13">
                <a:extLst>
                  <a:ext uri="{FF2B5EF4-FFF2-40B4-BE49-F238E27FC236}">
                    <a16:creationId xmlns:a16="http://schemas.microsoft.com/office/drawing/2014/main" id="{B8CF4BD3-B0C1-4A0F-133B-C9ABF15A2D82}"/>
                  </a:ext>
                </a:extLst>
              </p:cNvPr>
              <p:cNvSpPr txBox="1"/>
              <p:nvPr/>
            </p:nvSpPr>
            <p:spPr>
              <a:xfrm>
                <a:off x="-25669" y="3806404"/>
                <a:ext cx="2565400"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f>
                        <m:fPr>
                          <m:ctrlPr>
                            <a:rPr lang="en-SE" sz="1733" i="1">
                              <a:solidFill>
                                <a:srgbClr val="000000"/>
                              </a:solidFill>
                              <a:latin typeface="Cambria Math" panose="02040503050406030204" pitchFamily="18" charset="0"/>
                            </a:rPr>
                          </m:ctrlPr>
                        </m:fPr>
                        <m:num>
                          <m:r>
                            <a:rPr lang="en-SE" sz="1733" i="1">
                              <a:solidFill>
                                <a:srgbClr val="000000"/>
                              </a:solidFill>
                              <a:latin typeface="Cambria Math" panose="02040503050406030204" pitchFamily="18" charset="0"/>
                            </a:rPr>
                            <m:t>𝑑</m:t>
                          </m:r>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a:rPr lang="en-US" sz="1733" i="1">
                                  <a:solidFill>
                                    <a:srgbClr val="000000"/>
                                  </a:solidFill>
                                  <a:latin typeface="Cambria Math" panose="02040503050406030204" pitchFamily="18" charset="0"/>
                                </a:rPr>
                                <m:t>𝑒</m:t>
                              </m:r>
                            </m:sub>
                          </m:sSub>
                        </m:num>
                        <m:den>
                          <m:r>
                            <a:rPr lang="en-SE" sz="1733" i="1">
                              <a:solidFill>
                                <a:srgbClr val="000000"/>
                              </a:solidFill>
                              <a:latin typeface="Cambria Math" panose="02040503050406030204" pitchFamily="18" charset="0"/>
                            </a:rPr>
                            <m:t>𝑑𝑡</m:t>
                          </m:r>
                        </m:den>
                      </m:f>
                      <m:r>
                        <a:rPr lang="en-SE" sz="1733" i="1">
                          <a:solidFill>
                            <a:srgbClr val="000000"/>
                          </a:solidFill>
                          <a:latin typeface="Cambria Math" panose="02040503050406030204" pitchFamily="18" charset="0"/>
                        </a:rPr>
                        <m:t>=</m:t>
                      </m:r>
                      <m:r>
                        <a:rPr lang="en-US"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e</m:t>
                          </m:r>
                        </m:sub>
                      </m:sSub>
                    </m:oMath>
                  </m:oMathPara>
                </a14:m>
                <a:endParaRPr lang="en-US" sz="1733" dirty="0"/>
              </a:p>
              <a:p>
                <a:endParaRPr lang="en-SE" sz="1733" dirty="0"/>
              </a:p>
            </p:txBody>
          </p:sp>
        </mc:Choice>
        <mc:Fallback xmlns="">
          <p:sp>
            <p:nvSpPr>
              <p:cNvPr id="28" name="Object 13">
                <a:extLst>
                  <a:ext uri="{FF2B5EF4-FFF2-40B4-BE49-F238E27FC236}">
                    <a16:creationId xmlns:a16="http://schemas.microsoft.com/office/drawing/2014/main" id="{B8CF4BD3-B0C1-4A0F-133B-C9ABF15A2D82}"/>
                  </a:ext>
                </a:extLst>
              </p:cNvPr>
              <p:cNvSpPr txBox="1">
                <a:spLocks noRot="1" noChangeAspect="1" noMove="1" noResize="1" noEditPoints="1" noAdjustHandles="1" noChangeArrowheads="1" noChangeShapeType="1" noTextEdit="1"/>
              </p:cNvSpPr>
              <p:nvPr/>
            </p:nvSpPr>
            <p:spPr>
              <a:xfrm>
                <a:off x="-25669" y="3806404"/>
                <a:ext cx="2565400" cy="104563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Object 15">
                <a:extLst>
                  <a:ext uri="{FF2B5EF4-FFF2-40B4-BE49-F238E27FC236}">
                    <a16:creationId xmlns:a16="http://schemas.microsoft.com/office/drawing/2014/main" id="{1E47BDC2-3609-7B67-9459-84B0A56C005E}"/>
                  </a:ext>
                </a:extLst>
              </p:cNvPr>
              <p:cNvSpPr txBox="1"/>
              <p:nvPr/>
            </p:nvSpPr>
            <p:spPr>
              <a:xfrm>
                <a:off x="15236" y="5321349"/>
                <a:ext cx="2819400" cy="104563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𝑄</m:t>
                          </m:r>
                        </m:e>
                        <m:sub>
                          <m:r>
                            <m:rPr>
                              <m:sty m:val="p"/>
                            </m:rPr>
                            <a:rPr lang="en-US" sz="1733">
                              <a:solidFill>
                                <a:srgbClr val="000000"/>
                              </a:solidFill>
                              <a:latin typeface="Cambria Math" panose="02040503050406030204" pitchFamily="18" charset="0"/>
                            </a:rPr>
                            <m:t>ne</m:t>
                          </m:r>
                        </m:sub>
                      </m:sSub>
                      <m:r>
                        <a:rPr lang="en-SE" sz="1733" i="1">
                          <a:solidFill>
                            <a:srgbClr val="000000"/>
                          </a:solidFill>
                          <a:latin typeface="Cambria Math" panose="02040503050406030204" pitchFamily="18" charset="0"/>
                        </a:rPr>
                        <m:t>=</m:t>
                      </m:r>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𝐻</m:t>
                          </m:r>
                        </m:e>
                        <m:sub>
                          <m:r>
                            <m:rPr>
                              <m:sty m:val="p"/>
                            </m:rPr>
                            <a:rPr lang="en-US" sz="1733">
                              <a:solidFill>
                                <a:srgbClr val="000000"/>
                              </a:solidFill>
                              <a:latin typeface="Cambria Math" panose="02040503050406030204" pitchFamily="18" charset="0"/>
                            </a:rPr>
                            <m:t>e</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𝑒</m:t>
                          </m:r>
                        </m:sub>
                      </m:sSub>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𝑅</m:t>
                          </m:r>
                        </m:e>
                        <m:sub>
                          <m:r>
                            <m:rPr>
                              <m:sty m:val="p"/>
                            </m:rPr>
                            <a:rPr lang="en-US" sz="1733">
                              <a:solidFill>
                                <a:srgbClr val="000000"/>
                              </a:solidFill>
                              <a:latin typeface="Cambria Math" panose="02040503050406030204" pitchFamily="18" charset="0"/>
                            </a:rPr>
                            <m:t>e</m:t>
                          </m:r>
                        </m:sub>
                      </m:sSub>
                    </m:oMath>
                  </m:oMathPara>
                </a14:m>
                <a:endParaRPr lang="en-SE" sz="1733" dirty="0"/>
              </a:p>
            </p:txBody>
          </p:sp>
        </mc:Choice>
        <mc:Fallback xmlns="">
          <p:sp>
            <p:nvSpPr>
              <p:cNvPr id="45" name="Object 15">
                <a:extLst>
                  <a:ext uri="{FF2B5EF4-FFF2-40B4-BE49-F238E27FC236}">
                    <a16:creationId xmlns:a16="http://schemas.microsoft.com/office/drawing/2014/main" id="{1E47BDC2-3609-7B67-9459-84B0A56C005E}"/>
                  </a:ext>
                </a:extLst>
              </p:cNvPr>
              <p:cNvSpPr txBox="1">
                <a:spLocks noRot="1" noChangeAspect="1" noMove="1" noResize="1" noEditPoints="1" noAdjustHandles="1" noChangeArrowheads="1" noChangeShapeType="1" noTextEdit="1"/>
              </p:cNvSpPr>
              <p:nvPr/>
            </p:nvSpPr>
            <p:spPr>
              <a:xfrm>
                <a:off x="15236" y="5321349"/>
                <a:ext cx="2819400" cy="104563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Object 18">
                <a:extLst>
                  <a:ext uri="{FF2B5EF4-FFF2-40B4-BE49-F238E27FC236}">
                    <a16:creationId xmlns:a16="http://schemas.microsoft.com/office/drawing/2014/main" id="{B85A991D-D727-E463-3E36-9DFDE1981754}"/>
                  </a:ext>
                </a:extLst>
              </p:cNvPr>
              <p:cNvSpPr txBox="1"/>
              <p:nvPr/>
            </p:nvSpPr>
            <p:spPr>
              <a:xfrm>
                <a:off x="5952458" y="3354707"/>
                <a:ext cx="537633" cy="632883"/>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SE"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𝑊</m:t>
                          </m:r>
                        </m:e>
                        <m:sub>
                          <m:r>
                            <a:rPr lang="en-US" sz="1733" i="1">
                              <a:solidFill>
                                <a:srgbClr val="000000"/>
                              </a:solidFill>
                              <a:latin typeface="Cambria Math" panose="02040503050406030204" pitchFamily="18" charset="0"/>
                            </a:rPr>
                            <m:t>𝑒</m:t>
                          </m:r>
                        </m:sub>
                      </m:sSub>
                    </m:oMath>
                  </m:oMathPara>
                </a14:m>
                <a:endParaRPr lang="en-SE" sz="1733" dirty="0"/>
              </a:p>
            </p:txBody>
          </p:sp>
        </mc:Choice>
        <mc:Fallback xmlns="">
          <p:sp>
            <p:nvSpPr>
              <p:cNvPr id="46" name="Object 18">
                <a:extLst>
                  <a:ext uri="{FF2B5EF4-FFF2-40B4-BE49-F238E27FC236}">
                    <a16:creationId xmlns:a16="http://schemas.microsoft.com/office/drawing/2014/main" id="{B85A991D-D727-E463-3E36-9DFDE1981754}"/>
                  </a:ext>
                </a:extLst>
              </p:cNvPr>
              <p:cNvSpPr txBox="1">
                <a:spLocks noRot="1" noChangeAspect="1" noMove="1" noResize="1" noEditPoints="1" noAdjustHandles="1" noChangeArrowheads="1" noChangeShapeType="1" noTextEdit="1"/>
              </p:cNvSpPr>
              <p:nvPr/>
            </p:nvSpPr>
            <p:spPr>
              <a:xfrm>
                <a:off x="5952458" y="3354707"/>
                <a:ext cx="537633" cy="63288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Object 19">
                <a:extLst>
                  <a:ext uri="{FF2B5EF4-FFF2-40B4-BE49-F238E27FC236}">
                    <a16:creationId xmlns:a16="http://schemas.microsoft.com/office/drawing/2014/main" id="{102131F9-2102-9BC8-86B3-36E3FF8A3586}"/>
                  </a:ext>
                </a:extLst>
              </p:cNvPr>
              <p:cNvSpPr txBox="1"/>
              <p:nvPr/>
            </p:nvSpPr>
            <p:spPr>
              <a:xfrm>
                <a:off x="5952403" y="2390370"/>
                <a:ext cx="474133" cy="632884"/>
              </a:xfrm>
              <a:prstGeom prst="rect">
                <a:avLst/>
              </a:prstGeo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1733" i="1">
                              <a:solidFill>
                                <a:srgbClr val="000000"/>
                              </a:solidFill>
                              <a:latin typeface="Cambria Math" panose="02040503050406030204" pitchFamily="18" charset="0"/>
                            </a:rPr>
                          </m:ctrlPr>
                        </m:sSubPr>
                        <m:e>
                          <m:r>
                            <a:rPr lang="en-US" sz="1733" i="1">
                              <a:solidFill>
                                <a:srgbClr val="000000"/>
                              </a:solidFill>
                              <a:latin typeface="Cambria Math" panose="02040503050406030204" pitchFamily="18" charset="0"/>
                            </a:rPr>
                            <m:t>𝑐</m:t>
                          </m:r>
                        </m:e>
                        <m:sub>
                          <m:r>
                            <a:rPr lang="en-US" sz="1733" i="1">
                              <a:solidFill>
                                <a:srgbClr val="000000"/>
                              </a:solidFill>
                              <a:latin typeface="Cambria Math" panose="02040503050406030204" pitchFamily="18" charset="0"/>
                            </a:rPr>
                            <m:t>𝑒</m:t>
                          </m:r>
                        </m:sub>
                      </m:sSub>
                    </m:oMath>
                  </m:oMathPara>
                </a14:m>
                <a:endParaRPr lang="en-SE" sz="1733" dirty="0"/>
              </a:p>
            </p:txBody>
          </p:sp>
        </mc:Choice>
        <mc:Fallback xmlns="">
          <p:sp>
            <p:nvSpPr>
              <p:cNvPr id="47" name="Object 19">
                <a:extLst>
                  <a:ext uri="{FF2B5EF4-FFF2-40B4-BE49-F238E27FC236}">
                    <a16:creationId xmlns:a16="http://schemas.microsoft.com/office/drawing/2014/main" id="{102131F9-2102-9BC8-86B3-36E3FF8A3586}"/>
                  </a:ext>
                </a:extLst>
              </p:cNvPr>
              <p:cNvSpPr txBox="1">
                <a:spLocks noRot="1" noChangeAspect="1" noMove="1" noResize="1" noEditPoints="1" noAdjustHandles="1" noChangeArrowheads="1" noChangeShapeType="1" noTextEdit="1"/>
              </p:cNvSpPr>
              <p:nvPr/>
            </p:nvSpPr>
            <p:spPr>
              <a:xfrm>
                <a:off x="5952403" y="2390370"/>
                <a:ext cx="474133" cy="632884"/>
              </a:xfrm>
              <a:prstGeom prst="rect">
                <a:avLst/>
              </a:prstGeom>
              <a:blipFill>
                <a:blip r:embed="rId6"/>
                <a:stretch>
                  <a:fillRect/>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77CDBF59-908A-25E8-9F10-C2D1F50C5876}"/>
              </a:ext>
            </a:extLst>
          </p:cNvPr>
          <p:cNvSpPr txBox="1"/>
          <p:nvPr/>
        </p:nvSpPr>
        <p:spPr>
          <a:xfrm>
            <a:off x="609600" y="1957832"/>
            <a:ext cx="2286203" cy="369332"/>
          </a:xfrm>
          <a:prstGeom prst="rect">
            <a:avLst/>
          </a:prstGeom>
          <a:noFill/>
        </p:spPr>
        <p:txBody>
          <a:bodyPr wrap="none" rtlCol="0">
            <a:spAutoFit/>
          </a:bodyPr>
          <a:lstStyle/>
          <a:p>
            <a:r>
              <a:rPr lang="en-US" sz="1800" dirty="0"/>
              <a:t>Decomposition Rate</a:t>
            </a:r>
            <a:r>
              <a:rPr lang="en-US" sz="1800" i="1" dirty="0"/>
              <a:t>:</a:t>
            </a:r>
          </a:p>
        </p:txBody>
      </p:sp>
      <p:sp>
        <p:nvSpPr>
          <p:cNvPr id="23" name="TextBox 22">
            <a:extLst>
              <a:ext uri="{FF2B5EF4-FFF2-40B4-BE49-F238E27FC236}">
                <a16:creationId xmlns:a16="http://schemas.microsoft.com/office/drawing/2014/main" id="{6489B8A7-26DA-783F-8FDA-25903DE022A8}"/>
              </a:ext>
            </a:extLst>
          </p:cNvPr>
          <p:cNvSpPr txBox="1"/>
          <p:nvPr/>
        </p:nvSpPr>
        <p:spPr>
          <a:xfrm>
            <a:off x="608789" y="3424292"/>
            <a:ext cx="1949573" cy="369332"/>
          </a:xfrm>
          <a:prstGeom prst="rect">
            <a:avLst/>
          </a:prstGeom>
          <a:noFill/>
        </p:spPr>
        <p:txBody>
          <a:bodyPr wrap="none" rtlCol="0">
            <a:spAutoFit/>
          </a:bodyPr>
          <a:lstStyle/>
          <a:p>
            <a:r>
              <a:rPr lang="en-US" sz="1800" dirty="0"/>
              <a:t>Material Balance:</a:t>
            </a:r>
          </a:p>
        </p:txBody>
      </p:sp>
      <p:sp>
        <p:nvSpPr>
          <p:cNvPr id="24" name="TextBox 23">
            <a:extLst>
              <a:ext uri="{FF2B5EF4-FFF2-40B4-BE49-F238E27FC236}">
                <a16:creationId xmlns:a16="http://schemas.microsoft.com/office/drawing/2014/main" id="{82E04723-BCB9-E3C1-12FD-51D89871C61F}"/>
              </a:ext>
            </a:extLst>
          </p:cNvPr>
          <p:cNvSpPr txBox="1"/>
          <p:nvPr/>
        </p:nvSpPr>
        <p:spPr>
          <a:xfrm>
            <a:off x="606057" y="4876040"/>
            <a:ext cx="1476686" cy="369332"/>
          </a:xfrm>
          <a:prstGeom prst="rect">
            <a:avLst/>
          </a:prstGeom>
          <a:noFill/>
        </p:spPr>
        <p:txBody>
          <a:bodyPr wrap="none" rtlCol="0">
            <a:spAutoFit/>
          </a:bodyPr>
          <a:lstStyle/>
          <a:p>
            <a:r>
              <a:rPr lang="en-US" sz="1800" dirty="0"/>
              <a:t>Heat Source</a:t>
            </a:r>
            <a:r>
              <a:rPr lang="en-US" sz="1800" i="1" dirty="0"/>
              <a:t>:</a:t>
            </a:r>
          </a:p>
        </p:txBody>
      </p:sp>
      <p:sp>
        <p:nvSpPr>
          <p:cNvPr id="25" name="TextBox 24">
            <a:extLst>
              <a:ext uri="{FF2B5EF4-FFF2-40B4-BE49-F238E27FC236}">
                <a16:creationId xmlns:a16="http://schemas.microsoft.com/office/drawing/2014/main" id="{E597D958-D651-77C7-20B7-F04189C7E127}"/>
              </a:ext>
            </a:extLst>
          </p:cNvPr>
          <p:cNvSpPr txBox="1"/>
          <p:nvPr/>
        </p:nvSpPr>
        <p:spPr>
          <a:xfrm>
            <a:off x="5952403" y="1957832"/>
            <a:ext cx="1242648" cy="369332"/>
          </a:xfrm>
          <a:prstGeom prst="rect">
            <a:avLst/>
          </a:prstGeom>
          <a:noFill/>
        </p:spPr>
        <p:txBody>
          <a:bodyPr wrap="none" rtlCol="0">
            <a:spAutoFit/>
          </a:bodyPr>
          <a:lstStyle/>
          <a:p>
            <a:r>
              <a:rPr lang="en-US" sz="1800" dirty="0"/>
              <a:t>Notations</a:t>
            </a:r>
            <a:r>
              <a:rPr lang="en-US" sz="1800" i="1" dirty="0"/>
              <a:t>:</a:t>
            </a:r>
          </a:p>
        </p:txBody>
      </p:sp>
    </p:spTree>
    <p:extLst>
      <p:ext uri="{BB962C8B-B14F-4D97-AF65-F5344CB8AC3E}">
        <p14:creationId xmlns:p14="http://schemas.microsoft.com/office/powerpoint/2010/main" val="400912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8FB31-DA77-4697-AAC8-FF7081C600C6}"/>
              </a:ext>
            </a:extLst>
          </p:cNvPr>
          <p:cNvSpPr>
            <a:spLocks noGrp="1"/>
          </p:cNvSpPr>
          <p:nvPr>
            <p:ph type="title"/>
          </p:nvPr>
        </p:nvSpPr>
        <p:spPr/>
        <p:txBody>
          <a:bodyPr/>
          <a:lstStyle/>
          <a:p>
            <a:r>
              <a:rPr lang="en-US" dirty="0"/>
              <a:t>Model Geometry</a:t>
            </a:r>
            <a:endParaRPr lang="en-SE" dirty="0"/>
          </a:p>
        </p:txBody>
      </p:sp>
      <p:pic>
        <p:nvPicPr>
          <p:cNvPr id="6" name="Content Placeholder 9">
            <a:extLst>
              <a:ext uri="{FF2B5EF4-FFF2-40B4-BE49-F238E27FC236}">
                <a16:creationId xmlns:a16="http://schemas.microsoft.com/office/drawing/2014/main" id="{8D67ACF3-5AA9-4302-9C64-7599A9E39FBC}"/>
              </a:ext>
            </a:extLst>
          </p:cNvPr>
          <p:cNvPicPr>
            <a:picLocks noGrp="1" noChangeAspect="1"/>
          </p:cNvPicPr>
          <p:nvPr>
            <p:ph sz="quarter" idx="11"/>
          </p:nvPr>
        </p:nvPicPr>
        <p:blipFill>
          <a:blip r:embed="rId2"/>
          <a:stretch>
            <a:fillRect/>
          </a:stretch>
        </p:blipFill>
        <p:spPr>
          <a:xfrm>
            <a:off x="5486400" y="1038320"/>
            <a:ext cx="6400800" cy="4781361"/>
          </a:xfrm>
          <a:prstGeom prst="rect">
            <a:avLst/>
          </a:prstGeom>
        </p:spPr>
      </p:pic>
      <p:sp>
        <p:nvSpPr>
          <p:cNvPr id="4" name="Content Placeholder 3">
            <a:extLst>
              <a:ext uri="{FF2B5EF4-FFF2-40B4-BE49-F238E27FC236}">
                <a16:creationId xmlns:a16="http://schemas.microsoft.com/office/drawing/2014/main" id="{A111A597-7DFC-4270-96FB-A03C16EDDA7E}"/>
              </a:ext>
            </a:extLst>
          </p:cNvPr>
          <p:cNvSpPr>
            <a:spLocks noGrp="1"/>
          </p:cNvSpPr>
          <p:nvPr>
            <p:ph sz="half" idx="10"/>
          </p:nvPr>
        </p:nvSpPr>
        <p:spPr/>
        <p:txBody>
          <a:bodyPr>
            <a:normAutofit/>
          </a:bodyPr>
          <a:lstStyle/>
          <a:p>
            <a:pPr>
              <a:spcBef>
                <a:spcPts val="800"/>
              </a:spcBef>
            </a:pPr>
            <a:r>
              <a:rPr lang="en-US" dirty="0"/>
              <a:t>The geometry is defined in 2D assuming axial symmetry</a:t>
            </a:r>
          </a:p>
          <a:p>
            <a:pPr>
              <a:spcBef>
                <a:spcPts val="800"/>
              </a:spcBef>
            </a:pPr>
            <a:r>
              <a:rPr lang="en-US" dirty="0"/>
              <a:t>18650 form factor; 9 mm radius and 65 mm height</a:t>
            </a:r>
          </a:p>
          <a:p>
            <a:pPr>
              <a:spcBef>
                <a:spcPts val="800"/>
              </a:spcBef>
            </a:pPr>
            <a:r>
              <a:rPr lang="en-US" dirty="0"/>
              <a:t>Anisotropic thermal conductivities in the jelly roll</a:t>
            </a:r>
          </a:p>
          <a:p>
            <a:pPr marL="599002" lvl="1">
              <a:spcBef>
                <a:spcPts val="800"/>
              </a:spcBef>
            </a:pPr>
            <a:r>
              <a:rPr lang="en-US" dirty="0"/>
              <a:t>Higher conductivity in the layers </a:t>
            </a:r>
            <a:br>
              <a:rPr lang="en-US" dirty="0"/>
            </a:br>
            <a:r>
              <a:rPr lang="en-US" dirty="0"/>
              <a:t>(</a:t>
            </a:r>
            <a:r>
              <a:rPr lang="en-US" i="1" dirty="0"/>
              <a:t>z</a:t>
            </a:r>
            <a:r>
              <a:rPr lang="en-US" dirty="0"/>
              <a:t>-direction) than across the </a:t>
            </a:r>
            <a:br>
              <a:rPr lang="en-US" dirty="0"/>
            </a:br>
            <a:r>
              <a:rPr lang="en-US" dirty="0"/>
              <a:t>layers (</a:t>
            </a:r>
            <a:r>
              <a:rPr lang="en-US" i="1" dirty="0"/>
              <a:t>r</a:t>
            </a:r>
            <a:r>
              <a:rPr lang="en-US" dirty="0"/>
              <a:t>-direction)</a:t>
            </a:r>
          </a:p>
          <a:p>
            <a:pPr>
              <a:spcBef>
                <a:spcPts val="800"/>
              </a:spcBef>
            </a:pPr>
            <a:r>
              <a:rPr lang="en-US" dirty="0"/>
              <a:t>Cooling on all exterior boundaries</a:t>
            </a:r>
          </a:p>
          <a:p>
            <a:pPr>
              <a:spcBef>
                <a:spcPts val="800"/>
              </a:spcBef>
            </a:pPr>
            <a:endParaRPr lang="en-SE" dirty="0"/>
          </a:p>
        </p:txBody>
      </p:sp>
      <p:sp>
        <p:nvSpPr>
          <p:cNvPr id="7" name="TextBox 6">
            <a:extLst>
              <a:ext uri="{FF2B5EF4-FFF2-40B4-BE49-F238E27FC236}">
                <a16:creationId xmlns:a16="http://schemas.microsoft.com/office/drawing/2014/main" id="{0E04360E-168D-43AD-B983-4E2AB547B793}"/>
              </a:ext>
            </a:extLst>
          </p:cNvPr>
          <p:cNvSpPr txBox="1"/>
          <p:nvPr/>
        </p:nvSpPr>
        <p:spPr>
          <a:xfrm>
            <a:off x="9673654" y="3606751"/>
            <a:ext cx="1673279" cy="666977"/>
          </a:xfrm>
          <a:prstGeom prst="rect">
            <a:avLst/>
          </a:prstGeom>
          <a:noFill/>
        </p:spPr>
        <p:txBody>
          <a:bodyPr wrap="none" rtlCol="0">
            <a:spAutoFit/>
          </a:bodyPr>
          <a:lstStyle/>
          <a:p>
            <a:r>
              <a:rPr lang="en-US" sz="1867" dirty="0">
                <a:solidFill>
                  <a:schemeClr val="tx1">
                    <a:lumMod val="75000"/>
                  </a:schemeClr>
                </a:solidFill>
                <a:latin typeface="Lato Light" panose="020F0302020204030203" pitchFamily="34" charset="0"/>
              </a:rPr>
              <a:t>Jelly roll,</a:t>
            </a:r>
          </a:p>
          <a:p>
            <a:r>
              <a:rPr lang="en-US" sz="1867" dirty="0">
                <a:solidFill>
                  <a:schemeClr val="tx1">
                    <a:lumMod val="75000"/>
                  </a:schemeClr>
                </a:solidFill>
                <a:latin typeface="Lato Light" panose="020F0302020204030203" pitchFamily="34" charset="0"/>
              </a:rPr>
              <a:t>active material</a:t>
            </a:r>
            <a:endParaRPr lang="en-US" sz="3200" dirty="0">
              <a:solidFill>
                <a:schemeClr val="tx1">
                  <a:lumMod val="75000"/>
                </a:schemeClr>
              </a:solidFill>
              <a:latin typeface="Lato Light" panose="020F0302020204030203" pitchFamily="34" charset="0"/>
            </a:endParaRPr>
          </a:p>
        </p:txBody>
      </p:sp>
      <p:sp>
        <p:nvSpPr>
          <p:cNvPr id="12" name="TextBox 11">
            <a:extLst>
              <a:ext uri="{FF2B5EF4-FFF2-40B4-BE49-F238E27FC236}">
                <a16:creationId xmlns:a16="http://schemas.microsoft.com/office/drawing/2014/main" id="{D5AD9232-B1A4-4D85-8480-5E517B65BF57}"/>
              </a:ext>
            </a:extLst>
          </p:cNvPr>
          <p:cNvSpPr txBox="1"/>
          <p:nvPr/>
        </p:nvSpPr>
        <p:spPr>
          <a:xfrm>
            <a:off x="9673653" y="2237899"/>
            <a:ext cx="1375698" cy="379656"/>
          </a:xfrm>
          <a:prstGeom prst="rect">
            <a:avLst/>
          </a:prstGeom>
          <a:noFill/>
        </p:spPr>
        <p:txBody>
          <a:bodyPr wrap="none" rtlCol="0">
            <a:spAutoFit/>
          </a:bodyPr>
          <a:lstStyle/>
          <a:p>
            <a:r>
              <a:rPr lang="en-US" sz="1867" dirty="0">
                <a:solidFill>
                  <a:schemeClr val="tx1">
                    <a:lumMod val="75000"/>
                  </a:schemeClr>
                </a:solidFill>
                <a:latin typeface="Lato Light" panose="020F0302020204030203" pitchFamily="34" charset="0"/>
              </a:rPr>
              <a:t>Steel casing</a:t>
            </a:r>
            <a:endParaRPr lang="en-US" sz="3200" dirty="0">
              <a:solidFill>
                <a:schemeClr val="tx1">
                  <a:lumMod val="75000"/>
                </a:schemeClr>
              </a:solidFill>
              <a:latin typeface="Lato Light" panose="020F0302020204030203" pitchFamily="34" charset="0"/>
            </a:endParaRPr>
          </a:p>
        </p:txBody>
      </p:sp>
      <p:sp>
        <p:nvSpPr>
          <p:cNvPr id="13" name="TextBox 12">
            <a:extLst>
              <a:ext uri="{FF2B5EF4-FFF2-40B4-BE49-F238E27FC236}">
                <a16:creationId xmlns:a16="http://schemas.microsoft.com/office/drawing/2014/main" id="{F25284F4-39EF-49A9-A5CC-1D113A4F9F01}"/>
              </a:ext>
            </a:extLst>
          </p:cNvPr>
          <p:cNvSpPr txBox="1"/>
          <p:nvPr/>
        </p:nvSpPr>
        <p:spPr>
          <a:xfrm>
            <a:off x="6924884" y="3257938"/>
            <a:ext cx="1099981" cy="666977"/>
          </a:xfrm>
          <a:prstGeom prst="rect">
            <a:avLst/>
          </a:prstGeom>
          <a:noFill/>
        </p:spPr>
        <p:txBody>
          <a:bodyPr wrap="none" rtlCol="0">
            <a:spAutoFit/>
          </a:bodyPr>
          <a:lstStyle/>
          <a:p>
            <a:r>
              <a:rPr lang="en-US" sz="1867" dirty="0">
                <a:solidFill>
                  <a:schemeClr val="tx1">
                    <a:lumMod val="75000"/>
                  </a:schemeClr>
                </a:solidFill>
                <a:latin typeface="Lato Light" panose="020F0302020204030203" pitchFamily="34" charset="0"/>
              </a:rPr>
              <a:t>Mandrel,</a:t>
            </a:r>
          </a:p>
          <a:p>
            <a:r>
              <a:rPr lang="en-US" sz="1867" dirty="0">
                <a:solidFill>
                  <a:schemeClr val="tx1">
                    <a:lumMod val="75000"/>
                  </a:schemeClr>
                </a:solidFill>
                <a:latin typeface="Lato Light" panose="020F0302020204030203" pitchFamily="34" charset="0"/>
              </a:rPr>
              <a:t>inactive</a:t>
            </a:r>
            <a:endParaRPr lang="en-US" sz="3200" dirty="0">
              <a:solidFill>
                <a:schemeClr val="tx1">
                  <a:lumMod val="75000"/>
                </a:schemeClr>
              </a:solidFill>
              <a:latin typeface="Lato Light" panose="020F0302020204030203" pitchFamily="34" charset="0"/>
            </a:endParaRPr>
          </a:p>
        </p:txBody>
      </p:sp>
      <p:cxnSp>
        <p:nvCxnSpPr>
          <p:cNvPr id="9" name="Straight Connector 8">
            <a:extLst>
              <a:ext uri="{FF2B5EF4-FFF2-40B4-BE49-F238E27FC236}">
                <a16:creationId xmlns:a16="http://schemas.microsoft.com/office/drawing/2014/main" id="{4FD6DF53-5C38-4CDE-C0E6-A7E672EF59CD}"/>
              </a:ext>
            </a:extLst>
          </p:cNvPr>
          <p:cNvCxnSpPr>
            <a:cxnSpLocks/>
            <a:stCxn id="13" idx="3"/>
          </p:cNvCxnSpPr>
          <p:nvPr/>
        </p:nvCxnSpPr>
        <p:spPr>
          <a:xfrm>
            <a:off x="8024865" y="3591427"/>
            <a:ext cx="6389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3E7605B-3324-2C2D-40E6-6511031E60E2}"/>
              </a:ext>
            </a:extLst>
          </p:cNvPr>
          <p:cNvCxnSpPr>
            <a:cxnSpLocks/>
            <a:endCxn id="12" idx="1"/>
          </p:cNvCxnSpPr>
          <p:nvPr/>
        </p:nvCxnSpPr>
        <p:spPr>
          <a:xfrm>
            <a:off x="9160446" y="2427727"/>
            <a:ext cx="51320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104D33E-7452-4ABB-8310-5ECB993EE07E}"/>
              </a:ext>
            </a:extLst>
          </p:cNvPr>
          <p:cNvCxnSpPr>
            <a:cxnSpLocks/>
            <a:stCxn id="7" idx="1"/>
          </p:cNvCxnSpPr>
          <p:nvPr/>
        </p:nvCxnSpPr>
        <p:spPr>
          <a:xfrm flipH="1">
            <a:off x="8930201" y="3940240"/>
            <a:ext cx="74345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639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C364E6-53D5-4479-9C68-F11BB8622C0A}"/>
              </a:ext>
            </a:extLst>
          </p:cNvPr>
          <p:cNvSpPr>
            <a:spLocks noGrp="1"/>
          </p:cNvSpPr>
          <p:nvPr>
            <p:ph type="title"/>
          </p:nvPr>
        </p:nvSpPr>
        <p:spPr/>
        <p:txBody>
          <a:bodyPr anchor="ctr"/>
          <a:lstStyle/>
          <a:p>
            <a:r>
              <a:rPr lang="en-US" dirty="0"/>
              <a:t>Model Setup</a:t>
            </a:r>
            <a:endParaRPr lang="en-SE" dirty="0"/>
          </a:p>
        </p:txBody>
      </p:sp>
      <p:sp>
        <p:nvSpPr>
          <p:cNvPr id="4" name="Content Placeholder 3">
            <a:extLst>
              <a:ext uri="{FF2B5EF4-FFF2-40B4-BE49-F238E27FC236}">
                <a16:creationId xmlns:a16="http://schemas.microsoft.com/office/drawing/2014/main" id="{65A7EEBD-7586-8B58-EE9C-9AD7D1E9A0EC}"/>
              </a:ext>
            </a:extLst>
          </p:cNvPr>
          <p:cNvSpPr>
            <a:spLocks noGrp="1"/>
          </p:cNvSpPr>
          <p:nvPr>
            <p:ph sz="quarter" idx="11"/>
          </p:nvPr>
        </p:nvSpPr>
        <p:spPr/>
        <p:txBody>
          <a:bodyPr/>
          <a:lstStyle/>
          <a:p>
            <a:r>
              <a:rPr lang="en-US" dirty="0"/>
              <a:t> </a:t>
            </a:r>
          </a:p>
        </p:txBody>
      </p:sp>
      <p:sp>
        <p:nvSpPr>
          <p:cNvPr id="2" name="Content Placeholder 1">
            <a:extLst>
              <a:ext uri="{FF2B5EF4-FFF2-40B4-BE49-F238E27FC236}">
                <a16:creationId xmlns:a16="http://schemas.microsoft.com/office/drawing/2014/main" id="{383D4CA3-1461-4031-8519-7EE3293223A1}"/>
              </a:ext>
            </a:extLst>
          </p:cNvPr>
          <p:cNvSpPr>
            <a:spLocks noGrp="1"/>
          </p:cNvSpPr>
          <p:nvPr>
            <p:ph sz="half" idx="10"/>
          </p:nvPr>
        </p:nvSpPr>
        <p:spPr>
          <a:xfrm>
            <a:off x="609601" y="1963189"/>
            <a:ext cx="4023360" cy="4568767"/>
          </a:xfrm>
        </p:spPr>
        <p:txBody>
          <a:bodyPr>
            <a:normAutofit fontScale="77500" lnSpcReduction="20000"/>
          </a:bodyPr>
          <a:lstStyle/>
          <a:p>
            <a:pPr>
              <a:lnSpc>
                <a:spcPct val="120000"/>
              </a:lnSpc>
              <a:spcBef>
                <a:spcPts val="800"/>
              </a:spcBef>
            </a:pPr>
            <a:r>
              <a:rPr lang="en-US" dirty="0"/>
              <a:t>Heat Transfer </a:t>
            </a:r>
          </a:p>
          <a:p>
            <a:pPr lvl="1">
              <a:lnSpc>
                <a:spcPct val="120000"/>
              </a:lnSpc>
              <a:spcBef>
                <a:spcPts val="800"/>
              </a:spcBef>
            </a:pPr>
            <a:r>
              <a:rPr lang="en-US" dirty="0"/>
              <a:t>Anisotropic thermal conductivities in the active material</a:t>
            </a:r>
          </a:p>
          <a:p>
            <a:pPr lvl="1">
              <a:lnSpc>
                <a:spcPct val="120000"/>
              </a:lnSpc>
              <a:spcBef>
                <a:spcPts val="800"/>
              </a:spcBef>
            </a:pPr>
            <a:r>
              <a:rPr lang="en-US" dirty="0"/>
              <a:t>Heat sources from decomposition reactions</a:t>
            </a:r>
          </a:p>
          <a:p>
            <a:pPr lvl="1">
              <a:lnSpc>
                <a:spcPct val="120000"/>
              </a:lnSpc>
              <a:spcBef>
                <a:spcPts val="800"/>
              </a:spcBef>
            </a:pPr>
            <a:r>
              <a:rPr lang="en-US" dirty="0"/>
              <a:t>Convective heat flux</a:t>
            </a:r>
          </a:p>
          <a:p>
            <a:pPr lvl="1">
              <a:lnSpc>
                <a:spcPct val="120000"/>
              </a:lnSpc>
              <a:spcBef>
                <a:spcPts val="800"/>
              </a:spcBef>
            </a:pPr>
            <a:r>
              <a:rPr lang="en-US" dirty="0"/>
              <a:t>Surface-to-ambient radiation</a:t>
            </a:r>
          </a:p>
          <a:p>
            <a:pPr>
              <a:lnSpc>
                <a:spcPct val="120000"/>
              </a:lnSpc>
              <a:spcBef>
                <a:spcPts val="800"/>
              </a:spcBef>
            </a:pPr>
            <a:r>
              <a:rPr lang="en-US" dirty="0"/>
              <a:t>Domain ODEs</a:t>
            </a:r>
          </a:p>
          <a:p>
            <a:pPr lvl="1">
              <a:lnSpc>
                <a:spcPct val="120000"/>
              </a:lnSpc>
              <a:spcBef>
                <a:spcPts val="800"/>
              </a:spcBef>
            </a:pPr>
            <a:r>
              <a:rPr lang="en-US" dirty="0"/>
              <a:t>Solve for the dependent variables </a:t>
            </a:r>
            <a:r>
              <a:rPr lang="en-US" i="1" dirty="0" err="1"/>
              <a:t>c</a:t>
            </a:r>
            <a:r>
              <a:rPr lang="en-US" baseline="-25000" dirty="0" err="1"/>
              <a:t>sei</a:t>
            </a:r>
            <a:r>
              <a:rPr lang="en-US" dirty="0"/>
              <a:t>, </a:t>
            </a:r>
            <a:r>
              <a:rPr lang="en-US" i="1" dirty="0" err="1"/>
              <a:t>c</a:t>
            </a:r>
            <a:r>
              <a:rPr lang="en-US" baseline="-25000" dirty="0" err="1"/>
              <a:t>neg</a:t>
            </a:r>
            <a:r>
              <a:rPr lang="en-US" dirty="0"/>
              <a:t>, </a:t>
            </a:r>
            <a:r>
              <a:rPr lang="en-US" i="1" dirty="0" err="1"/>
              <a:t>t</a:t>
            </a:r>
            <a:r>
              <a:rPr lang="en-US" baseline="-25000" dirty="0" err="1"/>
              <a:t>sei</a:t>
            </a:r>
            <a:r>
              <a:rPr lang="en-US" dirty="0"/>
              <a:t>, </a:t>
            </a:r>
            <a:r>
              <a:rPr lang="en-US" dirty="0">
                <a:latin typeface="Symbol" panose="05050102010706020507" pitchFamily="18" charset="2"/>
              </a:rPr>
              <a:t>a</a:t>
            </a:r>
            <a:r>
              <a:rPr lang="en-US" dirty="0">
                <a:latin typeface="+mn-lt"/>
              </a:rPr>
              <a:t>,</a:t>
            </a:r>
            <a:r>
              <a:rPr lang="en-US" dirty="0"/>
              <a:t> and </a:t>
            </a:r>
            <a:r>
              <a:rPr lang="en-US" i="1" dirty="0" err="1"/>
              <a:t>c</a:t>
            </a:r>
            <a:r>
              <a:rPr lang="en-US" i="1" baseline="-25000" dirty="0" err="1"/>
              <a:t>e</a:t>
            </a:r>
            <a:r>
              <a:rPr lang="en-US" dirty="0"/>
              <a:t> in the jelly roll domain </a:t>
            </a:r>
          </a:p>
          <a:p>
            <a:pPr>
              <a:lnSpc>
                <a:spcPct val="120000"/>
              </a:lnSpc>
              <a:spcBef>
                <a:spcPts val="800"/>
              </a:spcBef>
            </a:pPr>
            <a:r>
              <a:rPr lang="en-US" dirty="0"/>
              <a:t>Global ODEs and DAEs</a:t>
            </a:r>
          </a:p>
          <a:p>
            <a:pPr lvl="1">
              <a:lnSpc>
                <a:spcPct val="120000"/>
              </a:lnSpc>
              <a:spcBef>
                <a:spcPts val="800"/>
              </a:spcBef>
            </a:pPr>
            <a:r>
              <a:rPr lang="en-US" dirty="0"/>
              <a:t>Compute integrals of total heat sources</a:t>
            </a:r>
          </a:p>
          <a:p>
            <a:pPr>
              <a:lnSpc>
                <a:spcPct val="120000"/>
              </a:lnSpc>
              <a:spcBef>
                <a:spcPts val="800"/>
              </a:spcBef>
            </a:pPr>
            <a:r>
              <a:rPr lang="en-US" dirty="0"/>
              <a:t>Study</a:t>
            </a:r>
          </a:p>
          <a:p>
            <a:pPr lvl="1">
              <a:lnSpc>
                <a:spcPct val="120000"/>
              </a:lnSpc>
              <a:spcBef>
                <a:spcPts val="800"/>
              </a:spcBef>
            </a:pPr>
            <a:r>
              <a:rPr lang="en-US" dirty="0"/>
              <a:t>Parametric sweep for the oven temperatures 150°C, 155°C, and 160°C</a:t>
            </a:r>
          </a:p>
          <a:p>
            <a:pPr lvl="1">
              <a:lnSpc>
                <a:spcPct val="120000"/>
              </a:lnSpc>
              <a:spcBef>
                <a:spcPts val="800"/>
              </a:spcBef>
            </a:pPr>
            <a:r>
              <a:rPr lang="en-US" dirty="0"/>
              <a:t>Time-dependent solver</a:t>
            </a:r>
            <a:endParaRPr lang="en-SE" dirty="0"/>
          </a:p>
        </p:txBody>
      </p:sp>
      <p:pic>
        <p:nvPicPr>
          <p:cNvPr id="5" name="Picture 4">
            <a:extLst>
              <a:ext uri="{FF2B5EF4-FFF2-40B4-BE49-F238E27FC236}">
                <a16:creationId xmlns:a16="http://schemas.microsoft.com/office/drawing/2014/main" id="{75F9D6FA-CBE8-4966-9B2D-5D6B92C640C0}"/>
              </a:ext>
            </a:extLst>
          </p:cNvPr>
          <p:cNvPicPr>
            <a:picLocks noChangeAspect="1"/>
          </p:cNvPicPr>
          <p:nvPr/>
        </p:nvPicPr>
        <p:blipFill rotWithShape="1">
          <a:blip r:embed="rId3"/>
          <a:srcRect r="48968" b="10497"/>
          <a:stretch/>
        </p:blipFill>
        <p:spPr>
          <a:xfrm>
            <a:off x="5487247" y="279400"/>
            <a:ext cx="6857155" cy="6764867"/>
          </a:xfrm>
          <a:prstGeom prst="rect">
            <a:avLst/>
          </a:prstGeom>
          <a:ln w="3175">
            <a:solidFill>
              <a:schemeClr val="bg2"/>
            </a:solidFill>
          </a:ln>
        </p:spPr>
      </p:pic>
    </p:spTree>
    <p:extLst>
      <p:ext uri="{BB962C8B-B14F-4D97-AF65-F5344CB8AC3E}">
        <p14:creationId xmlns:p14="http://schemas.microsoft.com/office/powerpoint/2010/main" val="607569274"/>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ustom 1">
      <a:dk1>
        <a:srgbClr val="393A39"/>
      </a:dk1>
      <a:lt1>
        <a:srgbClr val="FFFFFF"/>
      </a:lt1>
      <a:dk2>
        <a:srgbClr val="12192D"/>
      </a:dk2>
      <a:lt2>
        <a:srgbClr val="C0D5E8"/>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3" id="{83F654FB-CE90-3342-BB7F-3E623F2F9741}" vid="{D16FA6EC-5A1F-EC42-BD6E-2981B1838DE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14592</TotalTime>
  <Words>850</Words>
  <Application>Microsoft Office PowerPoint</Application>
  <PresentationFormat>Widescreen</PresentationFormat>
  <Paragraphs>134</Paragraphs>
  <Slides>16</Slides>
  <Notes>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16</vt:i4>
      </vt:variant>
    </vt:vector>
  </HeadingPairs>
  <TitlesOfParts>
    <vt:vector size="26" baseType="lpstr">
      <vt:lpstr>Lato</vt:lpstr>
      <vt:lpstr>Lato Light</vt:lpstr>
      <vt:lpstr>Wingdings</vt:lpstr>
      <vt:lpstr>Lato Black</vt:lpstr>
      <vt:lpstr>Symbol</vt:lpstr>
      <vt:lpstr>Cambria Math</vt:lpstr>
      <vt:lpstr>Arial</vt:lpstr>
      <vt:lpstr>comsol-slide-template-NEW</vt:lpstr>
      <vt:lpstr>1_comsol-slide-template-NEW</vt:lpstr>
      <vt:lpstr>2_comsol-slide-template-NEW</vt:lpstr>
      <vt:lpstr>PowerPoint Presentation</vt:lpstr>
      <vt:lpstr>Background</vt:lpstr>
      <vt:lpstr>Model Overview</vt:lpstr>
      <vt:lpstr>Solid Electrolyte Interface Decomposition</vt:lpstr>
      <vt:lpstr>Negative Electrode Active Material Decomposition</vt:lpstr>
      <vt:lpstr>Positive Electrode Active Material Decomposition</vt:lpstr>
      <vt:lpstr>Electrolyte Decomposition</vt:lpstr>
      <vt:lpstr>Model Geometry</vt:lpstr>
      <vt:lpstr>Model Setup</vt:lpstr>
      <vt:lpstr>Maximum Temperatures</vt:lpstr>
      <vt:lpstr>Internal Temperatures</vt:lpstr>
      <vt:lpstr>Heating Power and Integrated Heating Energy</vt:lpstr>
      <vt:lpstr>Heating Rates</vt:lpstr>
      <vt:lpstr>Degree of Reaction Completion</vt:lpstr>
      <vt:lpstr>Concluding Remarks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Kelsey Pember</cp:lastModifiedBy>
  <cp:revision>134</cp:revision>
  <dcterms:created xsi:type="dcterms:W3CDTF">2019-11-14T21:25:40Z</dcterms:created>
  <dcterms:modified xsi:type="dcterms:W3CDTF">2022-06-01T13:21:08Z</dcterms:modified>
</cp:coreProperties>
</file>