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69" r:id="rId2"/>
  </p:sldMasterIdLst>
  <p:notesMasterIdLst>
    <p:notesMasterId r:id="rId17"/>
  </p:notesMasterIdLst>
  <p:handoutMasterIdLst>
    <p:handoutMasterId r:id="rId18"/>
  </p:handoutMasterIdLst>
  <p:sldIdLst>
    <p:sldId id="2322" r:id="rId3"/>
    <p:sldId id="2509" r:id="rId4"/>
    <p:sldId id="2518" r:id="rId5"/>
    <p:sldId id="2515" r:id="rId6"/>
    <p:sldId id="2546" r:id="rId7"/>
    <p:sldId id="2529" r:id="rId8"/>
    <p:sldId id="2541" r:id="rId9"/>
    <p:sldId id="2531" r:id="rId10"/>
    <p:sldId id="2535" r:id="rId11"/>
    <p:sldId id="2542" r:id="rId12"/>
    <p:sldId id="2543" r:id="rId13"/>
    <p:sldId id="2544" r:id="rId14"/>
    <p:sldId id="2545" r:id="rId15"/>
    <p:sldId id="2522" r:id="rId16"/>
  </p:sldIdLst>
  <p:sldSz cx="9144000" cy="5143500" type="screen16x9"/>
  <p:notesSz cx="6858000" cy="9144000"/>
  <p:embeddedFontLst>
    <p:embeddedFont>
      <p:font typeface="Cambria Math" panose="02040503050406030204" pitchFamily="18" charset="0"/>
      <p:regular r:id="rId19"/>
    </p:embeddedFont>
    <p:embeddedFont>
      <p:font typeface="Lato" panose="020F0502020204030203" pitchFamily="34" charset="0"/>
      <p:regular r:id="rId20"/>
      <p:bold r:id="rId21"/>
      <p:italic r:id="rId22"/>
      <p:boldItalic r:id="rId23"/>
    </p:embeddedFont>
    <p:embeddedFont>
      <p:font typeface="Lato Black" panose="020F0A02020204030203" pitchFamily="34" charset="0"/>
      <p:bold r:id="rId24"/>
      <p:boldItalic r:id="rId25"/>
    </p:embeddedFont>
    <p:embeddedFont>
      <p:font typeface="Lato Light" panose="020F0302020204030203" pitchFamily="34" charset="0"/>
      <p:regular r:id="rId26"/>
      <p:italic r:id="rId27"/>
    </p:embeddedFont>
    <p:embeddedFont>
      <p:font typeface="STIXGeneral-Regular" charset="2"/>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18C005F-72D9-4C01-87A0-C4A4B165F584}">
          <p14:sldIdLst>
            <p14:sldId id="2322"/>
            <p14:sldId id="2509"/>
            <p14:sldId id="2518"/>
            <p14:sldId id="2515"/>
            <p14:sldId id="2546"/>
            <p14:sldId id="2529"/>
            <p14:sldId id="2541"/>
            <p14:sldId id="2531"/>
            <p14:sldId id="2535"/>
            <p14:sldId id="2542"/>
            <p14:sldId id="2543"/>
            <p14:sldId id="2544"/>
            <p14:sldId id="2545"/>
            <p14:sldId id="252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393A39"/>
    <a:srgbClr val="1B4D81"/>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94328" autoAdjust="0"/>
  </p:normalViewPr>
  <p:slideViewPr>
    <p:cSldViewPr>
      <p:cViewPr>
        <p:scale>
          <a:sx n="125" d="100"/>
          <a:sy n="125" d="100"/>
        </p:scale>
        <p:origin x="384" y="76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1064"/>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4/22/2022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4/22/2022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89202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12400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287293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657306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93223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117269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60342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938117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020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2670849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17673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857475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9991708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185410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3328970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104606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0225837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7099132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60089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910265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5672936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278379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566862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8978688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1355021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5304669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086393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3878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21400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571438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8835611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45080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58273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54866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894375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539127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0802002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818383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3372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003366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37297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98837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867622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40375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09468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98712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609726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865167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08498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284562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01219147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2964221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2757769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55857931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315164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158642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8175472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5867101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7793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619576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731198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1130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6.xml"/><Relationship Id="rId21" Type="http://schemas.openxmlformats.org/officeDocument/2006/relationships/slideLayout" Target="../slideLayouts/slideLayout31.xml"/><Relationship Id="rId34" Type="http://schemas.openxmlformats.org/officeDocument/2006/relationships/slideLayout" Target="../slideLayouts/slideLayout44.xml"/><Relationship Id="rId42" Type="http://schemas.openxmlformats.org/officeDocument/2006/relationships/slideLayout" Target="../slideLayouts/slideLayout52.xml"/><Relationship Id="rId47" Type="http://schemas.openxmlformats.org/officeDocument/2006/relationships/slideLayout" Target="../slideLayouts/slideLayout57.xml"/><Relationship Id="rId50" Type="http://schemas.openxmlformats.org/officeDocument/2006/relationships/slideLayout" Target="../slideLayouts/slideLayout60.xml"/><Relationship Id="rId55" Type="http://schemas.openxmlformats.org/officeDocument/2006/relationships/slideLayout" Target="../slideLayouts/slideLayout65.xml"/><Relationship Id="rId63" Type="http://schemas.openxmlformats.org/officeDocument/2006/relationships/theme" Target="../theme/theme2.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9" Type="http://schemas.openxmlformats.org/officeDocument/2006/relationships/slideLayout" Target="../slideLayouts/slideLayout39.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slideLayout" Target="../slideLayouts/slideLayout47.xml"/><Relationship Id="rId40" Type="http://schemas.openxmlformats.org/officeDocument/2006/relationships/slideLayout" Target="../slideLayouts/slideLayout50.xml"/><Relationship Id="rId45" Type="http://schemas.openxmlformats.org/officeDocument/2006/relationships/slideLayout" Target="../slideLayouts/slideLayout55.xml"/><Relationship Id="rId53" Type="http://schemas.openxmlformats.org/officeDocument/2006/relationships/slideLayout" Target="../slideLayouts/slideLayout63.xml"/><Relationship Id="rId58" Type="http://schemas.openxmlformats.org/officeDocument/2006/relationships/slideLayout" Target="../slideLayouts/slideLayout68.xml"/><Relationship Id="rId66" Type="http://schemas.openxmlformats.org/officeDocument/2006/relationships/image" Target="../media/image4.png"/><Relationship Id="rId5" Type="http://schemas.openxmlformats.org/officeDocument/2006/relationships/slideLayout" Target="../slideLayouts/slideLayout15.xml"/><Relationship Id="rId61" Type="http://schemas.openxmlformats.org/officeDocument/2006/relationships/slideLayout" Target="../slideLayouts/slideLayout71.xml"/><Relationship Id="rId19" Type="http://schemas.openxmlformats.org/officeDocument/2006/relationships/slideLayout" Target="../slideLayouts/slideLayout2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slideLayout" Target="../slideLayouts/slideLayout45.xml"/><Relationship Id="rId43" Type="http://schemas.openxmlformats.org/officeDocument/2006/relationships/slideLayout" Target="../slideLayouts/slideLayout53.xml"/><Relationship Id="rId48" Type="http://schemas.openxmlformats.org/officeDocument/2006/relationships/slideLayout" Target="../slideLayouts/slideLayout58.xml"/><Relationship Id="rId56" Type="http://schemas.openxmlformats.org/officeDocument/2006/relationships/slideLayout" Target="../slideLayouts/slideLayout66.xml"/><Relationship Id="rId64" Type="http://schemas.openxmlformats.org/officeDocument/2006/relationships/image" Target="../media/image2.emf"/><Relationship Id="rId8" Type="http://schemas.openxmlformats.org/officeDocument/2006/relationships/slideLayout" Target="../slideLayouts/slideLayout18.xml"/><Relationship Id="rId51" Type="http://schemas.openxmlformats.org/officeDocument/2006/relationships/slideLayout" Target="../slideLayouts/slideLayout61.xml"/><Relationship Id="rId3" Type="http://schemas.openxmlformats.org/officeDocument/2006/relationships/slideLayout" Target="../slideLayouts/slideLayout13.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slideLayout" Target="../slideLayouts/slideLayout48.xml"/><Relationship Id="rId46" Type="http://schemas.openxmlformats.org/officeDocument/2006/relationships/slideLayout" Target="../slideLayouts/slideLayout56.xml"/><Relationship Id="rId59" Type="http://schemas.openxmlformats.org/officeDocument/2006/relationships/slideLayout" Target="../slideLayouts/slideLayout69.xml"/><Relationship Id="rId20" Type="http://schemas.openxmlformats.org/officeDocument/2006/relationships/slideLayout" Target="../slideLayouts/slideLayout30.xml"/><Relationship Id="rId41" Type="http://schemas.openxmlformats.org/officeDocument/2006/relationships/slideLayout" Target="../slideLayouts/slideLayout51.xml"/><Relationship Id="rId54" Type="http://schemas.openxmlformats.org/officeDocument/2006/relationships/slideLayout" Target="../slideLayouts/slideLayout64.xml"/><Relationship Id="rId62" Type="http://schemas.openxmlformats.org/officeDocument/2006/relationships/slideLayout" Target="../slideLayouts/slideLayout7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slideLayout" Target="../slideLayouts/slideLayout46.xml"/><Relationship Id="rId49" Type="http://schemas.openxmlformats.org/officeDocument/2006/relationships/slideLayout" Target="../slideLayouts/slideLayout59.xml"/><Relationship Id="rId57" Type="http://schemas.openxmlformats.org/officeDocument/2006/relationships/slideLayout" Target="../slideLayouts/slideLayout67.xml"/><Relationship Id="rId10" Type="http://schemas.openxmlformats.org/officeDocument/2006/relationships/slideLayout" Target="../slideLayouts/slideLayout20.xml"/><Relationship Id="rId31" Type="http://schemas.openxmlformats.org/officeDocument/2006/relationships/slideLayout" Target="../slideLayouts/slideLayout41.xml"/><Relationship Id="rId44" Type="http://schemas.openxmlformats.org/officeDocument/2006/relationships/slideLayout" Target="../slideLayouts/slideLayout54.xml"/><Relationship Id="rId52" Type="http://schemas.openxmlformats.org/officeDocument/2006/relationships/slideLayout" Target="../slideLayouts/slideLayout62.xml"/><Relationship Id="rId60" Type="http://schemas.openxmlformats.org/officeDocument/2006/relationships/slideLayout" Target="../slideLayouts/slideLayout70.xml"/><Relationship Id="rId65" Type="http://schemas.openxmlformats.org/officeDocument/2006/relationships/image" Target="../media/image3.emf"/><Relationship Id="rId4" Type="http://schemas.openxmlformats.org/officeDocument/2006/relationships/slideLayout" Target="../slideLayouts/slideLayout14.xml"/><Relationship Id="rId9" Type="http://schemas.openxmlformats.org/officeDocument/2006/relationships/slideLayout" Target="../slideLayouts/slideLayout19.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67" r:id="rId2"/>
    <p:sldLayoutId id="2147483654" r:id="rId3"/>
    <p:sldLayoutId id="2147483655" r:id="rId4"/>
    <p:sldLayoutId id="2147483657" r:id="rId5"/>
    <p:sldLayoutId id="2147483658" r:id="rId6"/>
    <p:sldLayoutId id="2147483666" r:id="rId7"/>
    <p:sldLayoutId id="2147483660" r:id="rId8"/>
    <p:sldLayoutId id="2147483668" r:id="rId9"/>
    <p:sldLayoutId id="2147483664"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159618574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89" r:id="rId20"/>
    <p:sldLayoutId id="2147483690" r:id="rId21"/>
    <p:sldLayoutId id="2147483691" r:id="rId22"/>
    <p:sldLayoutId id="2147483692" r:id="rId23"/>
    <p:sldLayoutId id="2147483693" r:id="rId24"/>
    <p:sldLayoutId id="2147483694" r:id="rId25"/>
    <p:sldLayoutId id="2147483695" r:id="rId26"/>
    <p:sldLayoutId id="2147483696" r:id="rId27"/>
    <p:sldLayoutId id="2147483697" r:id="rId28"/>
    <p:sldLayoutId id="2147483698" r:id="rId29"/>
    <p:sldLayoutId id="2147483699" r:id="rId30"/>
    <p:sldLayoutId id="2147483700" r:id="rId31"/>
    <p:sldLayoutId id="2147483701" r:id="rId32"/>
    <p:sldLayoutId id="2147483702" r:id="rId33"/>
    <p:sldLayoutId id="2147483703" r:id="rId34"/>
    <p:sldLayoutId id="2147483704" r:id="rId35"/>
    <p:sldLayoutId id="2147483705" r:id="rId36"/>
    <p:sldLayoutId id="2147483706" r:id="rId37"/>
    <p:sldLayoutId id="2147483707" r:id="rId38"/>
    <p:sldLayoutId id="2147483708" r:id="rId39"/>
    <p:sldLayoutId id="2147483709" r:id="rId40"/>
    <p:sldLayoutId id="2147483710" r:id="rId41"/>
    <p:sldLayoutId id="2147483711" r:id="rId42"/>
    <p:sldLayoutId id="2147483712" r:id="rId43"/>
    <p:sldLayoutId id="2147483713" r:id="rId44"/>
    <p:sldLayoutId id="2147483714" r:id="rId45"/>
    <p:sldLayoutId id="2147483715" r:id="rId46"/>
    <p:sldLayoutId id="2147483716" r:id="rId47"/>
    <p:sldLayoutId id="2147483717" r:id="rId48"/>
    <p:sldLayoutId id="2147483718" r:id="rId49"/>
    <p:sldLayoutId id="2147483719" r:id="rId50"/>
    <p:sldLayoutId id="2147483720" r:id="rId51"/>
    <p:sldLayoutId id="2147483721" r:id="rId52"/>
    <p:sldLayoutId id="2147483722" r:id="rId53"/>
    <p:sldLayoutId id="2147483723" r:id="rId54"/>
    <p:sldLayoutId id="2147483724" r:id="rId55"/>
    <p:sldLayoutId id="2147483725" r:id="rId56"/>
    <p:sldLayoutId id="2147483726" r:id="rId57"/>
    <p:sldLayoutId id="2147483727" r:id="rId58"/>
    <p:sldLayoutId id="2147483728" r:id="rId59"/>
    <p:sldLayoutId id="2147483729"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1.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hyperlink" Target="https://www.comsol.com/blogs/computing-loss-temperature-and-efficiency-in-electric-motors/" TargetMode="Externa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omsol.com/blogs/computing-loss-temperature-and-efficiency-in-electric-motors/" TargetMode="Externa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23.png"/><Relationship Id="rId7" Type="http://schemas.openxmlformats.org/officeDocument/2006/relationships/image" Target="../media/image160.png"/><Relationship Id="rId2" Type="http://schemas.openxmlformats.org/officeDocument/2006/relationships/image" Target="../media/image22.png"/><Relationship Id="rId1" Type="http://schemas.openxmlformats.org/officeDocument/2006/relationships/slideLayout" Target="../slideLayouts/slideLayout16.xml"/><Relationship Id="rId6" Type="http://schemas.openxmlformats.org/officeDocument/2006/relationships/image" Target="../media/image150.png"/><Relationship Id="rId5" Type="http://schemas.openxmlformats.org/officeDocument/2006/relationships/image" Target="../media/image4.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6.xml"/><Relationship Id="rId5" Type="http://schemas.openxmlformats.org/officeDocument/2006/relationships/image" Target="../media/image4.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F8DEB-8CF3-4F8B-BCC0-3D729F1DC67E}"/>
              </a:ext>
            </a:extLst>
          </p:cNvPr>
          <p:cNvSpPr>
            <a:spLocks noGrp="1"/>
          </p:cNvSpPr>
          <p:nvPr>
            <p:ph type="title"/>
          </p:nvPr>
        </p:nvSpPr>
        <p:spPr>
          <a:xfrm>
            <a:off x="623887" y="2413000"/>
            <a:ext cx="8332901" cy="2139950"/>
          </a:xfrm>
        </p:spPr>
        <p:txBody>
          <a:bodyPr/>
          <a:lstStyle/>
          <a:p>
            <a:r>
              <a:rPr lang="en-US" dirty="0"/>
              <a:t>Computing Loss, Temperature, and Efficiency in Electric Motors</a:t>
            </a:r>
            <a:endParaRPr lang="it-IT" dirty="0"/>
          </a:p>
        </p:txBody>
      </p:sp>
      <p:pic>
        <p:nvPicPr>
          <p:cNvPr id="6" name="Picture 5">
            <a:extLst>
              <a:ext uri="{FF2B5EF4-FFF2-40B4-BE49-F238E27FC236}">
                <a16:creationId xmlns:a16="http://schemas.microsoft.com/office/drawing/2014/main" id="{ED8386BA-D994-4CCA-9B14-5E81CBC2F5C2}"/>
              </a:ext>
            </a:extLst>
          </p:cNvPr>
          <p:cNvPicPr>
            <a:picLocks noChangeAspect="1"/>
          </p:cNvPicPr>
          <p:nvPr/>
        </p:nvPicPr>
        <p:blipFill rotWithShape="1">
          <a:blip r:embed="rId2"/>
          <a:srcRect r="36990"/>
          <a:stretch/>
        </p:blipFill>
        <p:spPr>
          <a:xfrm>
            <a:off x="6477001" y="-171450"/>
            <a:ext cx="2667000" cy="4232624"/>
          </a:xfrm>
          <a:prstGeom prst="rect">
            <a:avLst/>
          </a:prstGeom>
        </p:spPr>
      </p:pic>
    </p:spTree>
    <p:extLst>
      <p:ext uri="{BB962C8B-B14F-4D97-AF65-F5344CB8AC3E}">
        <p14:creationId xmlns:p14="http://schemas.microsoft.com/office/powerpoint/2010/main" val="166258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8DE0F88D-B2BB-417E-BA28-85AE311EF6C0}"/>
              </a:ext>
            </a:extLst>
          </p:cNvPr>
          <p:cNvSpPr>
            <a:spLocks noGrp="1"/>
          </p:cNvSpPr>
          <p:nvPr>
            <p:ph sz="quarter" idx="29"/>
          </p:nvPr>
        </p:nvSpPr>
        <p:spPr/>
        <p:txBody>
          <a:bodyPr/>
          <a:lstStyle/>
          <a:p>
            <a:r>
              <a:rPr lang="en-US" dirty="0"/>
              <a:t> </a:t>
            </a:r>
          </a:p>
        </p:txBody>
      </p:sp>
      <p:sp>
        <p:nvSpPr>
          <p:cNvPr id="16" name="Content Placeholder 15">
            <a:extLst>
              <a:ext uri="{FF2B5EF4-FFF2-40B4-BE49-F238E27FC236}">
                <a16:creationId xmlns:a16="http://schemas.microsoft.com/office/drawing/2014/main" id="{619E3B0A-E535-41C2-B653-F579B137F47C}"/>
              </a:ext>
            </a:extLst>
          </p:cNvPr>
          <p:cNvSpPr>
            <a:spLocks noGrp="1"/>
          </p:cNvSpPr>
          <p:nvPr>
            <p:ph sz="quarter" idx="19"/>
          </p:nvPr>
        </p:nvSpPr>
        <p:spPr/>
        <p:txBody>
          <a:bodyPr>
            <a:normAutofit fontScale="70000" lnSpcReduction="20000"/>
          </a:bodyPr>
          <a:lstStyle/>
          <a:p>
            <a:pPr algn="ctr"/>
            <a:r>
              <a:rPr lang="en-US" dirty="0"/>
              <a:t>Temperature increase decreases torque</a:t>
            </a:r>
          </a:p>
        </p:txBody>
      </p:sp>
      <p:sp>
        <p:nvSpPr>
          <p:cNvPr id="19" name="Content Placeholder 18">
            <a:extLst>
              <a:ext uri="{FF2B5EF4-FFF2-40B4-BE49-F238E27FC236}">
                <a16:creationId xmlns:a16="http://schemas.microsoft.com/office/drawing/2014/main" id="{AFC3A1E2-624E-491F-99AC-652C51CF0273}"/>
              </a:ext>
            </a:extLst>
          </p:cNvPr>
          <p:cNvSpPr>
            <a:spLocks noGrp="1"/>
          </p:cNvSpPr>
          <p:nvPr>
            <p:ph sz="quarter" idx="31"/>
          </p:nvPr>
        </p:nvSpPr>
        <p:spPr/>
        <p:txBody>
          <a:bodyPr>
            <a:normAutofit fontScale="70000" lnSpcReduction="20000"/>
          </a:bodyPr>
          <a:lstStyle/>
          <a:p>
            <a:r>
              <a:rPr lang="en-US" dirty="0"/>
              <a:t>Temperature increase decreases power</a:t>
            </a:r>
          </a:p>
        </p:txBody>
      </p:sp>
      <p:sp>
        <p:nvSpPr>
          <p:cNvPr id="20" name="Content Placeholder 19">
            <a:extLst>
              <a:ext uri="{FF2B5EF4-FFF2-40B4-BE49-F238E27FC236}">
                <a16:creationId xmlns:a16="http://schemas.microsoft.com/office/drawing/2014/main" id="{B74E063D-DF6C-48D4-9C27-AC90213717F3}"/>
              </a:ext>
            </a:extLst>
          </p:cNvPr>
          <p:cNvSpPr>
            <a:spLocks noGrp="1"/>
          </p:cNvSpPr>
          <p:nvPr>
            <p:ph sz="quarter" idx="32"/>
          </p:nvPr>
        </p:nvSpPr>
        <p:spPr/>
        <p:txBody>
          <a:bodyPr/>
          <a:lstStyle/>
          <a:p>
            <a:r>
              <a:rPr lang="en-US" dirty="0"/>
              <a:t> </a:t>
            </a:r>
          </a:p>
        </p:txBody>
      </p:sp>
      <p:sp>
        <p:nvSpPr>
          <p:cNvPr id="21" name="Content Placeholder 20">
            <a:extLst>
              <a:ext uri="{FF2B5EF4-FFF2-40B4-BE49-F238E27FC236}">
                <a16:creationId xmlns:a16="http://schemas.microsoft.com/office/drawing/2014/main" id="{7CA9C1AE-65C3-41B6-A25B-D5A33A1E9477}"/>
              </a:ext>
            </a:extLst>
          </p:cNvPr>
          <p:cNvSpPr>
            <a:spLocks noGrp="1"/>
          </p:cNvSpPr>
          <p:nvPr>
            <p:ph sz="quarter" idx="34"/>
          </p:nvPr>
        </p:nvSpPr>
        <p:spPr/>
        <p:txBody>
          <a:bodyPr>
            <a:normAutofit fontScale="70000" lnSpcReduction="20000"/>
          </a:bodyPr>
          <a:lstStyle/>
          <a:p>
            <a:r>
              <a:rPr lang="en-US" dirty="0"/>
              <a:t>Temperature increase decreases coil losses</a:t>
            </a:r>
          </a:p>
        </p:txBody>
      </p:sp>
      <p:sp>
        <p:nvSpPr>
          <p:cNvPr id="22" name="Content Placeholder 21">
            <a:extLst>
              <a:ext uri="{FF2B5EF4-FFF2-40B4-BE49-F238E27FC236}">
                <a16:creationId xmlns:a16="http://schemas.microsoft.com/office/drawing/2014/main" id="{58E94590-804E-4875-B523-F42FB60C662A}"/>
              </a:ext>
            </a:extLst>
          </p:cNvPr>
          <p:cNvSpPr>
            <a:spLocks noGrp="1"/>
          </p:cNvSpPr>
          <p:nvPr>
            <p:ph sz="quarter" idx="35"/>
          </p:nvPr>
        </p:nvSpPr>
        <p:spPr/>
        <p:txBody>
          <a:bodyPr/>
          <a:lstStyle/>
          <a:p>
            <a:r>
              <a:rPr lang="en-US" dirty="0"/>
              <a:t> </a:t>
            </a:r>
          </a:p>
        </p:txBody>
      </p:sp>
      <p:sp>
        <p:nvSpPr>
          <p:cNvPr id="23" name="Content Placeholder 22">
            <a:extLst>
              <a:ext uri="{FF2B5EF4-FFF2-40B4-BE49-F238E27FC236}">
                <a16:creationId xmlns:a16="http://schemas.microsoft.com/office/drawing/2014/main" id="{EDFFED36-F7DD-47B6-947E-BA34F918398D}"/>
              </a:ext>
            </a:extLst>
          </p:cNvPr>
          <p:cNvSpPr>
            <a:spLocks noGrp="1"/>
          </p:cNvSpPr>
          <p:nvPr>
            <p:ph sz="quarter" idx="37"/>
          </p:nvPr>
        </p:nvSpPr>
        <p:spPr/>
        <p:txBody>
          <a:bodyPr>
            <a:normAutofit fontScale="70000" lnSpcReduction="20000"/>
          </a:bodyPr>
          <a:lstStyle/>
          <a:p>
            <a:r>
              <a:rPr lang="en-US" dirty="0"/>
              <a:t>Temperature increase decreases iron losses</a:t>
            </a:r>
          </a:p>
        </p:txBody>
      </p:sp>
      <p:sp>
        <p:nvSpPr>
          <p:cNvPr id="15" name="Content Placeholder 14">
            <a:extLst>
              <a:ext uri="{FF2B5EF4-FFF2-40B4-BE49-F238E27FC236}">
                <a16:creationId xmlns:a16="http://schemas.microsoft.com/office/drawing/2014/main" id="{8FAE4692-154B-4D00-B324-27BDF86A91BE}"/>
              </a:ext>
            </a:extLst>
          </p:cNvPr>
          <p:cNvSpPr>
            <a:spLocks noGrp="1"/>
          </p:cNvSpPr>
          <p:nvPr>
            <p:ph sz="half" idx="10"/>
          </p:nvPr>
        </p:nvSpPr>
        <p:spPr/>
        <p:txBody>
          <a:bodyPr/>
          <a:lstStyle/>
          <a:p>
            <a:r>
              <a:rPr lang="en-US" dirty="0"/>
              <a:t>Temperature increase, produce a decrease of output power and an increase copper losses</a:t>
            </a:r>
          </a:p>
          <a:p>
            <a:pPr lvl="1"/>
            <a:r>
              <a:rPr lang="en-US" dirty="0"/>
              <a:t>Imply a significantly lower efficiency</a:t>
            </a:r>
          </a:p>
          <a:p>
            <a:r>
              <a:rPr lang="en-US" dirty="0"/>
              <a:t>Mitigated by reduction of iron losses</a:t>
            </a:r>
          </a:p>
        </p:txBody>
      </p:sp>
      <p:sp>
        <p:nvSpPr>
          <p:cNvPr id="14" name="Title 13">
            <a:extLst>
              <a:ext uri="{FF2B5EF4-FFF2-40B4-BE49-F238E27FC236}">
                <a16:creationId xmlns:a16="http://schemas.microsoft.com/office/drawing/2014/main" id="{C9CB1692-8572-4340-9B8B-59FA9078FAEA}"/>
              </a:ext>
            </a:extLst>
          </p:cNvPr>
          <p:cNvSpPr>
            <a:spLocks noGrp="1"/>
          </p:cNvSpPr>
          <p:nvPr>
            <p:ph type="title"/>
          </p:nvPr>
        </p:nvSpPr>
        <p:spPr/>
        <p:txBody>
          <a:bodyPr>
            <a:normAutofit fontScale="90000"/>
          </a:bodyPr>
          <a:lstStyle/>
          <a:p>
            <a:r>
              <a:rPr lang="en-US" dirty="0"/>
              <a:t>Effect of Temperature on Motor Performance</a:t>
            </a:r>
          </a:p>
        </p:txBody>
      </p:sp>
      <p:sp>
        <p:nvSpPr>
          <p:cNvPr id="27" name="Content Placeholder 26">
            <a:extLst>
              <a:ext uri="{FF2B5EF4-FFF2-40B4-BE49-F238E27FC236}">
                <a16:creationId xmlns:a16="http://schemas.microsoft.com/office/drawing/2014/main" id="{1F585E74-F7E9-4FD6-9778-B7F2980B5A63}"/>
              </a:ext>
            </a:extLst>
          </p:cNvPr>
          <p:cNvSpPr>
            <a:spLocks noGrp="1"/>
          </p:cNvSpPr>
          <p:nvPr>
            <p:ph sz="quarter" idx="21"/>
          </p:nvPr>
        </p:nvSpPr>
        <p:spPr/>
        <p:txBody>
          <a:bodyPr/>
          <a:lstStyle/>
          <a:p>
            <a:r>
              <a:rPr lang="en-US" dirty="0"/>
              <a:t> </a:t>
            </a:r>
          </a:p>
        </p:txBody>
      </p:sp>
      <p:pic>
        <p:nvPicPr>
          <p:cNvPr id="29" name="Picture 28">
            <a:extLst>
              <a:ext uri="{FF2B5EF4-FFF2-40B4-BE49-F238E27FC236}">
                <a16:creationId xmlns:a16="http://schemas.microsoft.com/office/drawing/2014/main" id="{5F99796B-B775-4EE6-BBAB-365CA4D6735E}"/>
              </a:ext>
            </a:extLst>
          </p:cNvPr>
          <p:cNvPicPr>
            <a:picLocks noChangeAspect="1"/>
          </p:cNvPicPr>
          <p:nvPr/>
        </p:nvPicPr>
        <p:blipFill>
          <a:blip r:embed="rId2"/>
          <a:stretch>
            <a:fillRect/>
          </a:stretch>
        </p:blipFill>
        <p:spPr>
          <a:xfrm>
            <a:off x="2600902" y="1733688"/>
            <a:ext cx="1905770" cy="1071996"/>
          </a:xfrm>
          <a:prstGeom prst="rect">
            <a:avLst/>
          </a:prstGeom>
        </p:spPr>
      </p:pic>
      <p:pic>
        <p:nvPicPr>
          <p:cNvPr id="30" name="Picture 29">
            <a:extLst>
              <a:ext uri="{FF2B5EF4-FFF2-40B4-BE49-F238E27FC236}">
                <a16:creationId xmlns:a16="http://schemas.microsoft.com/office/drawing/2014/main" id="{693A302A-B160-4333-8B66-3B51416BB30A}"/>
              </a:ext>
            </a:extLst>
          </p:cNvPr>
          <p:cNvPicPr>
            <a:picLocks noChangeAspect="1"/>
          </p:cNvPicPr>
          <p:nvPr/>
        </p:nvPicPr>
        <p:blipFill>
          <a:blip r:embed="rId3"/>
          <a:stretch>
            <a:fillRect/>
          </a:stretch>
        </p:blipFill>
        <p:spPr>
          <a:xfrm>
            <a:off x="6832676" y="1733688"/>
            <a:ext cx="1905770" cy="1071996"/>
          </a:xfrm>
          <a:prstGeom prst="rect">
            <a:avLst/>
          </a:prstGeom>
        </p:spPr>
      </p:pic>
      <p:pic>
        <p:nvPicPr>
          <p:cNvPr id="31" name="Picture 30">
            <a:extLst>
              <a:ext uri="{FF2B5EF4-FFF2-40B4-BE49-F238E27FC236}">
                <a16:creationId xmlns:a16="http://schemas.microsoft.com/office/drawing/2014/main" id="{D5708CFA-19DD-406C-A1FC-1FA053943B32}"/>
              </a:ext>
            </a:extLst>
          </p:cNvPr>
          <p:cNvPicPr>
            <a:picLocks noChangeAspect="1"/>
          </p:cNvPicPr>
          <p:nvPr/>
        </p:nvPicPr>
        <p:blipFill>
          <a:blip r:embed="rId4"/>
          <a:stretch>
            <a:fillRect/>
          </a:stretch>
        </p:blipFill>
        <p:spPr>
          <a:xfrm>
            <a:off x="4717549" y="1733688"/>
            <a:ext cx="1905770" cy="1071996"/>
          </a:xfrm>
          <a:prstGeom prst="rect">
            <a:avLst/>
          </a:prstGeom>
        </p:spPr>
      </p:pic>
      <p:pic>
        <p:nvPicPr>
          <p:cNvPr id="34" name="Picture 33">
            <a:extLst>
              <a:ext uri="{FF2B5EF4-FFF2-40B4-BE49-F238E27FC236}">
                <a16:creationId xmlns:a16="http://schemas.microsoft.com/office/drawing/2014/main" id="{DBA6A4AE-2018-4345-83CF-1C2EA965BFFD}"/>
              </a:ext>
            </a:extLst>
          </p:cNvPr>
          <p:cNvPicPr>
            <a:picLocks noChangeAspect="1"/>
          </p:cNvPicPr>
          <p:nvPr/>
        </p:nvPicPr>
        <p:blipFill>
          <a:blip r:embed="rId5"/>
          <a:stretch>
            <a:fillRect/>
          </a:stretch>
        </p:blipFill>
        <p:spPr>
          <a:xfrm>
            <a:off x="487295" y="1733688"/>
            <a:ext cx="1905770" cy="1071996"/>
          </a:xfrm>
          <a:prstGeom prst="rect">
            <a:avLst/>
          </a:prstGeom>
        </p:spPr>
      </p:pic>
    </p:spTree>
    <p:extLst>
      <p:ext uri="{BB962C8B-B14F-4D97-AF65-F5344CB8AC3E}">
        <p14:creationId xmlns:p14="http://schemas.microsoft.com/office/powerpoint/2010/main" val="3759877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BE07B343-59D8-4E53-9EF7-C4ADF247E804}"/>
              </a:ext>
            </a:extLst>
          </p:cNvPr>
          <p:cNvSpPr>
            <a:spLocks noGrp="1"/>
          </p:cNvSpPr>
          <p:nvPr>
            <p:ph sz="half" idx="18"/>
          </p:nvPr>
        </p:nvSpPr>
        <p:spPr/>
        <p:txBody>
          <a:bodyPr/>
          <a:lstStyle/>
          <a:p>
            <a:r>
              <a:rPr lang="en-US" dirty="0"/>
              <a:t>Use the Method Call for “Refresh Efficiency Tables and Plots” to generate the two efficiency maps</a:t>
            </a:r>
          </a:p>
        </p:txBody>
      </p:sp>
      <p:sp>
        <p:nvSpPr>
          <p:cNvPr id="18" name="Title 17">
            <a:extLst>
              <a:ext uri="{FF2B5EF4-FFF2-40B4-BE49-F238E27FC236}">
                <a16:creationId xmlns:a16="http://schemas.microsoft.com/office/drawing/2014/main" id="{074F8F6E-5A66-466E-B3E0-72BCB16919BD}"/>
              </a:ext>
            </a:extLst>
          </p:cNvPr>
          <p:cNvSpPr>
            <a:spLocks noGrp="1"/>
          </p:cNvSpPr>
          <p:nvPr>
            <p:ph type="title"/>
          </p:nvPr>
        </p:nvSpPr>
        <p:spPr/>
        <p:txBody>
          <a:bodyPr/>
          <a:lstStyle/>
          <a:p>
            <a:r>
              <a:rPr lang="en-US" dirty="0"/>
              <a:t>Generating Efficiency Maps</a:t>
            </a:r>
          </a:p>
        </p:txBody>
      </p:sp>
      <p:sp>
        <p:nvSpPr>
          <p:cNvPr id="29" name="Content Placeholder 28">
            <a:extLst>
              <a:ext uri="{FF2B5EF4-FFF2-40B4-BE49-F238E27FC236}">
                <a16:creationId xmlns:a16="http://schemas.microsoft.com/office/drawing/2014/main" id="{D368A3F1-5092-4BB8-B003-4A8F1D4FA8B7}"/>
              </a:ext>
            </a:extLst>
          </p:cNvPr>
          <p:cNvSpPr>
            <a:spLocks noGrp="1"/>
          </p:cNvSpPr>
          <p:nvPr>
            <p:ph sz="quarter" idx="17"/>
          </p:nvPr>
        </p:nvSpPr>
        <p:spPr/>
        <p:txBody>
          <a:bodyPr/>
          <a:lstStyle/>
          <a:p>
            <a:endParaRPr lang="en-US"/>
          </a:p>
        </p:txBody>
      </p:sp>
      <p:pic>
        <p:nvPicPr>
          <p:cNvPr id="32" name="Picture 31">
            <a:extLst>
              <a:ext uri="{FF2B5EF4-FFF2-40B4-BE49-F238E27FC236}">
                <a16:creationId xmlns:a16="http://schemas.microsoft.com/office/drawing/2014/main" id="{B088F870-0A43-4F68-B402-09DAC15620D5}"/>
              </a:ext>
            </a:extLst>
          </p:cNvPr>
          <p:cNvPicPr>
            <a:picLocks noChangeAspect="1"/>
          </p:cNvPicPr>
          <p:nvPr/>
        </p:nvPicPr>
        <p:blipFill rotWithShape="1">
          <a:blip r:embed="rId2"/>
          <a:srcRect r="31268"/>
          <a:stretch/>
        </p:blipFill>
        <p:spPr>
          <a:xfrm>
            <a:off x="3271058" y="436767"/>
            <a:ext cx="6101542" cy="4824413"/>
          </a:xfrm>
          <a:prstGeom prst="rect">
            <a:avLst/>
          </a:prstGeom>
          <a:ln w="3175">
            <a:solidFill>
              <a:schemeClr val="bg2"/>
            </a:solidFill>
          </a:ln>
        </p:spPr>
      </p:pic>
    </p:spTree>
    <p:extLst>
      <p:ext uri="{BB962C8B-B14F-4D97-AF65-F5344CB8AC3E}">
        <p14:creationId xmlns:p14="http://schemas.microsoft.com/office/powerpoint/2010/main" val="66786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EC1A409-7F0F-4934-B322-8E8A861CF8C8}"/>
              </a:ext>
            </a:extLst>
          </p:cNvPr>
          <p:cNvSpPr>
            <a:spLocks noGrp="1"/>
          </p:cNvSpPr>
          <p:nvPr>
            <p:ph type="title"/>
          </p:nvPr>
        </p:nvSpPr>
        <p:spPr/>
        <p:txBody>
          <a:bodyPr/>
          <a:lstStyle/>
          <a:p>
            <a:r>
              <a:rPr lang="en-IN" dirty="0"/>
              <a:t>Efficiency Map at 20 °C</a:t>
            </a:r>
            <a:endParaRPr lang="en-US" dirty="0"/>
          </a:p>
        </p:txBody>
      </p:sp>
      <p:sp>
        <p:nvSpPr>
          <p:cNvPr id="18" name="Content Placeholder 5">
            <a:extLst>
              <a:ext uri="{FF2B5EF4-FFF2-40B4-BE49-F238E27FC236}">
                <a16:creationId xmlns:a16="http://schemas.microsoft.com/office/drawing/2014/main" id="{919AD22E-A084-4735-81BD-4819C95CD3C1}"/>
              </a:ext>
            </a:extLst>
          </p:cNvPr>
          <p:cNvSpPr txBox="1">
            <a:spLocks/>
          </p:cNvSpPr>
          <p:nvPr/>
        </p:nvSpPr>
        <p:spPr>
          <a:xfrm>
            <a:off x="628650" y="3790950"/>
            <a:ext cx="8058149" cy="109775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Efficiency map has been generated using analytical expressions for torque, iron losses and copper losses with empirical coefficients (before considering temperature rise effects) </a:t>
            </a:r>
          </a:p>
          <a:p>
            <a:r>
              <a:rPr lang="en-US" sz="1400" dirty="0"/>
              <a:t>Efficiency map generated from parametric simulations shows agreement with the analytically generated efficiency map</a:t>
            </a:r>
          </a:p>
        </p:txBody>
      </p:sp>
      <p:sp>
        <p:nvSpPr>
          <p:cNvPr id="12" name="Text Placeholder 4">
            <a:extLst>
              <a:ext uri="{FF2B5EF4-FFF2-40B4-BE49-F238E27FC236}">
                <a16:creationId xmlns:a16="http://schemas.microsoft.com/office/drawing/2014/main" id="{5067F545-C5AB-41B7-9697-B3A65537F870}"/>
              </a:ext>
            </a:extLst>
          </p:cNvPr>
          <p:cNvSpPr txBox="1">
            <a:spLocks/>
          </p:cNvSpPr>
          <p:nvPr/>
        </p:nvSpPr>
        <p:spPr>
          <a:xfrm>
            <a:off x="1219200" y="3367030"/>
            <a:ext cx="2279438" cy="442958"/>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2"/>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Analytically generated Efficiency map </a:t>
            </a:r>
          </a:p>
          <a:p>
            <a:pPr algn="ctr">
              <a:spcBef>
                <a:spcPts val="0"/>
              </a:spcBef>
            </a:pPr>
            <a:r>
              <a:rPr lang="en-US" sz="800" dirty="0"/>
              <a:t>(without temperature rise)</a:t>
            </a:r>
          </a:p>
        </p:txBody>
      </p:sp>
      <p:sp>
        <p:nvSpPr>
          <p:cNvPr id="13" name="Text Placeholder 4">
            <a:extLst>
              <a:ext uri="{FF2B5EF4-FFF2-40B4-BE49-F238E27FC236}">
                <a16:creationId xmlns:a16="http://schemas.microsoft.com/office/drawing/2014/main" id="{9F4C6776-33FE-442C-9398-04CD8C97A1BE}"/>
              </a:ext>
            </a:extLst>
          </p:cNvPr>
          <p:cNvSpPr txBox="1">
            <a:spLocks/>
          </p:cNvSpPr>
          <p:nvPr/>
        </p:nvSpPr>
        <p:spPr>
          <a:xfrm>
            <a:off x="5487988" y="3362557"/>
            <a:ext cx="2279438" cy="442958"/>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2"/>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Efficiency map from parametric simulations </a:t>
            </a:r>
          </a:p>
          <a:p>
            <a:pPr algn="ctr">
              <a:spcBef>
                <a:spcPts val="0"/>
              </a:spcBef>
            </a:pPr>
            <a:r>
              <a:rPr lang="en-US" sz="800" dirty="0"/>
              <a:t>(without temperature rise)</a:t>
            </a:r>
          </a:p>
        </p:txBody>
      </p:sp>
      <p:pic>
        <p:nvPicPr>
          <p:cNvPr id="35" name="Content Placeholder 34">
            <a:extLst>
              <a:ext uri="{FF2B5EF4-FFF2-40B4-BE49-F238E27FC236}">
                <a16:creationId xmlns:a16="http://schemas.microsoft.com/office/drawing/2014/main" id="{CDED2D76-C793-4FC5-BEF1-DCB6CAB09C8D}"/>
              </a:ext>
            </a:extLst>
          </p:cNvPr>
          <p:cNvPicPr>
            <a:picLocks noGrp="1" noChangeAspect="1"/>
          </p:cNvPicPr>
          <p:nvPr>
            <p:ph sz="half" idx="1"/>
          </p:nvPr>
        </p:nvPicPr>
        <p:blipFill>
          <a:blip r:embed="rId3"/>
          <a:stretch>
            <a:fillRect/>
          </a:stretch>
        </p:blipFill>
        <p:spPr>
          <a:xfrm>
            <a:off x="457200" y="1200150"/>
            <a:ext cx="3811541" cy="2143992"/>
          </a:xfrm>
          <a:prstGeom prst="rect">
            <a:avLst/>
          </a:prstGeom>
        </p:spPr>
      </p:pic>
      <p:pic>
        <p:nvPicPr>
          <p:cNvPr id="36" name="Content Placeholder 35">
            <a:extLst>
              <a:ext uri="{FF2B5EF4-FFF2-40B4-BE49-F238E27FC236}">
                <a16:creationId xmlns:a16="http://schemas.microsoft.com/office/drawing/2014/main" id="{CB9D0533-05B5-49E0-8D15-9D07DD114817}"/>
              </a:ext>
            </a:extLst>
          </p:cNvPr>
          <p:cNvPicPr>
            <a:picLocks noGrp="1" noChangeAspect="1"/>
          </p:cNvPicPr>
          <p:nvPr>
            <p:ph sz="half" idx="2"/>
          </p:nvPr>
        </p:nvPicPr>
        <p:blipFill>
          <a:blip r:embed="rId4"/>
          <a:stretch>
            <a:fillRect/>
          </a:stretch>
        </p:blipFill>
        <p:spPr>
          <a:xfrm>
            <a:off x="4725988" y="1200150"/>
            <a:ext cx="3811541" cy="2143992"/>
          </a:xfrm>
          <a:prstGeom prst="rect">
            <a:avLst/>
          </a:prstGeom>
        </p:spPr>
      </p:pic>
    </p:spTree>
    <p:extLst>
      <p:ext uri="{BB962C8B-B14F-4D97-AF65-F5344CB8AC3E}">
        <p14:creationId xmlns:p14="http://schemas.microsoft.com/office/powerpoint/2010/main" val="92059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EC1A409-7F0F-4934-B322-8E8A861CF8C8}"/>
              </a:ext>
            </a:extLst>
          </p:cNvPr>
          <p:cNvSpPr>
            <a:spLocks noGrp="1"/>
          </p:cNvSpPr>
          <p:nvPr>
            <p:ph type="title"/>
          </p:nvPr>
        </p:nvSpPr>
        <p:spPr/>
        <p:txBody>
          <a:bodyPr/>
          <a:lstStyle/>
          <a:p>
            <a:r>
              <a:rPr lang="en-IN" dirty="0"/>
              <a:t>Effect of Temperature on Efficiency</a:t>
            </a:r>
            <a:endParaRPr lang="en-US" dirty="0"/>
          </a:p>
        </p:txBody>
      </p:sp>
      <p:sp>
        <p:nvSpPr>
          <p:cNvPr id="18" name="Content Placeholder 5">
            <a:extLst>
              <a:ext uri="{FF2B5EF4-FFF2-40B4-BE49-F238E27FC236}">
                <a16:creationId xmlns:a16="http://schemas.microsoft.com/office/drawing/2014/main" id="{919AD22E-A084-4735-81BD-4819C95CD3C1}"/>
              </a:ext>
            </a:extLst>
          </p:cNvPr>
          <p:cNvSpPr txBox="1">
            <a:spLocks/>
          </p:cNvSpPr>
          <p:nvPr/>
        </p:nvSpPr>
        <p:spPr>
          <a:xfrm>
            <a:off x="628650" y="3790950"/>
            <a:ext cx="8058149" cy="109775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The efficiency map with temperature rise effects shows reduction in torque with speed, and substantial change in efficiency distribution</a:t>
            </a:r>
          </a:p>
          <a:p>
            <a:r>
              <a:rPr lang="en-US" sz="1400" dirty="0"/>
              <a:t>The temperature map shows the average motor temperature as a function of the speed and torque </a:t>
            </a:r>
          </a:p>
        </p:txBody>
      </p:sp>
      <p:sp>
        <p:nvSpPr>
          <p:cNvPr id="12" name="Text Placeholder 4">
            <a:extLst>
              <a:ext uri="{FF2B5EF4-FFF2-40B4-BE49-F238E27FC236}">
                <a16:creationId xmlns:a16="http://schemas.microsoft.com/office/drawing/2014/main" id="{5067F545-C5AB-41B7-9697-B3A65537F870}"/>
              </a:ext>
            </a:extLst>
          </p:cNvPr>
          <p:cNvSpPr txBox="1">
            <a:spLocks/>
          </p:cNvSpPr>
          <p:nvPr/>
        </p:nvSpPr>
        <p:spPr>
          <a:xfrm>
            <a:off x="1224441" y="3341991"/>
            <a:ext cx="2279438" cy="442958"/>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2"/>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Efficiency map including the effect of </a:t>
            </a:r>
          </a:p>
          <a:p>
            <a:pPr algn="ctr">
              <a:spcBef>
                <a:spcPts val="0"/>
              </a:spcBef>
            </a:pPr>
            <a:r>
              <a:rPr lang="en-US" sz="800" dirty="0"/>
              <a:t>temperature rise</a:t>
            </a:r>
          </a:p>
        </p:txBody>
      </p:sp>
      <p:sp>
        <p:nvSpPr>
          <p:cNvPr id="13" name="Text Placeholder 4">
            <a:extLst>
              <a:ext uri="{FF2B5EF4-FFF2-40B4-BE49-F238E27FC236}">
                <a16:creationId xmlns:a16="http://schemas.microsoft.com/office/drawing/2014/main" id="{9F4C6776-33FE-442C-9398-04CD8C97A1BE}"/>
              </a:ext>
            </a:extLst>
          </p:cNvPr>
          <p:cNvSpPr txBox="1">
            <a:spLocks/>
          </p:cNvSpPr>
          <p:nvPr/>
        </p:nvSpPr>
        <p:spPr>
          <a:xfrm>
            <a:off x="5495610" y="3341991"/>
            <a:ext cx="2279438" cy="442958"/>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2"/>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Temperature map</a:t>
            </a:r>
          </a:p>
        </p:txBody>
      </p:sp>
      <p:pic>
        <p:nvPicPr>
          <p:cNvPr id="16" name="Content Placeholder 15">
            <a:extLst>
              <a:ext uri="{FF2B5EF4-FFF2-40B4-BE49-F238E27FC236}">
                <a16:creationId xmlns:a16="http://schemas.microsoft.com/office/drawing/2014/main" id="{99483E2A-22BC-404D-8039-E1F0E2E7E4AA}"/>
              </a:ext>
            </a:extLst>
          </p:cNvPr>
          <p:cNvPicPr>
            <a:picLocks noGrp="1" noChangeAspect="1"/>
          </p:cNvPicPr>
          <p:nvPr>
            <p:ph sz="half" idx="1"/>
          </p:nvPr>
        </p:nvPicPr>
        <p:blipFill>
          <a:blip r:embed="rId3"/>
          <a:stretch>
            <a:fillRect/>
          </a:stretch>
        </p:blipFill>
        <p:spPr>
          <a:xfrm>
            <a:off x="459580" y="1197999"/>
            <a:ext cx="3811541" cy="2143992"/>
          </a:xfrm>
          <a:prstGeom prst="rect">
            <a:avLst/>
          </a:prstGeom>
        </p:spPr>
      </p:pic>
      <p:pic>
        <p:nvPicPr>
          <p:cNvPr id="17" name="Content Placeholder 16">
            <a:extLst>
              <a:ext uri="{FF2B5EF4-FFF2-40B4-BE49-F238E27FC236}">
                <a16:creationId xmlns:a16="http://schemas.microsoft.com/office/drawing/2014/main" id="{3A7825BD-5DB7-4ACB-9143-2344AEF31C55}"/>
              </a:ext>
            </a:extLst>
          </p:cNvPr>
          <p:cNvPicPr>
            <a:picLocks noGrp="1" noChangeAspect="1"/>
          </p:cNvPicPr>
          <p:nvPr>
            <p:ph sz="half" idx="2"/>
          </p:nvPr>
        </p:nvPicPr>
        <p:blipFill>
          <a:blip r:embed="rId4"/>
          <a:stretch>
            <a:fillRect/>
          </a:stretch>
        </p:blipFill>
        <p:spPr>
          <a:xfrm>
            <a:off x="4728368" y="1197999"/>
            <a:ext cx="3811541" cy="2143992"/>
          </a:xfrm>
          <a:prstGeom prst="rect">
            <a:avLst/>
          </a:prstGeom>
        </p:spPr>
      </p:pic>
    </p:spTree>
    <p:extLst>
      <p:ext uri="{BB962C8B-B14F-4D97-AF65-F5344CB8AC3E}">
        <p14:creationId xmlns:p14="http://schemas.microsoft.com/office/powerpoint/2010/main" val="610792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08E00-02ED-4C57-8224-82063C8D67D4}"/>
              </a:ext>
            </a:extLst>
          </p:cNvPr>
          <p:cNvSpPr>
            <a:spLocks noGrp="1"/>
          </p:cNvSpPr>
          <p:nvPr>
            <p:ph type="title"/>
          </p:nvPr>
        </p:nvSpPr>
        <p:spPr/>
        <p:txBody>
          <a:bodyPr/>
          <a:lstStyle/>
          <a:p>
            <a:r>
              <a:rPr lang="en-US"/>
              <a:t>Conclusions</a:t>
            </a:r>
            <a:endParaRPr lang="en-US" dirty="0"/>
          </a:p>
        </p:txBody>
      </p:sp>
      <p:sp>
        <p:nvSpPr>
          <p:cNvPr id="3" name="Content Placeholder 2">
            <a:extLst>
              <a:ext uri="{FF2B5EF4-FFF2-40B4-BE49-F238E27FC236}">
                <a16:creationId xmlns:a16="http://schemas.microsoft.com/office/drawing/2014/main" id="{A4F2D4AA-359D-43B5-9195-3C664D130814}"/>
              </a:ext>
            </a:extLst>
          </p:cNvPr>
          <p:cNvSpPr>
            <a:spLocks noGrp="1"/>
          </p:cNvSpPr>
          <p:nvPr>
            <p:ph idx="1"/>
          </p:nvPr>
        </p:nvSpPr>
        <p:spPr/>
        <p:txBody>
          <a:bodyPr>
            <a:normAutofit lnSpcReduction="10000"/>
          </a:bodyPr>
          <a:lstStyle/>
          <a:p>
            <a:r>
              <a:rPr lang="en-US"/>
              <a:t>A tutorial on a electric motor for obtaining losses, temperature rise and efficiency map is presented</a:t>
            </a:r>
          </a:p>
          <a:p>
            <a:r>
              <a:rPr lang="en-US"/>
              <a:t>The power balance phenomenon is probed for rotating machines to check self-consistency in FEM simulations</a:t>
            </a:r>
          </a:p>
          <a:p>
            <a:r>
              <a:rPr lang="en-US"/>
              <a:t>The effect of temperature rise on the output and losses can be studied with variation in motor performance parameters – torque and speed</a:t>
            </a:r>
          </a:p>
          <a:p>
            <a:r>
              <a:rPr lang="en-US"/>
              <a:t>The temperature rise can be examined with different cooling conditions to determine the suitable insulation class</a:t>
            </a:r>
          </a:p>
          <a:p>
            <a:r>
              <a:rPr lang="en-US"/>
              <a:t>The efficiency map after including temperature rise effects can be observed to reflect a change in efficiency distribution and decrease in torque with temperature</a:t>
            </a:r>
          </a:p>
          <a:p>
            <a:r>
              <a:rPr lang="en-US"/>
              <a:t>More details and more stories from</a:t>
            </a:r>
          </a:p>
          <a:p>
            <a:pPr marL="0" indent="0" algn="ctr">
              <a:buNone/>
            </a:pPr>
            <a:r>
              <a:rPr lang="en-US"/>
              <a:t> </a:t>
            </a:r>
            <a:r>
              <a:rPr lang="en-US">
                <a:hlinkClick r:id="rId2"/>
              </a:rPr>
              <a:t>Computing Loss, Temperature, and Efficiency in Electric Motors</a:t>
            </a:r>
            <a:endParaRPr lang="en-US"/>
          </a:p>
          <a:p>
            <a:pPr marL="0" indent="0" algn="ctr">
              <a:buNone/>
            </a:pPr>
            <a:endParaRPr lang="en-US" baseline="30000"/>
          </a:p>
          <a:p>
            <a:pPr lvl="1"/>
            <a:endParaRPr lang="en-US" dirty="0"/>
          </a:p>
        </p:txBody>
      </p:sp>
    </p:spTree>
    <p:extLst>
      <p:ext uri="{BB962C8B-B14F-4D97-AF65-F5344CB8AC3E}">
        <p14:creationId xmlns:p14="http://schemas.microsoft.com/office/powerpoint/2010/main" val="4237397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35787F-41BC-44C1-9EE6-E574E430248D}"/>
              </a:ext>
            </a:extLst>
          </p:cNvPr>
          <p:cNvSpPr>
            <a:spLocks noGrp="1"/>
          </p:cNvSpPr>
          <p:nvPr>
            <p:ph sz="half" idx="1"/>
          </p:nvPr>
        </p:nvSpPr>
        <p:spPr/>
        <p:txBody>
          <a:bodyPr>
            <a:normAutofit fontScale="92500" lnSpcReduction="20000"/>
          </a:bodyPr>
          <a:lstStyle/>
          <a:p>
            <a:r>
              <a:rPr lang="en-US" dirty="0"/>
              <a:t>Compute iron and copper losses</a:t>
            </a:r>
          </a:p>
          <a:p>
            <a:r>
              <a:rPr lang="en-US" dirty="0"/>
              <a:t>Obtain temperature rise as a result of electromagnetic heating</a:t>
            </a:r>
          </a:p>
          <a:p>
            <a:r>
              <a:rPr lang="en-US" dirty="0"/>
              <a:t>Inputs:</a:t>
            </a:r>
          </a:p>
          <a:p>
            <a:pPr lvl="1"/>
            <a:r>
              <a:rPr lang="en-US" dirty="0"/>
              <a:t>Geometry</a:t>
            </a:r>
          </a:p>
          <a:p>
            <a:pPr lvl="1"/>
            <a:r>
              <a:rPr lang="en-US" dirty="0"/>
              <a:t>Materials</a:t>
            </a:r>
          </a:p>
          <a:p>
            <a:pPr lvl="1"/>
            <a:r>
              <a:rPr lang="en-US" dirty="0"/>
              <a:t>Current excitation</a:t>
            </a:r>
          </a:p>
          <a:p>
            <a:r>
              <a:rPr lang="en-US" dirty="0"/>
              <a:t>Outputs:</a:t>
            </a:r>
          </a:p>
          <a:p>
            <a:pPr lvl="1"/>
            <a:r>
              <a:rPr lang="en-US" dirty="0"/>
              <a:t>Iron and copper loss variation with rotor speed and stator current </a:t>
            </a:r>
          </a:p>
          <a:p>
            <a:pPr lvl="1"/>
            <a:r>
              <a:rPr lang="en-US" dirty="0"/>
              <a:t>Temperature distribution</a:t>
            </a:r>
          </a:p>
          <a:p>
            <a:pPr lvl="1"/>
            <a:r>
              <a:rPr lang="en-US" dirty="0"/>
              <a:t>Efficiency map</a:t>
            </a:r>
          </a:p>
          <a:p>
            <a:r>
              <a:rPr lang="en-US" dirty="0"/>
              <a:t>More details and more stories from</a:t>
            </a:r>
          </a:p>
          <a:p>
            <a:pPr marL="292100" lvl="1" indent="0" algn="ctr">
              <a:buNone/>
            </a:pPr>
            <a:r>
              <a:rPr lang="en-US" dirty="0">
                <a:hlinkClick r:id="rId2"/>
              </a:rPr>
              <a:t>Computing Loss, Temperature, and Efficiency in Electric Motors</a:t>
            </a:r>
            <a:endParaRPr lang="en-IN" dirty="0"/>
          </a:p>
        </p:txBody>
      </p:sp>
      <p:pic>
        <p:nvPicPr>
          <p:cNvPr id="8" name="Content Placeholder 15">
            <a:extLst>
              <a:ext uri="{FF2B5EF4-FFF2-40B4-BE49-F238E27FC236}">
                <a16:creationId xmlns:a16="http://schemas.microsoft.com/office/drawing/2014/main" id="{9E9EE2FE-7A08-46B3-9F05-472F9B37599B}"/>
              </a:ext>
            </a:extLst>
          </p:cNvPr>
          <p:cNvPicPr>
            <a:picLocks noGrp="1" noChangeAspect="1"/>
          </p:cNvPicPr>
          <p:nvPr>
            <p:ph sz="half" idx="2"/>
          </p:nvPr>
        </p:nvPicPr>
        <p:blipFill>
          <a:blip r:embed="rId3"/>
          <a:stretch>
            <a:fillRect/>
          </a:stretch>
        </p:blipFill>
        <p:spPr>
          <a:xfrm>
            <a:off x="4725988" y="2074515"/>
            <a:ext cx="4037012" cy="2270819"/>
          </a:xfrm>
        </p:spPr>
      </p:pic>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a:t>Objective</a:t>
            </a:r>
            <a:endParaRPr lang="en-IN" dirty="0"/>
          </a:p>
        </p:txBody>
      </p:sp>
    </p:spTree>
    <p:extLst>
      <p:ext uri="{BB962C8B-B14F-4D97-AF65-F5344CB8AC3E}">
        <p14:creationId xmlns:p14="http://schemas.microsoft.com/office/powerpoint/2010/main" val="1083299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35787F-41BC-44C1-9EE6-E574E430248D}"/>
              </a:ext>
            </a:extLst>
          </p:cNvPr>
          <p:cNvSpPr>
            <a:spLocks noGrp="1"/>
          </p:cNvSpPr>
          <p:nvPr>
            <p:ph sz="half" idx="1"/>
          </p:nvPr>
        </p:nvSpPr>
        <p:spPr/>
        <p:txBody>
          <a:bodyPr>
            <a:normAutofit/>
          </a:bodyPr>
          <a:lstStyle/>
          <a:p>
            <a:r>
              <a:rPr lang="en-US" dirty="0"/>
              <a:t>Internal rotor</a:t>
            </a:r>
          </a:p>
          <a:p>
            <a:pPr lvl="1"/>
            <a:r>
              <a:rPr lang="en-US" dirty="0"/>
              <a:t>External diameter: 35 mm</a:t>
            </a:r>
          </a:p>
          <a:p>
            <a:pPr lvl="1"/>
            <a:r>
              <a:rPr lang="en-US" dirty="0"/>
              <a:t>Rotor diameter: 18 mm</a:t>
            </a:r>
          </a:p>
          <a:p>
            <a:pPr lvl="1"/>
            <a:r>
              <a:rPr lang="en-US" dirty="0"/>
              <a:t>Transverse length: 80 mm</a:t>
            </a:r>
          </a:p>
          <a:p>
            <a:pPr lvl="1"/>
            <a:r>
              <a:rPr lang="en-US" dirty="0"/>
              <a:t>Stator yoke and rotor iron thickness = 1 mm</a:t>
            </a:r>
          </a:p>
          <a:p>
            <a:r>
              <a:rPr lang="en-US" dirty="0"/>
              <a:t>Use two geometry parts:</a:t>
            </a:r>
          </a:p>
          <a:p>
            <a:pPr lvl="1"/>
            <a:r>
              <a:rPr lang="en-US" dirty="0"/>
              <a:t>12 slots stator</a:t>
            </a:r>
          </a:p>
          <a:p>
            <a:pPr lvl="1"/>
            <a:r>
              <a:rPr lang="en-US" dirty="0"/>
              <a:t>10 poles surface mounted permanent magnets rotor</a:t>
            </a:r>
          </a:p>
          <a:p>
            <a:r>
              <a:rPr lang="en-US" dirty="0"/>
              <a:t>Geometry parts allow easy extension to different number of poles/slot and size</a:t>
            </a:r>
          </a:p>
          <a:p>
            <a:endParaRPr lang="en-US" dirty="0"/>
          </a:p>
          <a:p>
            <a:pPr marL="0" indent="0">
              <a:buNone/>
            </a:pPr>
            <a:endParaRPr lang="en-US" dirty="0"/>
          </a:p>
        </p:txBody>
      </p:sp>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dirty="0"/>
              <a:t>Electric Motor Geometry</a:t>
            </a:r>
          </a:p>
        </p:txBody>
      </p:sp>
      <p:sp>
        <p:nvSpPr>
          <p:cNvPr id="9" name="Content Placeholder 8">
            <a:extLst>
              <a:ext uri="{FF2B5EF4-FFF2-40B4-BE49-F238E27FC236}">
                <a16:creationId xmlns:a16="http://schemas.microsoft.com/office/drawing/2014/main" id="{2A807CCA-303A-4110-8846-062296200ADA}"/>
              </a:ext>
            </a:extLst>
          </p:cNvPr>
          <p:cNvSpPr>
            <a:spLocks noGrp="1"/>
          </p:cNvSpPr>
          <p:nvPr>
            <p:ph sz="half" idx="2"/>
          </p:nvPr>
        </p:nvSpPr>
        <p:spPr/>
        <p:txBody>
          <a:bodyPr/>
          <a:lstStyle/>
          <a:p>
            <a:pPr marL="0" indent="0">
              <a:buNone/>
            </a:pPr>
            <a:r>
              <a:rPr lang="en-US" dirty="0"/>
              <a:t> </a:t>
            </a:r>
          </a:p>
        </p:txBody>
      </p:sp>
      <p:pic>
        <p:nvPicPr>
          <p:cNvPr id="11" name="Content Placeholder 7">
            <a:extLst>
              <a:ext uri="{FF2B5EF4-FFF2-40B4-BE49-F238E27FC236}">
                <a16:creationId xmlns:a16="http://schemas.microsoft.com/office/drawing/2014/main" id="{56BEEF04-61E3-4D7E-A080-763A8F7F7204}"/>
              </a:ext>
            </a:extLst>
          </p:cNvPr>
          <p:cNvPicPr>
            <a:picLocks noChangeAspect="1"/>
          </p:cNvPicPr>
          <p:nvPr/>
        </p:nvPicPr>
        <p:blipFill>
          <a:blip r:embed="rId2"/>
          <a:stretch>
            <a:fillRect/>
          </a:stretch>
        </p:blipFill>
        <p:spPr>
          <a:xfrm>
            <a:off x="5305192" y="1495606"/>
            <a:ext cx="3153008" cy="3153008"/>
          </a:xfrm>
          <a:prstGeom prst="rect">
            <a:avLst/>
          </a:prstGeom>
        </p:spPr>
      </p:pic>
    </p:spTree>
    <p:extLst>
      <p:ext uri="{BB962C8B-B14F-4D97-AF65-F5344CB8AC3E}">
        <p14:creationId xmlns:p14="http://schemas.microsoft.com/office/powerpoint/2010/main" val="738925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35787F-41BC-44C1-9EE6-E574E430248D}"/>
              </a:ext>
            </a:extLst>
          </p:cNvPr>
          <p:cNvSpPr>
            <a:spLocks noGrp="1"/>
          </p:cNvSpPr>
          <p:nvPr>
            <p:ph sz="half" idx="1"/>
          </p:nvPr>
        </p:nvSpPr>
        <p:spPr>
          <a:xfrm>
            <a:off x="457200" y="1333513"/>
            <a:ext cx="4112486" cy="3752837"/>
          </a:xfrm>
        </p:spPr>
        <p:txBody>
          <a:bodyPr>
            <a:normAutofit/>
          </a:bodyPr>
          <a:lstStyle/>
          <a:p>
            <a:r>
              <a:rPr lang="en-US" dirty="0"/>
              <a:t>Material from AC/DC Module Material Library or built-in</a:t>
            </a:r>
          </a:p>
          <a:p>
            <a:r>
              <a:rPr lang="en-US" dirty="0"/>
              <a:t>Stator and Rotor Iron</a:t>
            </a:r>
          </a:p>
          <a:p>
            <a:pPr lvl="1"/>
            <a:r>
              <a:rPr lang="en-US" dirty="0"/>
              <a:t>Soft Iron</a:t>
            </a:r>
          </a:p>
          <a:p>
            <a:pPr lvl="1"/>
            <a:r>
              <a:rPr lang="en-US" dirty="0"/>
              <a:t>B-H curve</a:t>
            </a:r>
          </a:p>
          <a:p>
            <a:r>
              <a:rPr lang="en-US" dirty="0"/>
              <a:t>Rotor magnets</a:t>
            </a:r>
          </a:p>
          <a:p>
            <a:pPr lvl="1"/>
            <a:r>
              <a:rPr lang="en-US" dirty="0"/>
              <a:t>BOMATEC BMN-35</a:t>
            </a:r>
          </a:p>
          <a:p>
            <a:pPr lvl="1"/>
            <a:r>
              <a:rPr lang="en-US" dirty="0" err="1"/>
              <a:t>Remanent</a:t>
            </a:r>
            <a:r>
              <a:rPr lang="en-US" dirty="0"/>
              <a:t> flux density</a:t>
            </a:r>
          </a:p>
          <a:p>
            <a:r>
              <a:rPr lang="en-US" dirty="0"/>
              <a:t>Slots wires</a:t>
            </a:r>
          </a:p>
          <a:p>
            <a:pPr lvl="1"/>
            <a:r>
              <a:rPr lang="en-US" dirty="0"/>
              <a:t>Copper, 10 turns, 80% filling factor</a:t>
            </a:r>
          </a:p>
          <a:p>
            <a:pPr lvl="1"/>
            <a:r>
              <a:rPr lang="en-US" dirty="0"/>
              <a:t>Described by three “Coil” features, one per phase as in the image</a:t>
            </a:r>
          </a:p>
          <a:p>
            <a:endParaRPr lang="en-IN" dirty="0"/>
          </a:p>
        </p:txBody>
      </p:sp>
      <p:sp>
        <p:nvSpPr>
          <p:cNvPr id="3" name="Content Placeholder 2">
            <a:extLst>
              <a:ext uri="{FF2B5EF4-FFF2-40B4-BE49-F238E27FC236}">
                <a16:creationId xmlns:a16="http://schemas.microsoft.com/office/drawing/2014/main" id="{D37FBE3A-DCEE-4714-92F6-7131E3FC04D7}"/>
              </a:ext>
            </a:extLst>
          </p:cNvPr>
          <p:cNvSpPr>
            <a:spLocks noGrp="1"/>
          </p:cNvSpPr>
          <p:nvPr>
            <p:ph sz="half" idx="2"/>
          </p:nvPr>
        </p:nvSpPr>
        <p:spPr/>
        <p:txBody>
          <a:bodyPr/>
          <a:lstStyle/>
          <a:p>
            <a:pPr marL="0" indent="0">
              <a:buNone/>
            </a:pPr>
            <a:r>
              <a:rPr lang="en-US" dirty="0"/>
              <a:t> </a:t>
            </a:r>
          </a:p>
        </p:txBody>
      </p:sp>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dirty="0"/>
              <a:t>Materials and Constitutive Relations</a:t>
            </a:r>
          </a:p>
        </p:txBody>
      </p:sp>
      <p:pic>
        <p:nvPicPr>
          <p:cNvPr id="6" name="Picture 5">
            <a:extLst>
              <a:ext uri="{FF2B5EF4-FFF2-40B4-BE49-F238E27FC236}">
                <a16:creationId xmlns:a16="http://schemas.microsoft.com/office/drawing/2014/main" id="{74AB3D1B-C388-4AB5-9768-7D53ABDB43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7287" y="1600808"/>
            <a:ext cx="4755288" cy="2942604"/>
          </a:xfrm>
          <a:prstGeom prst="rect">
            <a:avLst/>
          </a:prstGeom>
        </p:spPr>
      </p:pic>
    </p:spTree>
    <p:extLst>
      <p:ext uri="{BB962C8B-B14F-4D97-AF65-F5344CB8AC3E}">
        <p14:creationId xmlns:p14="http://schemas.microsoft.com/office/powerpoint/2010/main" val="3634490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25B4254-9FF5-483C-AAF1-E62C752A5500}"/>
              </a:ext>
            </a:extLst>
          </p:cNvPr>
          <p:cNvSpPr>
            <a:spLocks noGrp="1"/>
          </p:cNvSpPr>
          <p:nvPr>
            <p:ph sz="half" idx="18"/>
          </p:nvPr>
        </p:nvSpPr>
        <p:spPr/>
        <p:txBody>
          <a:bodyPr/>
          <a:lstStyle/>
          <a:p>
            <a:r>
              <a:rPr lang="en-IN" dirty="0" err="1"/>
              <a:t>Remanent</a:t>
            </a:r>
            <a:r>
              <a:rPr lang="en-IN" dirty="0"/>
              <a:t> flux density in magnets</a:t>
            </a:r>
          </a:p>
          <a:p>
            <a:r>
              <a:rPr lang="en-US" dirty="0"/>
              <a:t>Wire conductivity in coils</a:t>
            </a:r>
            <a:endParaRPr lang="en-IN" dirty="0"/>
          </a:p>
          <a:p>
            <a:endParaRPr lang="en-US" dirty="0"/>
          </a:p>
        </p:txBody>
      </p:sp>
      <p:sp>
        <p:nvSpPr>
          <p:cNvPr id="5" name="Title 4">
            <a:extLst>
              <a:ext uri="{FF2B5EF4-FFF2-40B4-BE49-F238E27FC236}">
                <a16:creationId xmlns:a16="http://schemas.microsoft.com/office/drawing/2014/main" id="{011FF676-4A04-483B-8BAC-FF47788E6769}"/>
              </a:ext>
            </a:extLst>
          </p:cNvPr>
          <p:cNvSpPr>
            <a:spLocks noGrp="1"/>
          </p:cNvSpPr>
          <p:nvPr>
            <p:ph type="title"/>
          </p:nvPr>
        </p:nvSpPr>
        <p:spPr/>
        <p:txBody>
          <a:bodyPr/>
          <a:lstStyle/>
          <a:p>
            <a:r>
              <a:rPr lang="en-US" dirty="0"/>
              <a:t>Material Temperature Dependency</a:t>
            </a:r>
          </a:p>
        </p:txBody>
      </p:sp>
      <p:pic>
        <p:nvPicPr>
          <p:cNvPr id="12" name="Content Placeholder 11">
            <a:extLst>
              <a:ext uri="{FF2B5EF4-FFF2-40B4-BE49-F238E27FC236}">
                <a16:creationId xmlns:a16="http://schemas.microsoft.com/office/drawing/2014/main" id="{9636A128-8D72-4027-8F15-EB7D0FC54543}"/>
              </a:ext>
            </a:extLst>
          </p:cNvPr>
          <p:cNvPicPr>
            <a:picLocks noGrp="1" noChangeAspect="1"/>
          </p:cNvPicPr>
          <p:nvPr>
            <p:ph sz="quarter" idx="17"/>
          </p:nvPr>
        </p:nvPicPr>
        <p:blipFill rotWithShape="1">
          <a:blip r:embed="rId2"/>
          <a:srcRect r="32126"/>
          <a:stretch/>
        </p:blipFill>
        <p:spPr>
          <a:xfrm>
            <a:off x="3271058" y="436766"/>
            <a:ext cx="6025342" cy="4824413"/>
          </a:xfrm>
          <a:prstGeom prst="rect">
            <a:avLst/>
          </a:prstGeom>
          <a:ln w="3175">
            <a:solidFill>
              <a:schemeClr val="bg2"/>
            </a:solidFill>
          </a:ln>
        </p:spPr>
      </p:pic>
    </p:spTree>
    <p:extLst>
      <p:ext uri="{BB962C8B-B14F-4D97-AF65-F5344CB8AC3E}">
        <p14:creationId xmlns:p14="http://schemas.microsoft.com/office/powerpoint/2010/main" val="3119998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a:extLst>
              <a:ext uri="{FF2B5EF4-FFF2-40B4-BE49-F238E27FC236}">
                <a16:creationId xmlns:a16="http://schemas.microsoft.com/office/drawing/2014/main" id="{A78ABBF1-FB9A-4E98-B952-2368EE3F3D22}"/>
              </a:ext>
            </a:extLst>
          </p:cNvPr>
          <p:cNvSpPr>
            <a:spLocks noGrp="1"/>
          </p:cNvSpPr>
          <p:nvPr>
            <p:ph sz="half" idx="1"/>
          </p:nvPr>
        </p:nvSpPr>
        <p:spPr>
          <a:xfrm>
            <a:off x="457200" y="1333513"/>
            <a:ext cx="3886200" cy="3752837"/>
          </a:xfrm>
        </p:spPr>
        <p:txBody>
          <a:bodyPr>
            <a:normAutofit fontScale="92500"/>
          </a:bodyPr>
          <a:lstStyle/>
          <a:p>
            <a:r>
              <a:rPr lang="en-US" dirty="0"/>
              <a:t>Study 1: For obtaining efficiency map with temperature rise</a:t>
            </a:r>
          </a:p>
          <a:p>
            <a:pPr lvl="1"/>
            <a:r>
              <a:rPr lang="en-US" dirty="0"/>
              <a:t>Parametric sweep on currents and speed </a:t>
            </a:r>
          </a:p>
          <a:p>
            <a:pPr lvl="1"/>
            <a:r>
              <a:rPr lang="en-US" dirty="0"/>
              <a:t>Initial magnetic field distribution</a:t>
            </a:r>
          </a:p>
          <a:p>
            <a:pPr lvl="1"/>
            <a:r>
              <a:rPr lang="en-US" dirty="0"/>
              <a:t>Motor rotation</a:t>
            </a:r>
          </a:p>
          <a:p>
            <a:pPr lvl="1"/>
            <a:r>
              <a:rPr lang="en-US" dirty="0"/>
              <a:t>Iron and copper losses</a:t>
            </a:r>
          </a:p>
          <a:p>
            <a:pPr lvl="1"/>
            <a:r>
              <a:rPr lang="en-US" dirty="0"/>
              <a:t>Temperature rise</a:t>
            </a:r>
          </a:p>
          <a:p>
            <a:pPr lvl="1"/>
            <a:r>
              <a:rPr lang="en-US" dirty="0"/>
              <a:t>Motor rotation including temperature rise</a:t>
            </a:r>
          </a:p>
          <a:p>
            <a:pPr lvl="1"/>
            <a:r>
              <a:rPr lang="en-US" dirty="0"/>
              <a:t>Loss calculation including temperature rise</a:t>
            </a:r>
          </a:p>
          <a:p>
            <a:r>
              <a:rPr lang="en-US" dirty="0"/>
              <a:t>Study 2: For getting temperature rise distribution</a:t>
            </a:r>
          </a:p>
          <a:p>
            <a:pPr lvl="1"/>
            <a:r>
              <a:rPr lang="en-US" dirty="0"/>
              <a:t>Single configuration</a:t>
            </a:r>
          </a:p>
          <a:p>
            <a:pPr lvl="1"/>
            <a:r>
              <a:rPr lang="en-US" dirty="0"/>
              <a:t>Faster to solve</a:t>
            </a:r>
          </a:p>
          <a:p>
            <a:pPr lvl="1"/>
            <a:r>
              <a:rPr lang="en-US" dirty="0"/>
              <a:t>Focus on temperature</a:t>
            </a:r>
          </a:p>
          <a:p>
            <a:pPr lvl="1"/>
            <a:endParaRPr lang="en-US" dirty="0"/>
          </a:p>
          <a:p>
            <a:pPr lvl="1"/>
            <a:endParaRPr lang="en-IN" dirty="0"/>
          </a:p>
        </p:txBody>
      </p:sp>
      <p:pic>
        <p:nvPicPr>
          <p:cNvPr id="20" name="Content Placeholder 19">
            <a:extLst>
              <a:ext uri="{FF2B5EF4-FFF2-40B4-BE49-F238E27FC236}">
                <a16:creationId xmlns:a16="http://schemas.microsoft.com/office/drawing/2014/main" id="{B943FBD3-EB74-4E6D-BC51-667384FD5CC8}"/>
              </a:ext>
            </a:extLst>
          </p:cNvPr>
          <p:cNvPicPr>
            <a:picLocks noGrp="1" noChangeAspect="1"/>
          </p:cNvPicPr>
          <p:nvPr>
            <p:ph sz="half" idx="2"/>
          </p:nvPr>
        </p:nvPicPr>
        <p:blipFill>
          <a:blip r:embed="rId2"/>
          <a:stretch>
            <a:fillRect/>
          </a:stretch>
        </p:blipFill>
        <p:spPr>
          <a:xfrm>
            <a:off x="5263150" y="1785738"/>
            <a:ext cx="2962688" cy="2848373"/>
          </a:xfrm>
        </p:spPr>
      </p:pic>
      <p:sp>
        <p:nvSpPr>
          <p:cNvPr id="23" name="Title 22">
            <a:extLst>
              <a:ext uri="{FF2B5EF4-FFF2-40B4-BE49-F238E27FC236}">
                <a16:creationId xmlns:a16="http://schemas.microsoft.com/office/drawing/2014/main" id="{5B473CF4-D887-48FD-9EC0-B5923DB387E8}"/>
              </a:ext>
            </a:extLst>
          </p:cNvPr>
          <p:cNvSpPr>
            <a:spLocks noGrp="1"/>
          </p:cNvSpPr>
          <p:nvPr>
            <p:ph type="title"/>
          </p:nvPr>
        </p:nvSpPr>
        <p:spPr/>
        <p:txBody>
          <a:bodyPr/>
          <a:lstStyle/>
          <a:p>
            <a:r>
              <a:rPr lang="en-US" dirty="0"/>
              <a:t>Study Steps</a:t>
            </a:r>
            <a:endParaRPr lang="en-IN" dirty="0"/>
          </a:p>
        </p:txBody>
      </p:sp>
    </p:spTree>
    <p:extLst>
      <p:ext uri="{BB962C8B-B14F-4D97-AF65-F5344CB8AC3E}">
        <p14:creationId xmlns:p14="http://schemas.microsoft.com/office/powerpoint/2010/main" val="145373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EC1A409-7F0F-4934-B322-8E8A861CF8C8}"/>
              </a:ext>
            </a:extLst>
          </p:cNvPr>
          <p:cNvSpPr>
            <a:spLocks noGrp="1"/>
          </p:cNvSpPr>
          <p:nvPr>
            <p:ph type="title"/>
          </p:nvPr>
        </p:nvSpPr>
        <p:spPr/>
        <p:txBody>
          <a:bodyPr/>
          <a:lstStyle/>
          <a:p>
            <a:r>
              <a:rPr lang="en-US" dirty="0"/>
              <a:t>Verification of Power Balance</a:t>
            </a:r>
          </a:p>
        </p:txBody>
      </p:sp>
      <p:pic>
        <p:nvPicPr>
          <p:cNvPr id="16" name="Content Placeholder 15">
            <a:extLst>
              <a:ext uri="{FF2B5EF4-FFF2-40B4-BE49-F238E27FC236}">
                <a16:creationId xmlns:a16="http://schemas.microsoft.com/office/drawing/2014/main" id="{F7D2AEEC-CACE-4A0F-9F89-B087F8FC2E58}"/>
              </a:ext>
            </a:extLst>
          </p:cNvPr>
          <p:cNvPicPr>
            <a:picLocks noGrp="1" noChangeAspect="1"/>
          </p:cNvPicPr>
          <p:nvPr>
            <p:ph sz="half" idx="1"/>
          </p:nvPr>
        </p:nvPicPr>
        <p:blipFill>
          <a:blip r:embed="rId2"/>
          <a:stretch>
            <a:fillRect/>
          </a:stretch>
        </p:blipFill>
        <p:spPr>
          <a:xfrm>
            <a:off x="457200" y="1276350"/>
            <a:ext cx="3811541" cy="2143992"/>
          </a:xfrm>
          <a:prstGeom prst="rect">
            <a:avLst/>
          </a:prstGeom>
        </p:spPr>
      </p:pic>
      <p:pic>
        <p:nvPicPr>
          <p:cNvPr id="17" name="Content Placeholder 16">
            <a:extLst>
              <a:ext uri="{FF2B5EF4-FFF2-40B4-BE49-F238E27FC236}">
                <a16:creationId xmlns:a16="http://schemas.microsoft.com/office/drawing/2014/main" id="{B9528A7F-EB34-4A85-9869-BF1E241D6D0C}"/>
              </a:ext>
            </a:extLst>
          </p:cNvPr>
          <p:cNvPicPr>
            <a:picLocks noGrp="1" noChangeAspect="1"/>
          </p:cNvPicPr>
          <p:nvPr>
            <p:ph sz="half" idx="2"/>
          </p:nvPr>
        </p:nvPicPr>
        <p:blipFill>
          <a:blip r:embed="rId3"/>
          <a:stretch>
            <a:fillRect/>
          </a:stretch>
        </p:blipFill>
        <p:spPr>
          <a:xfrm>
            <a:off x="4725989" y="1297781"/>
            <a:ext cx="3811541" cy="2143992"/>
          </a:xfrm>
          <a:prstGeom prst="rect">
            <a:avLst/>
          </a:prstGeom>
        </p:spPr>
      </p:pic>
      <p:sp>
        <p:nvSpPr>
          <p:cNvPr id="18" name="Content Placeholder 5">
            <a:extLst>
              <a:ext uri="{FF2B5EF4-FFF2-40B4-BE49-F238E27FC236}">
                <a16:creationId xmlns:a16="http://schemas.microsoft.com/office/drawing/2014/main" id="{919AD22E-A084-4735-81BD-4819C95CD3C1}"/>
              </a:ext>
            </a:extLst>
          </p:cNvPr>
          <p:cNvSpPr txBox="1">
            <a:spLocks/>
          </p:cNvSpPr>
          <p:nvPr/>
        </p:nvSpPr>
        <p:spPr>
          <a:xfrm>
            <a:off x="628650" y="3988592"/>
            <a:ext cx="8058149" cy="109775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The input electrical power should be equal to the sum of output power and the copper losses</a:t>
            </a:r>
          </a:p>
          <a:p>
            <a:r>
              <a:rPr lang="en-US" sz="1400" dirty="0"/>
              <a:t>Power balance can be examined for instantaneous as well as the averaged power values for different combinations of rotor speed and stator current values</a:t>
            </a:r>
          </a:p>
        </p:txBody>
      </p:sp>
      <p:sp>
        <p:nvSpPr>
          <p:cNvPr id="19" name="Text Placeholder 4">
            <a:extLst>
              <a:ext uri="{FF2B5EF4-FFF2-40B4-BE49-F238E27FC236}">
                <a16:creationId xmlns:a16="http://schemas.microsoft.com/office/drawing/2014/main" id="{4669CA97-F2B6-4E14-8226-9673D79D894D}"/>
              </a:ext>
            </a:extLst>
          </p:cNvPr>
          <p:cNvSpPr txBox="1">
            <a:spLocks/>
          </p:cNvSpPr>
          <p:nvPr/>
        </p:nvSpPr>
        <p:spPr>
          <a:xfrm>
            <a:off x="1372518" y="3502925"/>
            <a:ext cx="2326186" cy="606895"/>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4"/>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Instantaneous values of input electrical power, mechanical output power and copper losses </a:t>
            </a:r>
          </a:p>
          <a:p>
            <a:pPr algn="ctr">
              <a:spcBef>
                <a:spcPts val="0"/>
              </a:spcBef>
            </a:pPr>
            <a:r>
              <a:rPr lang="en-US" sz="800" dirty="0"/>
              <a:t> (rotor speed = 3250 rpm, current = 10 A)</a:t>
            </a:r>
          </a:p>
          <a:p>
            <a:pPr algn="ctr"/>
            <a:endParaRPr lang="en-US" sz="800" dirty="0"/>
          </a:p>
        </p:txBody>
      </p:sp>
      <p:sp>
        <p:nvSpPr>
          <p:cNvPr id="20" name="Text Placeholder 4">
            <a:extLst>
              <a:ext uri="{FF2B5EF4-FFF2-40B4-BE49-F238E27FC236}">
                <a16:creationId xmlns:a16="http://schemas.microsoft.com/office/drawing/2014/main" id="{A1F2E348-6304-4D73-AE63-A9DB2B96A2E2}"/>
              </a:ext>
            </a:extLst>
          </p:cNvPr>
          <p:cNvSpPr txBox="1">
            <a:spLocks/>
          </p:cNvSpPr>
          <p:nvPr/>
        </p:nvSpPr>
        <p:spPr>
          <a:xfrm>
            <a:off x="5206193" y="3502925"/>
            <a:ext cx="2804395" cy="382409"/>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4"/>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Relative error between time averaged values of input electrical power and the sum of output power with copper losses</a:t>
            </a:r>
          </a:p>
        </p:txBody>
      </p:sp>
    </p:spTree>
    <p:extLst>
      <p:ext uri="{BB962C8B-B14F-4D97-AF65-F5344CB8AC3E}">
        <p14:creationId xmlns:p14="http://schemas.microsoft.com/office/powerpoint/2010/main" val="2319443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BBCE31-B8C0-46B3-8C15-B86D96021BC5}"/>
              </a:ext>
            </a:extLst>
          </p:cNvPr>
          <p:cNvPicPr>
            <a:picLocks noChangeAspect="1"/>
          </p:cNvPicPr>
          <p:nvPr/>
        </p:nvPicPr>
        <p:blipFill>
          <a:blip r:embed="rId2"/>
          <a:stretch>
            <a:fillRect/>
          </a:stretch>
        </p:blipFill>
        <p:spPr>
          <a:xfrm>
            <a:off x="6003547" y="1130193"/>
            <a:ext cx="2649702" cy="1657115"/>
          </a:xfrm>
          <a:prstGeom prst="rect">
            <a:avLst/>
          </a:prstGeom>
        </p:spPr>
      </p:pic>
      <p:pic>
        <p:nvPicPr>
          <p:cNvPr id="4" name="Picture 3">
            <a:extLst>
              <a:ext uri="{FF2B5EF4-FFF2-40B4-BE49-F238E27FC236}">
                <a16:creationId xmlns:a16="http://schemas.microsoft.com/office/drawing/2014/main" id="{B5E167D8-F37D-4EF9-97AA-762916A30532}"/>
              </a:ext>
            </a:extLst>
          </p:cNvPr>
          <p:cNvPicPr>
            <a:picLocks noChangeAspect="1"/>
          </p:cNvPicPr>
          <p:nvPr/>
        </p:nvPicPr>
        <p:blipFill>
          <a:blip r:embed="rId3"/>
          <a:stretch>
            <a:fillRect/>
          </a:stretch>
        </p:blipFill>
        <p:spPr>
          <a:xfrm>
            <a:off x="3320295" y="1130193"/>
            <a:ext cx="2649702" cy="1657115"/>
          </a:xfrm>
          <a:prstGeom prst="rect">
            <a:avLst/>
          </a:prstGeom>
        </p:spPr>
      </p:pic>
      <p:pic>
        <p:nvPicPr>
          <p:cNvPr id="6" name="Picture 5">
            <a:extLst>
              <a:ext uri="{FF2B5EF4-FFF2-40B4-BE49-F238E27FC236}">
                <a16:creationId xmlns:a16="http://schemas.microsoft.com/office/drawing/2014/main" id="{A4A48914-668D-41FE-A11A-3384379AEDBE}"/>
              </a:ext>
            </a:extLst>
          </p:cNvPr>
          <p:cNvPicPr>
            <a:picLocks noChangeAspect="1"/>
          </p:cNvPicPr>
          <p:nvPr/>
        </p:nvPicPr>
        <p:blipFill>
          <a:blip r:embed="rId4"/>
          <a:stretch>
            <a:fillRect/>
          </a:stretch>
        </p:blipFill>
        <p:spPr>
          <a:xfrm>
            <a:off x="639487" y="1130193"/>
            <a:ext cx="2649701" cy="1657115"/>
          </a:xfrm>
          <a:prstGeom prst="rect">
            <a:avLst/>
          </a:prstGeom>
        </p:spPr>
      </p:pic>
      <p:sp>
        <p:nvSpPr>
          <p:cNvPr id="5" name="Title 4">
            <a:extLst>
              <a:ext uri="{FF2B5EF4-FFF2-40B4-BE49-F238E27FC236}">
                <a16:creationId xmlns:a16="http://schemas.microsoft.com/office/drawing/2014/main" id="{0AB6A1DB-E6BD-4F78-89F9-EDF872EF4F26}"/>
              </a:ext>
            </a:extLst>
          </p:cNvPr>
          <p:cNvSpPr>
            <a:spLocks noGrp="1"/>
          </p:cNvSpPr>
          <p:nvPr>
            <p:ph type="title"/>
          </p:nvPr>
        </p:nvSpPr>
        <p:spPr>
          <a:xfrm>
            <a:off x="628650" y="285750"/>
            <a:ext cx="8515350" cy="742950"/>
          </a:xfrm>
        </p:spPr>
        <p:txBody>
          <a:bodyPr>
            <a:normAutofit/>
          </a:bodyPr>
          <a:lstStyle/>
          <a:p>
            <a:r>
              <a:rPr lang="en-IN" dirty="0"/>
              <a:t>Variation of Torque, Iron Losses and Copper Losses</a:t>
            </a:r>
            <a:endParaRPr lang="en-US" dirty="0"/>
          </a:p>
        </p:txBody>
      </p:sp>
      <p:sp>
        <p:nvSpPr>
          <p:cNvPr id="16" name="Content Placeholder 5">
            <a:extLst>
              <a:ext uri="{FF2B5EF4-FFF2-40B4-BE49-F238E27FC236}">
                <a16:creationId xmlns:a16="http://schemas.microsoft.com/office/drawing/2014/main" id="{2EB1693C-A1DA-44B5-86C3-15147E76635F}"/>
              </a:ext>
            </a:extLst>
          </p:cNvPr>
          <p:cNvSpPr txBox="1">
            <a:spLocks/>
          </p:cNvSpPr>
          <p:nvPr/>
        </p:nvSpPr>
        <p:spPr>
          <a:xfrm>
            <a:off x="628649" y="3257550"/>
            <a:ext cx="8058149" cy="17526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dirty="0"/>
              <a:t>Average torque varies linearly with stator current: </a:t>
            </a:r>
          </a:p>
          <a:p>
            <a:r>
              <a:rPr lang="en-US" sz="1200" dirty="0"/>
              <a:t>Iron losses scale linearly with the rotor speed and exhibit a weak dependence on stator current:</a:t>
            </a:r>
          </a:p>
          <a:p>
            <a:r>
              <a:rPr lang="en-US" sz="1200" dirty="0"/>
              <a:t>The copper losses vary parabolically with stator current:</a:t>
            </a:r>
          </a:p>
          <a:p>
            <a:r>
              <a:rPr lang="en-US" sz="1200" dirty="0"/>
              <a:t>The above results are before considering temperature rise</a:t>
            </a:r>
          </a:p>
          <a:p>
            <a:r>
              <a:rPr lang="en-US" sz="1200" dirty="0"/>
              <a:t>Empirical coefficients from the plots:</a:t>
            </a:r>
            <a:r>
              <a:rPr lang="en-US" sz="1200" i="1" dirty="0"/>
              <a:t> k</a:t>
            </a:r>
            <a:r>
              <a:rPr lang="en-US" sz="1200" i="1" baseline="-25000" dirty="0"/>
              <a:t>1</a:t>
            </a:r>
            <a:r>
              <a:rPr lang="en-US" sz="1200" i="1" dirty="0"/>
              <a:t> = 0.07 </a:t>
            </a:r>
            <a:r>
              <a:rPr lang="en-US" sz="1200" dirty="0" err="1"/>
              <a:t>N.m</a:t>
            </a:r>
            <a:r>
              <a:rPr lang="en-US" sz="1200" dirty="0"/>
              <a:t>/A, </a:t>
            </a:r>
            <a:r>
              <a:rPr lang="en-US" sz="1200" i="1" dirty="0"/>
              <a:t>k</a:t>
            </a:r>
            <a:r>
              <a:rPr lang="en-US" sz="1200" i="1" baseline="-25000" dirty="0"/>
              <a:t>2</a:t>
            </a:r>
            <a:r>
              <a:rPr lang="en-US" sz="1200" i="1" dirty="0"/>
              <a:t> = 0.204 </a:t>
            </a:r>
            <a:r>
              <a:rPr lang="en-US" sz="1200" dirty="0"/>
              <a:t>W/</a:t>
            </a:r>
            <a:r>
              <a:rPr lang="en-US" sz="1200" dirty="0" err="1"/>
              <a:t>rps</a:t>
            </a:r>
            <a:r>
              <a:rPr lang="en-US" sz="1200" dirty="0"/>
              <a:t>, </a:t>
            </a:r>
            <a:r>
              <a:rPr lang="en-US" sz="1200" i="1" dirty="0"/>
              <a:t>k</a:t>
            </a:r>
            <a:r>
              <a:rPr lang="en-US" sz="1200" i="1" baseline="-25000" dirty="0"/>
              <a:t>3</a:t>
            </a:r>
            <a:r>
              <a:rPr lang="en-US" sz="1200" i="1" dirty="0"/>
              <a:t> = 0.164 </a:t>
            </a:r>
            <a:r>
              <a:rPr lang="en-US" sz="1200" dirty="0"/>
              <a:t>W/A</a:t>
            </a:r>
            <a:r>
              <a:rPr lang="en-US" sz="1200" baseline="30000" dirty="0"/>
              <a:t>2</a:t>
            </a:r>
          </a:p>
        </p:txBody>
      </p:sp>
      <p:sp>
        <p:nvSpPr>
          <p:cNvPr id="14" name="Text Placeholder 4">
            <a:extLst>
              <a:ext uri="{FF2B5EF4-FFF2-40B4-BE49-F238E27FC236}">
                <a16:creationId xmlns:a16="http://schemas.microsoft.com/office/drawing/2014/main" id="{03AC3742-D875-4957-B96B-9679CE72EF98}"/>
              </a:ext>
            </a:extLst>
          </p:cNvPr>
          <p:cNvSpPr txBox="1">
            <a:spLocks/>
          </p:cNvSpPr>
          <p:nvPr/>
        </p:nvSpPr>
        <p:spPr>
          <a:xfrm>
            <a:off x="824619" y="2855606"/>
            <a:ext cx="2279438" cy="283315"/>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5"/>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Average torque variation with stator current</a:t>
            </a:r>
          </a:p>
        </p:txBody>
      </p:sp>
      <p:sp>
        <p:nvSpPr>
          <p:cNvPr id="15" name="Text Placeholder 4">
            <a:extLst>
              <a:ext uri="{FF2B5EF4-FFF2-40B4-BE49-F238E27FC236}">
                <a16:creationId xmlns:a16="http://schemas.microsoft.com/office/drawing/2014/main" id="{4A4F4004-C6FE-4366-8119-7266972DEA26}"/>
              </a:ext>
            </a:extLst>
          </p:cNvPr>
          <p:cNvSpPr txBox="1">
            <a:spLocks/>
          </p:cNvSpPr>
          <p:nvPr/>
        </p:nvSpPr>
        <p:spPr>
          <a:xfrm>
            <a:off x="3690559" y="2855606"/>
            <a:ext cx="2100641" cy="401944"/>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5"/>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Iron loss variation with speed @ different stator current values</a:t>
            </a:r>
          </a:p>
        </p:txBody>
      </p:sp>
      <p:sp>
        <p:nvSpPr>
          <p:cNvPr id="17" name="Text Placeholder 4">
            <a:extLst>
              <a:ext uri="{FF2B5EF4-FFF2-40B4-BE49-F238E27FC236}">
                <a16:creationId xmlns:a16="http://schemas.microsoft.com/office/drawing/2014/main" id="{735E4773-F5BC-4AAF-A500-D7981A547D93}"/>
              </a:ext>
            </a:extLst>
          </p:cNvPr>
          <p:cNvSpPr txBox="1">
            <a:spLocks/>
          </p:cNvSpPr>
          <p:nvPr/>
        </p:nvSpPr>
        <p:spPr>
          <a:xfrm>
            <a:off x="6188679" y="2855606"/>
            <a:ext cx="2130702" cy="401944"/>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5"/>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Copper loss variation with current @ different rotor speed values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EE08677-71A9-4D30-BC41-68F52FEBB114}"/>
                  </a:ext>
                </a:extLst>
              </p:cNvPr>
              <p:cNvSpPr txBox="1"/>
              <p:nvPr/>
            </p:nvSpPr>
            <p:spPr>
              <a:xfrm>
                <a:off x="7328398" y="3620070"/>
                <a:ext cx="1066800" cy="215444"/>
              </a:xfrm>
              <a:prstGeom prst="rect">
                <a:avLst/>
              </a:prstGeom>
              <a:noFill/>
            </p:spPr>
            <p:txBody>
              <a:bodyPr wrap="square" lIns="0" tIns="0" rIns="0" bIns="0" rtlCol="0">
                <a:spAutoFit/>
              </a:bodyPr>
              <a:lstStyle/>
              <a:p>
                <a14:m>
                  <m:oMath xmlns:m="http://schemas.openxmlformats.org/officeDocument/2006/math">
                    <m:r>
                      <a:rPr lang="en-US" sz="1400" b="0" i="1" smtClean="0">
                        <a:latin typeface="Cambria Math" panose="02040503050406030204" pitchFamily="18" charset="0"/>
                      </a:rPr>
                      <m:t>𝑊</m:t>
                    </m:r>
                    <m:r>
                      <a:rPr lang="en-US" sz="1400" b="0" i="1" baseline="-25000" smtClean="0">
                        <a:latin typeface="Cambria Math" panose="02040503050406030204" pitchFamily="18" charset="0"/>
                      </a:rPr>
                      <m:t>𝑖</m:t>
                    </m:r>
                    <m:r>
                      <a:rPr lang="en-IN" sz="1400" i="1" smtClean="0">
                        <a:latin typeface="Cambria Math" panose="02040503050406030204" pitchFamily="18" charset="0"/>
                      </a:rPr>
                      <m:t>=</m:t>
                    </m:r>
                    <m:r>
                      <a:rPr lang="en-US" sz="1400" b="0" i="1" smtClean="0">
                        <a:latin typeface="Cambria Math" panose="02040503050406030204" pitchFamily="18" charset="0"/>
                      </a:rPr>
                      <m:t>𝑘</m:t>
                    </m:r>
                    <m:r>
                      <a:rPr lang="en-US" sz="1400" b="0" i="1" baseline="-25000" smtClean="0">
                        <a:latin typeface="Cambria Math" panose="02040503050406030204" pitchFamily="18" charset="0"/>
                      </a:rPr>
                      <m:t>2</m:t>
                    </m:r>
                  </m:oMath>
                </a14:m>
                <a:r>
                  <a:rPr lang="el-GR" sz="1400" i="1" dirty="0"/>
                  <a:t>ω</a:t>
                </a:r>
                <a14:m>
                  <m:oMath xmlns:m="http://schemas.openxmlformats.org/officeDocument/2006/math">
                    <m:r>
                      <a:rPr lang="en-US" sz="1400" b="0" i="1" baseline="-25000" smtClean="0">
                        <a:latin typeface="Cambria Math" panose="02040503050406030204" pitchFamily="18" charset="0"/>
                      </a:rPr>
                      <m:t>𝑟</m:t>
                    </m:r>
                  </m:oMath>
                </a14:m>
                <a:endParaRPr lang="en-IN" sz="1400" i="1" dirty="0"/>
              </a:p>
            </p:txBody>
          </p:sp>
        </mc:Choice>
        <mc:Fallback xmlns="">
          <p:sp>
            <p:nvSpPr>
              <p:cNvPr id="10" name="TextBox 9">
                <a:extLst>
                  <a:ext uri="{FF2B5EF4-FFF2-40B4-BE49-F238E27FC236}">
                    <a16:creationId xmlns:a16="http://schemas.microsoft.com/office/drawing/2014/main" id="{3EE08677-71A9-4D30-BC41-68F52FEBB114}"/>
                  </a:ext>
                </a:extLst>
              </p:cNvPr>
              <p:cNvSpPr txBox="1">
                <a:spLocks noRot="1" noChangeAspect="1" noMove="1" noResize="1" noEditPoints="1" noAdjustHandles="1" noChangeArrowheads="1" noChangeShapeType="1" noTextEdit="1"/>
              </p:cNvSpPr>
              <p:nvPr/>
            </p:nvSpPr>
            <p:spPr>
              <a:xfrm>
                <a:off x="7328398" y="3620070"/>
                <a:ext cx="1066800" cy="215444"/>
              </a:xfrm>
              <a:prstGeom prst="rect">
                <a:avLst/>
              </a:prstGeom>
              <a:blipFill>
                <a:blip r:embed="rId6"/>
                <a:stretch>
                  <a:fillRect l="-5714" t="-22857" b="-54286"/>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8216278-B35D-439C-B745-6447F1C74D04}"/>
                  </a:ext>
                </a:extLst>
              </p:cNvPr>
              <p:cNvSpPr txBox="1"/>
              <p:nvPr/>
            </p:nvSpPr>
            <p:spPr>
              <a:xfrm>
                <a:off x="4740879" y="3897899"/>
                <a:ext cx="1066800" cy="215444"/>
              </a:xfrm>
              <a:prstGeom prst="rect">
                <a:avLst/>
              </a:prstGeom>
              <a:noFill/>
            </p:spPr>
            <p:txBody>
              <a:bodyPr wrap="square" lIns="0" tIns="0" rIns="0" bIns="0" rtlCol="0">
                <a:spAutoFit/>
              </a:bodyPr>
              <a:lstStyle/>
              <a:p>
                <a14:m>
                  <m:oMath xmlns:m="http://schemas.openxmlformats.org/officeDocument/2006/math">
                    <m:r>
                      <a:rPr lang="en-US" sz="1400" b="0" i="1" smtClean="0">
                        <a:latin typeface="Cambria Math" panose="02040503050406030204" pitchFamily="18" charset="0"/>
                      </a:rPr>
                      <m:t>𝑊</m:t>
                    </m:r>
                    <m:r>
                      <a:rPr lang="en-US" sz="1400" b="0" i="1" baseline="-25000" smtClean="0">
                        <a:latin typeface="Cambria Math" panose="02040503050406030204" pitchFamily="18" charset="0"/>
                      </a:rPr>
                      <m:t>𝑐</m:t>
                    </m:r>
                    <m:r>
                      <a:rPr lang="en-IN" sz="1400" i="1" smtClean="0">
                        <a:latin typeface="Cambria Math" panose="02040503050406030204" pitchFamily="18" charset="0"/>
                      </a:rPr>
                      <m:t>=</m:t>
                    </m:r>
                    <m:r>
                      <a:rPr lang="en-US" sz="1400" b="0" i="1" smtClean="0">
                        <a:latin typeface="Cambria Math" panose="02040503050406030204" pitchFamily="18" charset="0"/>
                      </a:rPr>
                      <m:t>𝑘</m:t>
                    </m:r>
                    <m:r>
                      <a:rPr lang="en-US" sz="1400" b="0" i="1" baseline="-25000" smtClean="0">
                        <a:latin typeface="Cambria Math" panose="02040503050406030204" pitchFamily="18" charset="0"/>
                      </a:rPr>
                      <m:t>3</m:t>
                    </m:r>
                  </m:oMath>
                </a14:m>
                <a:r>
                  <a:rPr lang="en-US" sz="1400" i="1" dirty="0"/>
                  <a:t>I</a:t>
                </a:r>
                <a:r>
                  <a:rPr lang="en-US" sz="1400" i="1" baseline="30000" dirty="0"/>
                  <a:t>2</a:t>
                </a:r>
                <a:endParaRPr lang="en-IN" sz="1400" i="1" baseline="30000" dirty="0"/>
              </a:p>
            </p:txBody>
          </p:sp>
        </mc:Choice>
        <mc:Fallback xmlns="">
          <p:sp>
            <p:nvSpPr>
              <p:cNvPr id="18" name="TextBox 17">
                <a:extLst>
                  <a:ext uri="{FF2B5EF4-FFF2-40B4-BE49-F238E27FC236}">
                    <a16:creationId xmlns:a16="http://schemas.microsoft.com/office/drawing/2014/main" id="{78216278-B35D-439C-B745-6447F1C74D04}"/>
                  </a:ext>
                </a:extLst>
              </p:cNvPr>
              <p:cNvSpPr txBox="1">
                <a:spLocks noRot="1" noChangeAspect="1" noMove="1" noResize="1" noEditPoints="1" noAdjustHandles="1" noChangeArrowheads="1" noChangeShapeType="1" noTextEdit="1"/>
              </p:cNvSpPr>
              <p:nvPr/>
            </p:nvSpPr>
            <p:spPr>
              <a:xfrm>
                <a:off x="4740879" y="3897899"/>
                <a:ext cx="1066800" cy="215444"/>
              </a:xfrm>
              <a:prstGeom prst="rect">
                <a:avLst/>
              </a:prstGeom>
              <a:blipFill>
                <a:blip r:embed="rId7"/>
                <a:stretch>
                  <a:fillRect l="-5714" t="-25000" b="-47222"/>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EF62E18-06A0-46B4-9F2D-4B9B81730979}"/>
                  </a:ext>
                </a:extLst>
              </p:cNvPr>
              <p:cNvSpPr txBox="1"/>
              <p:nvPr/>
            </p:nvSpPr>
            <p:spPr>
              <a:xfrm>
                <a:off x="4386486" y="3298564"/>
                <a:ext cx="999678" cy="215444"/>
              </a:xfrm>
              <a:prstGeom prst="rect">
                <a:avLst/>
              </a:prstGeom>
              <a:noFill/>
            </p:spPr>
            <p:txBody>
              <a:bodyPr wrap="square" lIns="0" tIns="0" rIns="0" bIns="0" rtlCol="0">
                <a:spAutoFit/>
              </a:bodyPr>
              <a:lstStyle/>
              <a:p>
                <a14:m>
                  <m:oMath xmlns:m="http://schemas.openxmlformats.org/officeDocument/2006/math">
                    <m:r>
                      <a:rPr lang="en-US" sz="1400" b="0" i="1" smtClean="0">
                        <a:latin typeface="Cambria Math" panose="02040503050406030204" pitchFamily="18" charset="0"/>
                      </a:rPr>
                      <m:t>𝑇</m:t>
                    </m:r>
                    <m:r>
                      <a:rPr lang="en-US" sz="1400" b="0" i="1" baseline="-25000" smtClean="0">
                        <a:latin typeface="Cambria Math" panose="02040503050406030204" pitchFamily="18" charset="0"/>
                      </a:rPr>
                      <m:t>𝑟</m:t>
                    </m:r>
                    <m:r>
                      <a:rPr lang="en-IN" sz="1400" i="1" smtClean="0">
                        <a:latin typeface="Cambria Math" panose="02040503050406030204" pitchFamily="18" charset="0"/>
                      </a:rPr>
                      <m:t>=</m:t>
                    </m:r>
                    <m:r>
                      <a:rPr lang="en-US" sz="1400" b="0" i="1" smtClean="0">
                        <a:latin typeface="Cambria Math" panose="02040503050406030204" pitchFamily="18" charset="0"/>
                      </a:rPr>
                      <m:t>𝑘</m:t>
                    </m:r>
                    <m:r>
                      <a:rPr lang="en-US" sz="1400" b="0" i="1" baseline="-25000" smtClean="0">
                        <a:latin typeface="Cambria Math" panose="02040503050406030204" pitchFamily="18" charset="0"/>
                      </a:rPr>
                      <m:t>1</m:t>
                    </m:r>
                  </m:oMath>
                </a14:m>
                <a:r>
                  <a:rPr lang="en-US" sz="1400" i="1" dirty="0"/>
                  <a:t>I</a:t>
                </a:r>
                <a:endParaRPr lang="en-IN" sz="1400" i="1" baseline="30000" dirty="0"/>
              </a:p>
            </p:txBody>
          </p:sp>
        </mc:Choice>
        <mc:Fallback xmlns="">
          <p:sp>
            <p:nvSpPr>
              <p:cNvPr id="19" name="TextBox 18">
                <a:extLst>
                  <a:ext uri="{FF2B5EF4-FFF2-40B4-BE49-F238E27FC236}">
                    <a16:creationId xmlns:a16="http://schemas.microsoft.com/office/drawing/2014/main" id="{7EF62E18-06A0-46B4-9F2D-4B9B81730979}"/>
                  </a:ext>
                </a:extLst>
              </p:cNvPr>
              <p:cNvSpPr txBox="1">
                <a:spLocks noRot="1" noChangeAspect="1" noMove="1" noResize="1" noEditPoints="1" noAdjustHandles="1" noChangeArrowheads="1" noChangeShapeType="1" noTextEdit="1"/>
              </p:cNvSpPr>
              <p:nvPr/>
            </p:nvSpPr>
            <p:spPr>
              <a:xfrm>
                <a:off x="4386486" y="3298564"/>
                <a:ext cx="999678" cy="215444"/>
              </a:xfrm>
              <a:prstGeom prst="rect">
                <a:avLst/>
              </a:prstGeom>
              <a:blipFill>
                <a:blip r:embed="rId8"/>
                <a:stretch>
                  <a:fillRect l="-6098" t="-25714" b="-51429"/>
                </a:stretch>
              </a:blipFill>
            </p:spPr>
            <p:txBody>
              <a:bodyPr/>
              <a:lstStyle/>
              <a:p>
                <a:r>
                  <a:rPr lang="en-IN">
                    <a:noFill/>
                  </a:rPr>
                  <a:t> </a:t>
                </a:r>
              </a:p>
            </p:txBody>
          </p:sp>
        </mc:Fallback>
      </mc:AlternateContent>
    </p:spTree>
    <p:extLst>
      <p:ext uri="{BB962C8B-B14F-4D97-AF65-F5344CB8AC3E}">
        <p14:creationId xmlns:p14="http://schemas.microsoft.com/office/powerpoint/2010/main" val="1705784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BBCE31-B8C0-46B3-8C15-B86D96021BC5}"/>
              </a:ext>
            </a:extLst>
          </p:cNvPr>
          <p:cNvPicPr>
            <a:picLocks noChangeAspect="1"/>
          </p:cNvPicPr>
          <p:nvPr/>
        </p:nvPicPr>
        <p:blipFill>
          <a:blip r:embed="rId2"/>
          <a:stretch>
            <a:fillRect/>
          </a:stretch>
        </p:blipFill>
        <p:spPr>
          <a:xfrm>
            <a:off x="6003547" y="1130193"/>
            <a:ext cx="2649701" cy="1657115"/>
          </a:xfrm>
          <a:prstGeom prst="rect">
            <a:avLst/>
          </a:prstGeom>
        </p:spPr>
      </p:pic>
      <p:pic>
        <p:nvPicPr>
          <p:cNvPr id="4" name="Picture 3">
            <a:extLst>
              <a:ext uri="{FF2B5EF4-FFF2-40B4-BE49-F238E27FC236}">
                <a16:creationId xmlns:a16="http://schemas.microsoft.com/office/drawing/2014/main" id="{B5E167D8-F37D-4EF9-97AA-762916A30532}"/>
              </a:ext>
            </a:extLst>
          </p:cNvPr>
          <p:cNvPicPr>
            <a:picLocks noChangeAspect="1"/>
          </p:cNvPicPr>
          <p:nvPr/>
        </p:nvPicPr>
        <p:blipFill>
          <a:blip r:embed="rId3"/>
          <a:stretch>
            <a:fillRect/>
          </a:stretch>
        </p:blipFill>
        <p:spPr>
          <a:xfrm>
            <a:off x="3320295" y="1130193"/>
            <a:ext cx="2649701" cy="1657115"/>
          </a:xfrm>
          <a:prstGeom prst="rect">
            <a:avLst/>
          </a:prstGeom>
        </p:spPr>
      </p:pic>
      <p:pic>
        <p:nvPicPr>
          <p:cNvPr id="6" name="Picture 5">
            <a:extLst>
              <a:ext uri="{FF2B5EF4-FFF2-40B4-BE49-F238E27FC236}">
                <a16:creationId xmlns:a16="http://schemas.microsoft.com/office/drawing/2014/main" id="{A4A48914-668D-41FE-A11A-3384379AEDBE}"/>
              </a:ext>
            </a:extLst>
          </p:cNvPr>
          <p:cNvPicPr>
            <a:picLocks noChangeAspect="1"/>
          </p:cNvPicPr>
          <p:nvPr/>
        </p:nvPicPr>
        <p:blipFill>
          <a:blip r:embed="rId4"/>
          <a:stretch>
            <a:fillRect/>
          </a:stretch>
        </p:blipFill>
        <p:spPr>
          <a:xfrm>
            <a:off x="639487" y="1130193"/>
            <a:ext cx="2649701" cy="1657115"/>
          </a:xfrm>
          <a:prstGeom prst="rect">
            <a:avLst/>
          </a:prstGeom>
        </p:spPr>
      </p:pic>
      <p:sp>
        <p:nvSpPr>
          <p:cNvPr id="5" name="Title 4">
            <a:extLst>
              <a:ext uri="{FF2B5EF4-FFF2-40B4-BE49-F238E27FC236}">
                <a16:creationId xmlns:a16="http://schemas.microsoft.com/office/drawing/2014/main" id="{0AB6A1DB-E6BD-4F78-89F9-EDF872EF4F26}"/>
              </a:ext>
            </a:extLst>
          </p:cNvPr>
          <p:cNvSpPr>
            <a:spLocks noGrp="1"/>
          </p:cNvSpPr>
          <p:nvPr>
            <p:ph type="title"/>
          </p:nvPr>
        </p:nvSpPr>
        <p:spPr>
          <a:xfrm>
            <a:off x="628650" y="285750"/>
            <a:ext cx="8515350" cy="742950"/>
          </a:xfrm>
        </p:spPr>
        <p:txBody>
          <a:bodyPr>
            <a:normAutofit/>
          </a:bodyPr>
          <a:lstStyle/>
          <a:p>
            <a:r>
              <a:rPr lang="en-IN" dirty="0"/>
              <a:t>Effect of Cooling Conditions on Temperature Rise</a:t>
            </a:r>
            <a:endParaRPr lang="en-US" dirty="0"/>
          </a:p>
        </p:txBody>
      </p:sp>
      <p:sp>
        <p:nvSpPr>
          <p:cNvPr id="16" name="Content Placeholder 5">
            <a:extLst>
              <a:ext uri="{FF2B5EF4-FFF2-40B4-BE49-F238E27FC236}">
                <a16:creationId xmlns:a16="http://schemas.microsoft.com/office/drawing/2014/main" id="{2EB1693C-A1DA-44B5-86C3-15147E76635F}"/>
              </a:ext>
            </a:extLst>
          </p:cNvPr>
          <p:cNvSpPr txBox="1">
            <a:spLocks/>
          </p:cNvSpPr>
          <p:nvPr/>
        </p:nvSpPr>
        <p:spPr>
          <a:xfrm>
            <a:off x="628649" y="3257550"/>
            <a:ext cx="8058149" cy="13716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The temperature distribution can be compared for various cooling conditions such as natural and forced convection</a:t>
            </a:r>
          </a:p>
          <a:p>
            <a:r>
              <a:rPr lang="en-US" sz="1400" dirty="0"/>
              <a:t>The above results are for a rotor speed of 3000 rpm and stator current of 2 A</a:t>
            </a:r>
          </a:p>
          <a:p>
            <a:r>
              <a:rPr lang="en-US" sz="1400" dirty="0"/>
              <a:t>The insulation requirements can be determined based on the maximum temperature rise</a:t>
            </a:r>
          </a:p>
        </p:txBody>
      </p:sp>
      <p:sp>
        <p:nvSpPr>
          <p:cNvPr id="14" name="Text Placeholder 4">
            <a:extLst>
              <a:ext uri="{FF2B5EF4-FFF2-40B4-BE49-F238E27FC236}">
                <a16:creationId xmlns:a16="http://schemas.microsoft.com/office/drawing/2014/main" id="{03AC3742-D875-4957-B96B-9679CE72EF98}"/>
              </a:ext>
            </a:extLst>
          </p:cNvPr>
          <p:cNvSpPr txBox="1">
            <a:spLocks/>
          </p:cNvSpPr>
          <p:nvPr/>
        </p:nvSpPr>
        <p:spPr>
          <a:xfrm>
            <a:off x="815043" y="2855606"/>
            <a:ext cx="2298588" cy="249544"/>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5"/>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Temperature rise with natural air convection</a:t>
            </a:r>
          </a:p>
        </p:txBody>
      </p:sp>
      <p:sp>
        <p:nvSpPr>
          <p:cNvPr id="15" name="Text Placeholder 4">
            <a:extLst>
              <a:ext uri="{FF2B5EF4-FFF2-40B4-BE49-F238E27FC236}">
                <a16:creationId xmlns:a16="http://schemas.microsoft.com/office/drawing/2014/main" id="{4A4F4004-C6FE-4366-8119-7266972DEA26}"/>
              </a:ext>
            </a:extLst>
          </p:cNvPr>
          <p:cNvSpPr txBox="1">
            <a:spLocks/>
          </p:cNvSpPr>
          <p:nvPr/>
        </p:nvSpPr>
        <p:spPr>
          <a:xfrm>
            <a:off x="3320295" y="2821457"/>
            <a:ext cx="2100641" cy="401944"/>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5"/>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Temperature rise with forced air convection</a:t>
            </a:r>
          </a:p>
          <a:p>
            <a:pPr algn="ctr">
              <a:spcBef>
                <a:spcPts val="0"/>
              </a:spcBef>
            </a:pPr>
            <a:r>
              <a:rPr lang="en-US" sz="800" dirty="0"/>
              <a:t>(flow velocity = 1 m/s)</a:t>
            </a:r>
          </a:p>
        </p:txBody>
      </p:sp>
      <p:sp>
        <p:nvSpPr>
          <p:cNvPr id="17" name="Text Placeholder 4">
            <a:extLst>
              <a:ext uri="{FF2B5EF4-FFF2-40B4-BE49-F238E27FC236}">
                <a16:creationId xmlns:a16="http://schemas.microsoft.com/office/drawing/2014/main" id="{735E4773-F5BC-4AAF-A500-D7981A547D93}"/>
              </a:ext>
            </a:extLst>
          </p:cNvPr>
          <p:cNvSpPr txBox="1">
            <a:spLocks/>
          </p:cNvSpPr>
          <p:nvPr/>
        </p:nvSpPr>
        <p:spPr>
          <a:xfrm>
            <a:off x="6188679" y="2855606"/>
            <a:ext cx="2130702" cy="401944"/>
          </a:xfrm>
          <a:prstGeom prst="rect">
            <a:avLst/>
          </a:prstGeom>
        </p:spPr>
        <p:txBody>
          <a:bodyPr vert="horz" lIns="68580" tIns="34290" rIns="68580" bIns="34290" rtlCol="0">
            <a:normAutofit/>
          </a:bodyPr>
          <a:lstStyle>
            <a:lvl1pPr indent="0" defTabSz="1219170">
              <a:lnSpc>
                <a:spcPct val="100000"/>
              </a:lnSpc>
              <a:spcBef>
                <a:spcPts val="1333"/>
              </a:spcBef>
              <a:buFont typeface="Wingdings" pitchFamily="2" charset="2"/>
              <a:buNone/>
              <a:tabLst/>
              <a:defRPr sz="1067" b="1" i="1">
                <a:solidFill>
                  <a:srgbClr val="3B81B7"/>
                </a:solidFill>
                <a:latin typeface="Lato" panose="020F0502020204030203" pitchFamily="34" charset="77"/>
              </a:defRPr>
            </a:lvl1pPr>
            <a:lvl2pPr marL="685783" indent="-296326" defTabSz="1219170">
              <a:lnSpc>
                <a:spcPct val="100000"/>
              </a:lnSpc>
              <a:spcBef>
                <a:spcPts val="667"/>
              </a:spcBef>
              <a:buFontTx/>
              <a:buBlip>
                <a:blip r:embed="rId5"/>
              </a:buBlip>
              <a:tabLst/>
              <a:defRPr sz="1867">
                <a:solidFill>
                  <a:srgbClr val="393A39"/>
                </a:solidFill>
                <a:latin typeface="Lato" panose="020F0502020204030203" pitchFamily="34" charset="0"/>
              </a:defRPr>
            </a:lvl2pPr>
            <a:lvl3pPr marL="994808" indent="-226478" defTabSz="1075240">
              <a:lnSpc>
                <a:spcPct val="100000"/>
              </a:lnSpc>
              <a:spcBef>
                <a:spcPts val="667"/>
              </a:spcBef>
              <a:buFont typeface="Arial" panose="020B0604020202020204" pitchFamily="34" charset="0"/>
              <a:buChar char="•"/>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pPr algn="ctr"/>
            <a:r>
              <a:rPr lang="en-US" sz="800" dirty="0"/>
              <a:t>Temperature rise with forced water cooling</a:t>
            </a:r>
          </a:p>
          <a:p>
            <a:pPr algn="ctr">
              <a:spcBef>
                <a:spcPts val="0"/>
              </a:spcBef>
            </a:pPr>
            <a:r>
              <a:rPr lang="en-US" sz="800" dirty="0"/>
              <a:t>(flow velocity = 50 mm/s)</a:t>
            </a:r>
          </a:p>
        </p:txBody>
      </p:sp>
    </p:spTree>
    <p:extLst>
      <p:ext uri="{BB962C8B-B14F-4D97-AF65-F5344CB8AC3E}">
        <p14:creationId xmlns:p14="http://schemas.microsoft.com/office/powerpoint/2010/main" val="2536949145"/>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A2717E67-38C3-604A-94F8-C5CE430B430D}" vid="{0AC3E2F3-4C71-9243-A59C-D28EEEB4E17F}"/>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comsol_presentation_16_9</Template>
  <TotalTime>13809</TotalTime>
  <Words>847</Words>
  <Application>Microsoft Office PowerPoint</Application>
  <PresentationFormat>On-screen Show (16:9)</PresentationFormat>
  <Paragraphs>115</Paragraphs>
  <Slides>14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Wingdings</vt:lpstr>
      <vt:lpstr>Lato</vt:lpstr>
      <vt:lpstr>STIXGeneral-Regular</vt:lpstr>
      <vt:lpstr>Cambria Math</vt:lpstr>
      <vt:lpstr>Lato Black</vt:lpstr>
      <vt:lpstr>Lato Light</vt:lpstr>
      <vt:lpstr>Arial</vt:lpstr>
      <vt:lpstr>comsol-slide-template-NEW</vt:lpstr>
      <vt:lpstr>1_comsol-slide-template-NEW</vt:lpstr>
      <vt:lpstr>Computing Loss, Temperature, and Efficiency in Electric Motors</vt:lpstr>
      <vt:lpstr>Objective</vt:lpstr>
      <vt:lpstr>Electric Motor Geometry</vt:lpstr>
      <vt:lpstr>Materials and Constitutive Relations</vt:lpstr>
      <vt:lpstr>Material Temperature Dependency</vt:lpstr>
      <vt:lpstr>Study Steps</vt:lpstr>
      <vt:lpstr>Verification of Power Balance</vt:lpstr>
      <vt:lpstr>Variation of Torque, Iron Losses and Copper Losses</vt:lpstr>
      <vt:lpstr>Effect of Cooling Conditions on Temperature Rise</vt:lpstr>
      <vt:lpstr>Effect of Temperature on Motor Performance</vt:lpstr>
      <vt:lpstr>Generating Efficiency Maps</vt:lpstr>
      <vt:lpstr>Efficiency Map at 20 °C</vt:lpstr>
      <vt:lpstr>Effect of Temperature on Efficiency</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Multiphysics for Biomedical Research</dc:title>
  <dc:creator>Yogashree Bharath</dc:creator>
  <cp:lastModifiedBy>Durk de Vries</cp:lastModifiedBy>
  <cp:revision>449</cp:revision>
  <dcterms:created xsi:type="dcterms:W3CDTF">2019-02-12T11:21:17Z</dcterms:created>
  <dcterms:modified xsi:type="dcterms:W3CDTF">2022-04-22T14:24:07Z</dcterms:modified>
</cp:coreProperties>
</file>