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9"/>
  </p:notesMasterIdLst>
  <p:sldIdLst>
    <p:sldId id="461" r:id="rId3"/>
    <p:sldId id="462" r:id="rId4"/>
    <p:sldId id="523" r:id="rId5"/>
    <p:sldId id="470" r:id="rId6"/>
    <p:sldId id="471" r:id="rId7"/>
    <p:sldId id="469" r:id="rId8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09/03/2022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521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38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3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www.comsol.com/model/7361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www.comsol.com/model/7361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www.comsol.com/model/7361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www.comsol.com/model/7361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www.comsol.com/model/7361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Shape Optimization of an Acoustic Demultiplexer with 4 Ports</a:t>
            </a:r>
          </a:p>
        </p:txBody>
      </p:sp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A demultiplexer is a device that directs different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frequency bands to different outputs.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In this model we will design a demultiplexer by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performing shape optimization on all the circular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boundaries in a sonic crystal configuration (image to the right).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model uses shape optimization with Helmholtz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regularization together with a </a:t>
            </a:r>
            <a:r>
              <a:rPr lang="en-US" sz="1600" dirty="0" err="1">
                <a:solidFill>
                  <a:schemeClr val="tx1"/>
                </a:solidFill>
              </a:rPr>
              <a:t>MinMax</a:t>
            </a:r>
            <a:r>
              <a:rPr lang="en-US" sz="1600" dirty="0">
                <a:solidFill>
                  <a:schemeClr val="tx1"/>
                </a:solidFill>
              </a:rPr>
              <a:t> formulation for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the power ratio of the three output ports.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Introduction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A15261-3BC9-4B43-9ADA-E450E08EB8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199" y="1579889"/>
            <a:ext cx="5009201" cy="37575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EC4C71-57D2-4CB4-93B4-7514B3A86B8F}"/>
              </a:ext>
            </a:extLst>
          </p:cNvPr>
          <p:cNvSpPr txBox="1"/>
          <p:nvPr/>
        </p:nvSpPr>
        <p:spPr>
          <a:xfrm>
            <a:off x="9665236" y="5469576"/>
            <a:ext cx="191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1" dirty="0">
                <a:solidFill>
                  <a:srgbClr val="3B81B7"/>
                </a:solidFill>
                <a:latin typeface="Lato" panose="020F0502020204030203" pitchFamily="34" charset="77"/>
              </a:rPr>
              <a:t>Initial geometry of the sonic crystal configuration.</a:t>
            </a:r>
            <a:endParaRPr lang="x-none" sz="900" b="1" i="1" dirty="0">
              <a:solidFill>
                <a:srgbClr val="3B81B7"/>
              </a:solidFill>
              <a:latin typeface="Lato" panose="020F0502020204030203" pitchFamily="34" charset="7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F01F4B-6792-4A25-A109-7BF7CF07A002}"/>
              </a:ext>
            </a:extLst>
          </p:cNvPr>
          <p:cNvSpPr/>
          <p:nvPr/>
        </p:nvSpPr>
        <p:spPr>
          <a:xfrm>
            <a:off x="8433607" y="6362307"/>
            <a:ext cx="3619902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hlinkClick r:id="rId4"/>
              </a:rPr>
              <a:t>Shape Optimization of an Acoustic Demultiplexer with 4 Ports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8EA4D2-E85E-4448-AD8A-D949BB48B7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9" t="30504" r="17772" b="30775"/>
          <a:stretch/>
        </p:blipFill>
        <p:spPr>
          <a:xfrm>
            <a:off x="1840199" y="1972528"/>
            <a:ext cx="8511602" cy="344671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Results: Original Design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F723506-31B0-4D8B-B2FD-5C3F23C7C863}"/>
              </a:ext>
            </a:extLst>
          </p:cNvPr>
          <p:cNvSpPr txBox="1">
            <a:spLocks/>
          </p:cNvSpPr>
          <p:nvPr/>
        </p:nvSpPr>
        <p:spPr>
          <a:xfrm>
            <a:off x="2714071" y="2009617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solidFill>
                  <a:schemeClr val="tx1"/>
                </a:solidFill>
                <a:latin typeface="Lato Light"/>
              </a:rPr>
              <a:t> 5.5 kHz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B35FD5D-8923-4A9B-B53D-DEFA757B7822}"/>
              </a:ext>
            </a:extLst>
          </p:cNvPr>
          <p:cNvSpPr txBox="1">
            <a:spLocks/>
          </p:cNvSpPr>
          <p:nvPr/>
        </p:nvSpPr>
        <p:spPr>
          <a:xfrm>
            <a:off x="8365742" y="1563564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solidFill>
                  <a:schemeClr val="tx1"/>
                </a:solidFill>
                <a:latin typeface="Lato Light"/>
              </a:rPr>
              <a:t> 7.5 kHz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E11864D6-3B56-4BE4-A6D0-FEBB13A2B350}"/>
              </a:ext>
            </a:extLst>
          </p:cNvPr>
          <p:cNvSpPr txBox="1">
            <a:spLocks/>
          </p:cNvSpPr>
          <p:nvPr/>
        </p:nvSpPr>
        <p:spPr>
          <a:xfrm>
            <a:off x="5569887" y="1784765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solidFill>
                  <a:schemeClr val="tx1"/>
                </a:solidFill>
                <a:latin typeface="Lato Light"/>
              </a:rPr>
              <a:t>6.5 kHz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3AFD54-0999-40DF-9583-2878B2F6C5B7}"/>
              </a:ext>
            </a:extLst>
          </p:cNvPr>
          <p:cNvSpPr txBox="1"/>
          <p:nvPr/>
        </p:nvSpPr>
        <p:spPr>
          <a:xfrm>
            <a:off x="8154100" y="5419242"/>
            <a:ext cx="191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1" dirty="0">
                <a:solidFill>
                  <a:srgbClr val="3B81B7"/>
                </a:solidFill>
                <a:latin typeface="Lato" panose="020F0502020204030203" pitchFamily="34" charset="77"/>
              </a:rPr>
              <a:t>Sound pressure level distribution and intensity flow.</a:t>
            </a:r>
            <a:endParaRPr lang="x-none" sz="900" b="1" i="1" dirty="0">
              <a:solidFill>
                <a:srgbClr val="3B81B7"/>
              </a:solidFill>
              <a:latin typeface="Lato" panose="020F0502020204030203" pitchFamily="34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3F59C4-6FC9-4E14-8444-626ED84BC2AD}"/>
              </a:ext>
            </a:extLst>
          </p:cNvPr>
          <p:cNvSpPr/>
          <p:nvPr/>
        </p:nvSpPr>
        <p:spPr>
          <a:xfrm>
            <a:off x="8433607" y="6362307"/>
            <a:ext cx="3619902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hlinkClick r:id="rId4"/>
              </a:rPr>
              <a:t>Shape Optimization of an Acoustic Demultiplexer with 4 Ports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47097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358D8C-E63E-4900-B88D-A693B9EBCE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93" t="18557" r="3993" b="18171"/>
          <a:stretch/>
        </p:blipFill>
        <p:spPr>
          <a:xfrm>
            <a:off x="1832248" y="2083241"/>
            <a:ext cx="8530366" cy="329948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Results: Optimized Design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F723506-31B0-4D8B-B2FD-5C3F23C7C863}"/>
              </a:ext>
            </a:extLst>
          </p:cNvPr>
          <p:cNvSpPr txBox="1">
            <a:spLocks/>
          </p:cNvSpPr>
          <p:nvPr/>
        </p:nvSpPr>
        <p:spPr>
          <a:xfrm>
            <a:off x="2714071" y="2009617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solidFill>
                  <a:schemeClr val="tx1"/>
                </a:solidFill>
                <a:latin typeface="Lato Light"/>
              </a:rPr>
              <a:t> 5.5 kHz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B35FD5D-8923-4A9B-B53D-DEFA757B7822}"/>
              </a:ext>
            </a:extLst>
          </p:cNvPr>
          <p:cNvSpPr txBox="1">
            <a:spLocks/>
          </p:cNvSpPr>
          <p:nvPr/>
        </p:nvSpPr>
        <p:spPr>
          <a:xfrm>
            <a:off x="8365742" y="1563564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solidFill>
                  <a:schemeClr val="tx1"/>
                </a:solidFill>
                <a:latin typeface="Lato Light"/>
              </a:rPr>
              <a:t> 7.5 kHz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E11864D6-3B56-4BE4-A6D0-FEBB13A2B350}"/>
              </a:ext>
            </a:extLst>
          </p:cNvPr>
          <p:cNvSpPr txBox="1">
            <a:spLocks/>
          </p:cNvSpPr>
          <p:nvPr/>
        </p:nvSpPr>
        <p:spPr>
          <a:xfrm>
            <a:off x="5569887" y="1784765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solidFill>
                  <a:schemeClr val="tx1"/>
                </a:solidFill>
                <a:latin typeface="Lato Light"/>
              </a:rPr>
              <a:t>6.5 kHz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FC96D1-4B3E-49D0-A3F7-87CAF967C164}"/>
              </a:ext>
            </a:extLst>
          </p:cNvPr>
          <p:cNvSpPr txBox="1"/>
          <p:nvPr/>
        </p:nvSpPr>
        <p:spPr>
          <a:xfrm>
            <a:off x="8154100" y="5419242"/>
            <a:ext cx="191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1" dirty="0">
                <a:solidFill>
                  <a:srgbClr val="3B81B7"/>
                </a:solidFill>
                <a:latin typeface="Lato" panose="020F0502020204030203" pitchFamily="34" charset="77"/>
              </a:rPr>
              <a:t>Sound pressure level distribution and intensity flow.</a:t>
            </a:r>
            <a:endParaRPr lang="x-none" sz="900" b="1" i="1" dirty="0">
              <a:solidFill>
                <a:srgbClr val="3B81B7"/>
              </a:solidFill>
              <a:latin typeface="Lato" panose="020F0502020204030203" pitchFamily="34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D36647-4A80-42BD-8283-4C30B140FEA6}"/>
              </a:ext>
            </a:extLst>
          </p:cNvPr>
          <p:cNvSpPr/>
          <p:nvPr/>
        </p:nvSpPr>
        <p:spPr>
          <a:xfrm>
            <a:off x="8433607" y="6362307"/>
            <a:ext cx="3619902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hlinkClick r:id="rId4"/>
              </a:rPr>
              <a:t>Shape Optimization of an Acoustic Demultiplexer with 4 Ports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68505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Results: Optimized Design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F723506-31B0-4D8B-B2FD-5C3F23C7C863}"/>
              </a:ext>
            </a:extLst>
          </p:cNvPr>
          <p:cNvSpPr txBox="1">
            <a:spLocks/>
          </p:cNvSpPr>
          <p:nvPr/>
        </p:nvSpPr>
        <p:spPr>
          <a:xfrm>
            <a:off x="2714071" y="2009617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solidFill>
                  <a:schemeClr val="tx1"/>
                </a:solidFill>
                <a:latin typeface="Lato Light"/>
              </a:rPr>
              <a:t> 5.5 kHz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B35FD5D-8923-4A9B-B53D-DEFA757B7822}"/>
              </a:ext>
            </a:extLst>
          </p:cNvPr>
          <p:cNvSpPr txBox="1">
            <a:spLocks/>
          </p:cNvSpPr>
          <p:nvPr/>
        </p:nvSpPr>
        <p:spPr>
          <a:xfrm>
            <a:off x="8365742" y="1563564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solidFill>
                  <a:schemeClr val="tx1"/>
                </a:solidFill>
                <a:latin typeface="Lato Light"/>
              </a:rPr>
              <a:t> 7.5 kHz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E11864D6-3B56-4BE4-A6D0-FEBB13A2B350}"/>
              </a:ext>
            </a:extLst>
          </p:cNvPr>
          <p:cNvSpPr txBox="1">
            <a:spLocks/>
          </p:cNvSpPr>
          <p:nvPr/>
        </p:nvSpPr>
        <p:spPr>
          <a:xfrm>
            <a:off x="5569887" y="1784765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solidFill>
                  <a:schemeClr val="tx1"/>
                </a:solidFill>
                <a:latin typeface="Lato Light"/>
              </a:rPr>
              <a:t>6.5 kHz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5C422E8-6550-4693-83FF-0BC98C63B68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15" y="1418901"/>
            <a:ext cx="9242370" cy="46211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E93C0B-113E-4866-AFF2-80A2D006C0E5}"/>
              </a:ext>
            </a:extLst>
          </p:cNvPr>
          <p:cNvSpPr txBox="1"/>
          <p:nvPr/>
        </p:nvSpPr>
        <p:spPr>
          <a:xfrm>
            <a:off x="8154100" y="5419242"/>
            <a:ext cx="1917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1" dirty="0">
                <a:solidFill>
                  <a:srgbClr val="3B81B7"/>
                </a:solidFill>
                <a:latin typeface="Lato" panose="020F0502020204030203" pitchFamily="34" charset="77"/>
              </a:rPr>
              <a:t>Pressure field animation.</a:t>
            </a:r>
            <a:endParaRPr lang="x-none" sz="900" b="1" i="1" dirty="0">
              <a:solidFill>
                <a:srgbClr val="3B81B7"/>
              </a:solidFill>
              <a:latin typeface="Lato" panose="020F0502020204030203" pitchFamily="34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A399F1-E6CC-4D44-B285-D3849F08F675}"/>
              </a:ext>
            </a:extLst>
          </p:cNvPr>
          <p:cNvSpPr/>
          <p:nvPr/>
        </p:nvSpPr>
        <p:spPr>
          <a:xfrm>
            <a:off x="8433607" y="6362307"/>
            <a:ext cx="3619902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hlinkClick r:id="rId4"/>
              </a:rPr>
              <a:t>Shape Optimization of an Acoustic Demultiplexer with 4 Ports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00594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B5124C7-E4B6-4A80-85FA-7623DE9D8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014" y="1571714"/>
            <a:ext cx="8644544" cy="486255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F0F94E35-74B5-4422-A36D-7956E272A3DC}"/>
              </a:ext>
            </a:extLst>
          </p:cNvPr>
          <p:cNvSpPr txBox="1">
            <a:spLocks/>
          </p:cNvSpPr>
          <p:nvPr/>
        </p:nvSpPr>
        <p:spPr>
          <a:xfrm>
            <a:off x="7780095" y="4477741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chemeClr val="tx1"/>
                </a:solidFill>
                <a:latin typeface="Lato Light"/>
              </a:rPr>
              <a:t>30 dB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DFCFF8C-2448-481A-BFDF-300F4FF875D9}"/>
              </a:ext>
            </a:extLst>
          </p:cNvPr>
          <p:cNvCxnSpPr>
            <a:cxnSpLocks/>
          </p:cNvCxnSpPr>
          <p:nvPr/>
        </p:nvCxnSpPr>
        <p:spPr>
          <a:xfrm>
            <a:off x="8758106" y="1914258"/>
            <a:ext cx="0" cy="2461189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DF6358BC-47AE-40D4-9C6E-DD0B1DB072E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974945" y="3724712"/>
            <a:ext cx="1013923" cy="549724"/>
          </a:xfrm>
          <a:prstGeom prst="bentConnector2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8433607" y="6362307"/>
            <a:ext cx="3619902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hlinkClick r:id="rId4"/>
              </a:rPr>
              <a:t>Shape Optimization of an Acoustic Demultiplexer with 4 Ports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48310092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12510</TotalTime>
  <Words>198</Words>
  <Application>Microsoft Office PowerPoint</Application>
  <PresentationFormat>Widescreen</PresentationFormat>
  <Paragraphs>34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Lato</vt:lpstr>
      <vt:lpstr>Lato Light</vt:lpstr>
      <vt:lpstr>Wingdings</vt:lpstr>
      <vt:lpstr>2_comsol-slide-template-NEW</vt:lpstr>
      <vt:lpstr>comsol-slide-template-NEW</vt:lpstr>
      <vt:lpstr>Shape Optimization of an Acoustic Demultiplexer with 4 Ports</vt:lpstr>
      <vt:lpstr>Introduction</vt:lpstr>
      <vt:lpstr>Results: Original Design</vt:lpstr>
      <vt:lpstr>Results: Optimized Design</vt:lpstr>
      <vt:lpstr>Results: Optimized Design</vt:lpstr>
      <vt:lpstr>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167</cp:revision>
  <dcterms:created xsi:type="dcterms:W3CDTF">2018-09-05T09:19:01Z</dcterms:created>
  <dcterms:modified xsi:type="dcterms:W3CDTF">2022-03-09T12:15:13Z</dcterms:modified>
</cp:coreProperties>
</file>