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9"/>
  </p:notesMasterIdLst>
  <p:sldIdLst>
    <p:sldId id="461" r:id="rId3"/>
    <p:sldId id="462" r:id="rId4"/>
    <p:sldId id="468" r:id="rId5"/>
    <p:sldId id="469" r:id="rId6"/>
    <p:sldId id="470" r:id="rId7"/>
    <p:sldId id="471" r:id="rId8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53" d="100"/>
          <a:sy n="153" d="100"/>
        </p:scale>
        <p:origin x="168" y="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08/03/2022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71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bypass valves are mostly open in the end of the network.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04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consumers in the network associated with the top producer have to turn up their radiator a bit more, because the inflow temperature is only 65 as opposed to 70 [</a:t>
            </a:r>
            <a:r>
              <a:rPr lang="en-US" sz="1200" dirty="0" err="1"/>
              <a:t>degC</a:t>
            </a:r>
            <a:r>
              <a:rPr lang="en-US" sz="1200" dirty="0"/>
              <a:t>].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77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382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9732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9732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04F95D-64B4-4A66-81A4-15D7FF1035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46" t="4893" r="25151"/>
          <a:stretch/>
        </p:blipFill>
        <p:spPr>
          <a:xfrm flipH="1">
            <a:off x="812736" y="-2061028"/>
            <a:ext cx="11262235" cy="880813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4B14B70-3EA7-49BB-9A22-33E5F0880530}"/>
              </a:ext>
            </a:extLst>
          </p:cNvPr>
          <p:cNvSpPr/>
          <p:nvPr/>
        </p:nvSpPr>
        <p:spPr>
          <a:xfrm>
            <a:off x="333828" y="2583543"/>
            <a:ext cx="10276115" cy="21820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Optimization of a District Heating Network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D04438-3A7C-4F5C-A9D6-83B907B7E13F}"/>
              </a:ext>
            </a:extLst>
          </p:cNvPr>
          <p:cNvSpPr/>
          <p:nvPr/>
        </p:nvSpPr>
        <p:spPr>
          <a:xfrm>
            <a:off x="333828" y="-2197337"/>
            <a:ext cx="11248572" cy="28284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D89BD3-7E2C-4113-9E51-BCA0134352D6}"/>
              </a:ext>
            </a:extLst>
          </p:cNvPr>
          <p:cNvSpPr/>
          <p:nvPr/>
        </p:nvSpPr>
        <p:spPr>
          <a:xfrm>
            <a:off x="333828" y="549442"/>
            <a:ext cx="9942287" cy="2723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DECB87-151F-48E2-A680-B0813DE2D3B3}"/>
              </a:ext>
            </a:extLst>
          </p:cNvPr>
          <p:cNvSpPr/>
          <p:nvPr/>
        </p:nvSpPr>
        <p:spPr>
          <a:xfrm>
            <a:off x="471715" y="4699843"/>
            <a:ext cx="1110342" cy="1768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8029463" y="6236884"/>
            <a:ext cx="38173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Topology Optimization of a District Heating Network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Topology Optimization of a District Heating Network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3817392" cy="5003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Introduction</a:t>
            </a:r>
          </a:p>
          <a:p>
            <a:r>
              <a:rPr lang="en-US" sz="1800" dirty="0"/>
              <a:t>This model uses the </a:t>
            </a:r>
            <a:r>
              <a:rPr lang="en-US" sz="1800" b="1" dirty="0"/>
              <a:t>Pipe Flow </a:t>
            </a:r>
            <a:r>
              <a:rPr lang="en-US" sz="1800" dirty="0"/>
              <a:t>Module to design a district heating network.</a:t>
            </a:r>
          </a:p>
          <a:p>
            <a:r>
              <a:rPr lang="en-US" sz="1800" dirty="0"/>
              <a:t>The flow is pressure driven with two heat producers.</a:t>
            </a:r>
          </a:p>
          <a:p>
            <a:r>
              <a:rPr lang="en-US" sz="1800" dirty="0"/>
              <a:t>Heat is lost to the consumers, but also to the surrounding environment.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74BD9D-5E39-4B2E-A053-5197936945BB}"/>
              </a:ext>
            </a:extLst>
          </p:cNvPr>
          <p:cNvSpPr txBox="1"/>
          <p:nvPr/>
        </p:nvSpPr>
        <p:spPr>
          <a:xfrm>
            <a:off x="8993393" y="144463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65 </a:t>
            </a:r>
            <a:r>
              <a:rPr lang="da-DK" baseline="30000" dirty="0" err="1"/>
              <a:t>o</a:t>
            </a:r>
            <a:r>
              <a:rPr lang="da-DK" dirty="0" err="1"/>
              <a:t>C</a:t>
            </a:r>
            <a:endParaRPr lang="en-DK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964BAF-77C6-4716-AFCE-7EBB5F238200}"/>
              </a:ext>
            </a:extLst>
          </p:cNvPr>
          <p:cNvSpPr txBox="1"/>
          <p:nvPr/>
        </p:nvSpPr>
        <p:spPr>
          <a:xfrm>
            <a:off x="6493417" y="6177233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/>
              <a:t>70 </a:t>
            </a:r>
            <a:r>
              <a:rPr lang="da-DK" baseline="30000" dirty="0" err="1"/>
              <a:t>o</a:t>
            </a:r>
            <a:r>
              <a:rPr lang="da-DK" dirty="0" err="1"/>
              <a:t>C</a:t>
            </a:r>
            <a:endParaRPr lang="en-DK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EE4261-F829-4045-9218-4D7DAF7FDEF7}"/>
              </a:ext>
            </a:extLst>
          </p:cNvPr>
          <p:cNvCxnSpPr>
            <a:cxnSpLocks/>
          </p:cNvCxnSpPr>
          <p:nvPr/>
        </p:nvCxnSpPr>
        <p:spPr>
          <a:xfrm>
            <a:off x="9047183" y="1613645"/>
            <a:ext cx="0" cy="666974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A33E868-E972-4906-B96C-2B64119C0495}"/>
              </a:ext>
            </a:extLst>
          </p:cNvPr>
          <p:cNvCxnSpPr>
            <a:cxnSpLocks/>
          </p:cNvCxnSpPr>
          <p:nvPr/>
        </p:nvCxnSpPr>
        <p:spPr>
          <a:xfrm flipV="1">
            <a:off x="6493417" y="5657850"/>
            <a:ext cx="0" cy="638175"/>
          </a:xfrm>
          <a:prstGeom prst="straightConnector1">
            <a:avLst/>
          </a:prstGeom>
          <a:ln w="22225">
            <a:solidFill>
              <a:schemeClr val="tx2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C9A38243-40AE-406D-841F-B9310EB3C2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6500" y="2026009"/>
            <a:ext cx="6555500" cy="368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8029463" y="6236884"/>
            <a:ext cx="38173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Topology Optimization of a District Heating Network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Topology Optimization of a District Heating Network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Optimization</a:t>
            </a:r>
          </a:p>
          <a:p>
            <a:r>
              <a:rPr lang="en-US" sz="1800" dirty="0"/>
              <a:t>The controls are the pipe diameters and the pump pressure as well as the bypass and radiator valve settings for each consumer.</a:t>
            </a:r>
          </a:p>
          <a:p>
            <a:r>
              <a:rPr lang="en-US" sz="1800" dirty="0"/>
              <a:t>A constraint aggregation function is used to ensure that none of the consumers freeze.</a:t>
            </a:r>
          </a:p>
          <a:p>
            <a:r>
              <a:rPr lang="en-US" sz="1800" dirty="0"/>
              <a:t>The objective function is to minimize the cost of establishing the network as well as the running costs.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F89AB9-3CAF-4123-9A82-A76B3B3169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4" t="5412"/>
          <a:stretch/>
        </p:blipFill>
        <p:spPr>
          <a:xfrm>
            <a:off x="6096000" y="1785768"/>
            <a:ext cx="5740990" cy="32434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5DA982-11C3-4D3F-AACD-B02DBCC776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34" t="5412" r="6177"/>
          <a:stretch/>
        </p:blipFill>
        <p:spPr>
          <a:xfrm>
            <a:off x="10518954" y="1785767"/>
            <a:ext cx="608928" cy="324343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FC6DB3B-CB58-4D9F-A8A9-9A04A859CC5B}"/>
              </a:ext>
            </a:extLst>
          </p:cNvPr>
          <p:cNvSpPr/>
          <p:nvPr/>
        </p:nvSpPr>
        <p:spPr>
          <a:xfrm>
            <a:off x="11050923" y="1785767"/>
            <a:ext cx="405963" cy="3243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E9D0F0-B9CB-4FE6-9D4F-92720DFD84B3}"/>
              </a:ext>
            </a:extLst>
          </p:cNvPr>
          <p:cNvSpPr txBox="1"/>
          <p:nvPr/>
        </p:nvSpPr>
        <p:spPr>
          <a:xfrm rot="5400000">
            <a:off x="10737095" y="3290500"/>
            <a:ext cx="91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/>
              <a:t>Power (W)</a:t>
            </a:r>
            <a:endParaRPr lang="en-DK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80A041-1047-40FD-BFE7-8A89FD6624C4}"/>
              </a:ext>
            </a:extLst>
          </p:cNvPr>
          <p:cNvSpPr txBox="1"/>
          <p:nvPr/>
        </p:nvSpPr>
        <p:spPr>
          <a:xfrm rot="5400000">
            <a:off x="11391663" y="3290499"/>
            <a:ext cx="1098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/>
              <a:t>Diameter (m)</a:t>
            </a:r>
            <a:endParaRPr lang="en-DK" sz="1200" dirty="0"/>
          </a:p>
        </p:txBody>
      </p:sp>
    </p:spTree>
    <p:extLst>
      <p:ext uri="{BB962C8B-B14F-4D97-AF65-F5344CB8AC3E}">
        <p14:creationId xmlns:p14="http://schemas.microsoft.com/office/powerpoint/2010/main" val="379702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Optimization of a District Heating Network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4D634F-C281-4EC7-9B14-7327C067BC6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6978" y="1393408"/>
            <a:ext cx="9438043" cy="530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50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Optimization of a District Heating Network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2DD12A-7C16-4D80-AB23-6F1BB20666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6977" y="1393407"/>
            <a:ext cx="9438043" cy="530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6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BC0AA6-F382-41B4-8F19-91E22356C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Galliard" pitchFamily="18" charset="0"/>
              </a:rPr>
              <a:t>Blommaert, Maarten, Yannick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Galliard" pitchFamily="18" charset="0"/>
              </a:rPr>
              <a:t>Wack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Galliard" pitchFamily="18" charset="0"/>
              </a:rPr>
              <a:t>, and Martine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Galliard" pitchFamily="18" charset="0"/>
              </a:rPr>
              <a:t>Baelmans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Galliard" pitchFamily="18" charset="0"/>
              </a:rPr>
              <a:t>, </a:t>
            </a:r>
            <a:r>
              <a:rPr lang="en-US" sz="1800" b="0" i="1" u="none" strike="noStrike" baseline="0" dirty="0">
                <a:solidFill>
                  <a:srgbClr val="000000"/>
                </a:solidFill>
                <a:latin typeface="Galliard" pitchFamily="18" charset="0"/>
              </a:rPr>
              <a:t>An adjoint optimization approach for the topological design of large-scale district heating networks based on nonlinear models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Galliard" pitchFamily="18" charset="0"/>
              </a:rPr>
              <a:t>, Applied Energy 280, 116025, 2020.</a:t>
            </a:r>
          </a:p>
          <a:p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4143554751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12461</TotalTime>
  <Words>249</Words>
  <Application>Microsoft Office PowerPoint</Application>
  <PresentationFormat>Widescreen</PresentationFormat>
  <Paragraphs>32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Galliard</vt:lpstr>
      <vt:lpstr>Lato</vt:lpstr>
      <vt:lpstr>Lato Light</vt:lpstr>
      <vt:lpstr>Wingdings</vt:lpstr>
      <vt:lpstr>2_comsol-slide-template-NEW</vt:lpstr>
      <vt:lpstr>comsol-slide-template-NEW</vt:lpstr>
      <vt:lpstr>Topology Optimization of a District Heating Network</vt:lpstr>
      <vt:lpstr>Topology Optimization of a District Heating Network</vt:lpstr>
      <vt:lpstr>Topology Optimization of a District Heating Network</vt:lpstr>
      <vt:lpstr>Topology Optimization of a District Heating Network</vt:lpstr>
      <vt:lpstr>Topology Optimization of a District Heating Network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160</cp:revision>
  <dcterms:created xsi:type="dcterms:W3CDTF">2018-09-05T09:19:01Z</dcterms:created>
  <dcterms:modified xsi:type="dcterms:W3CDTF">2022-03-08T08:51:35Z</dcterms:modified>
</cp:coreProperties>
</file>