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7"/>
  </p:notesMasterIdLst>
  <p:sldIdLst>
    <p:sldId id="461" r:id="rId3"/>
    <p:sldId id="462" r:id="rId4"/>
    <p:sldId id="463" r:id="rId5"/>
    <p:sldId id="464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8256" autoAdjust="0"/>
  </p:normalViewPr>
  <p:slideViewPr>
    <p:cSldViewPr snapToGrid="0">
      <p:cViewPr varScale="1">
        <p:scale>
          <a:sx n="102" d="100"/>
          <a:sy n="102" d="100"/>
        </p:scale>
        <p:origin x="840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28/01/2022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29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46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2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93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00" i="1">
                <a:solidFill>
                  <a:srgbClr val="393A39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1468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144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73239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573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06600"/>
            <a:ext cx="10972800" cy="4165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06600"/>
            <a:ext cx="5384800" cy="41656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006600"/>
            <a:ext cx="5384800" cy="41656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85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2022-01-28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9477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8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69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9929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62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36"/>
            <a:ext cx="12192000" cy="688633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5964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95777"/>
            <a:ext cx="10972800" cy="413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4299" y="763325"/>
            <a:ext cx="10996654" cy="5343277"/>
          </a:xfrm>
          <a:prstGeom prst="rect">
            <a:avLst/>
          </a:prstGeom>
          <a:noFill/>
          <a:ln w="635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04299" y="2003729"/>
            <a:ext cx="10996654" cy="0"/>
          </a:xfrm>
          <a:prstGeom prst="lin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1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604299" y="763325"/>
            <a:ext cx="10996654" cy="5343277"/>
          </a:xfrm>
          <a:prstGeom prst="rect">
            <a:avLst/>
          </a:prstGeom>
          <a:noFill/>
          <a:ln w="635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4299" y="2003729"/>
            <a:ext cx="10996654" cy="0"/>
          </a:xfrm>
          <a:prstGeom prst="lin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100000"/>
        </a:lnSpc>
        <a:spcBef>
          <a:spcPts val="667"/>
        </a:spcBef>
        <a:buFont typeface="Lato" panose="020F0502020204030203" pitchFamily="34" charset="0"/>
        <a:buChar char="-"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7582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75821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7582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Loaded Knee Structure with a Maximum Stress Constraint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Stress Constrained Topology Optimization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/>
              <a:t>Interpolation Functions</a:t>
            </a:r>
          </a:p>
          <a:p>
            <a:r>
              <a:rPr lang="en-US" sz="1800" dirty="0"/>
              <a:t>Young’s modulus and density uses standard formulation </a:t>
            </a:r>
            <a:br>
              <a:rPr lang="en-US" sz="1800" dirty="0"/>
            </a:br>
            <a:r>
              <a:rPr lang="en-US" sz="1800" dirty="0"/>
              <a:t>(from volume constrained compliance minimization)</a:t>
            </a:r>
          </a:p>
          <a:p>
            <a:r>
              <a:rPr lang="en-US" sz="1800" dirty="0"/>
              <a:t>The stress used for the constraint evaluation is interpolated differently</a:t>
            </a:r>
          </a:p>
          <a:p>
            <a:r>
              <a:rPr lang="en-US" sz="1800" dirty="0"/>
              <a:t>A p-norm is used to aggregate the pointwise stress constraint to a single global constraint</a:t>
            </a:r>
          </a:p>
          <a:p>
            <a:endParaRPr lang="en-US" sz="1800" dirty="0"/>
          </a:p>
          <a:p>
            <a:r>
              <a:rPr lang="en-US" sz="1800" dirty="0"/>
              <a:t>A compliance constraint is added to prevent flimsy structures</a:t>
            </a:r>
          </a:p>
          <a:p>
            <a:r>
              <a:rPr lang="en-US" sz="1800" dirty="0"/>
              <a:t>Two load cases are considered in order to give robustness towards the loading direction</a:t>
            </a:r>
          </a:p>
          <a:p>
            <a:pPr lvl="1"/>
            <a:endParaRPr lang="en-US" sz="1534" dirty="0"/>
          </a:p>
          <a:p>
            <a:pPr lvl="2"/>
            <a:endParaRPr lang="en-US" sz="1267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6096000" y="6375384"/>
            <a:ext cx="6029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Loaded Knee Structure with a Maximum Stress Constraint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047E2A-EED5-4277-A48E-B5DE6FEE1E7B}"/>
                  </a:ext>
                </a:extLst>
              </p:cNvPr>
              <p:cNvSpPr txBox="1"/>
              <p:nvPr/>
            </p:nvSpPr>
            <p:spPr>
              <a:xfrm>
                <a:off x="6960319" y="1888154"/>
                <a:ext cx="3257623" cy="882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da-DK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da-DK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sub>
                              <m:sup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da-DK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</m:e>
                              <m:sup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mr>
                        <m:mr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da-DK">
                                            <a:latin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sub>
                                    </m:sSub>
                                  </m:e>
                                </m:d>
                                <m:sSup>
                                  <m:sSup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p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p>
                              </m:e>
                            </m:d>
                          </m:e>
                        </m:mr>
                        <m:mr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da-DK">
                                            <a:latin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DK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047E2A-EED5-4277-A48E-B5DE6FEE1E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319" y="1888154"/>
                <a:ext cx="3257623" cy="8821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59E04F1-5417-422C-A9B3-E0911B711B29}"/>
                  </a:ext>
                </a:extLst>
              </p:cNvPr>
              <p:cNvSpPr txBox="1"/>
              <p:nvPr/>
            </p:nvSpPr>
            <p:spPr>
              <a:xfrm>
                <a:off x="6517259" y="3102175"/>
                <a:ext cx="4924810" cy="13696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da-DK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da-DK" b="0" i="0" smtClean="0">
                                    <a:latin typeface="Cambria Math" panose="02040503050406030204" pitchFamily="18" charset="0"/>
                                  </a:rPr>
                                  <m:t>stress</m:t>
                                </m:r>
                              </m:sub>
                            </m:sSub>
                          </m:e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da-DK" b="0" i="0" smtClean="0">
                                    <a:latin typeface="Cambria Math" panose="02040503050406030204" pitchFamily="18" charset="0"/>
                                  </a:rPr>
                                  <m:t>mises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da-DK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da-DK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da-DK">
                                            <a:latin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sub>
                                    </m:sSub>
                                  </m:e>
                                </m:d>
                                <m:sSup>
                                  <m:sSup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p>
                                    <m:r>
                                      <a:rPr lang="da-DK" b="0" i="1" smtClean="0">
                                        <a:latin typeface="Cambria Math" panose="02040503050406030204" pitchFamily="18" charset="0"/>
                                      </a:rPr>
                                      <m:t>3/(2</m:t>
                                    </m:r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da-DK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da-DK" b="0" i="0" smtClean="0">
                                    <a:latin typeface="Cambria Math" panose="02040503050406030204" pitchFamily="18" charset="0"/>
                                  </a:rPr>
                                  <m:t>norm</m:t>
                                </m:r>
                              </m:sub>
                            </m:sSub>
                          </m:e>
                          <m:e>
                            <m:r>
                              <a:rPr lang="da-DK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  <m:e>
                            <m:f>
                              <m:fPr>
                                <m:ctrlPr>
                                  <a:rPr lang="da-DK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den>
                            </m:f>
                            <m:sSup>
                              <m:sSupPr>
                                <m:ctrlP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da-DK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da-DK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nary>
                                          <m:naryPr>
                                            <m:ctrlPr>
                                              <a:rPr lang="da-DK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da-DK">
                                                <a:latin typeface="Cambria Math" panose="02040503050406030204" pitchFamily="18" charset="0"/>
                                              </a:rPr>
                                              <m:t>Ω</m:t>
                                            </m:r>
                                          </m:sub>
                                          <m:sup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da-DK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da-DK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da-DK">
                                                    <a:latin typeface="Cambria Math" panose="02040503050406030204" pitchFamily="18" charset="0"/>
                                                  </a:rPr>
                                                  <m:t>stress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da-DK" i="1">
                                                    <a:latin typeface="Cambria Math" panose="02040503050406030204" pitchFamily="18" charset="0"/>
                                                  </a:rPr>
                                                  <m:t>𝑞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da-DK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da-DK">
                                                <a:latin typeface="Cambria Math" panose="02040503050406030204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</m:nary>
                                      </m:num>
                                      <m:den>
                                        <m:nary>
                                          <m:naryPr>
                                            <m:ctrlPr>
                                              <a:rPr lang="da-DK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da-DK">
                                                <a:latin typeface="Cambria Math" panose="02040503050406030204" pitchFamily="18" charset="0"/>
                                              </a:rPr>
                                              <m:t>Ω</m:t>
                                            </m:r>
                                          </m:sub>
                                          <m:sup/>
                                          <m:e>
                                            <m:r>
                                              <a:rPr lang="da-DK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da-DK">
                                                <a:latin typeface="Cambria Math" panose="02040503050406030204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</m:nary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  <m:t>1/</m:t>
                                </m:r>
                                <m:r>
                                  <a:rPr lang="da-DK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p>
                            </m:sSup>
                          </m:e>
                        </m:mr>
                        <m:mr>
                          <m:e/>
                          <m:e/>
                          <m:e/>
                        </m:mr>
                      </m:m>
                      <m:r>
                        <a:rPr lang="da-DK" b="0" i="1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DK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59E04F1-5417-422C-A9B3-E0911B711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259" y="3102175"/>
                <a:ext cx="4924810" cy="13696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 200 and 400 kPa for the Stress Constraint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6096000" y="6375384"/>
            <a:ext cx="6029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Loaded Knee Structure with a Maximum Stress Constraint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2ACC67-BBCA-441E-9613-0AF16CE60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564" y="1718148"/>
            <a:ext cx="4795736" cy="47957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CF2152-F237-48BA-8C38-DFB5BAB6D46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0114" y="1718148"/>
            <a:ext cx="4795737" cy="4795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0761C3-626D-4EF1-B4E8-466D4B1F980E}"/>
                  </a:ext>
                </a:extLst>
              </p:cNvPr>
              <p:cNvSpPr txBox="1"/>
              <p:nvPr/>
            </p:nvSpPr>
            <p:spPr>
              <a:xfrm>
                <a:off x="1814207" y="1579649"/>
                <a:ext cx="16553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a-DK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da-DK" b="0" i="1" smtClean="0">
                          <a:latin typeface="Cambria Math" panose="02040503050406030204" pitchFamily="18" charset="0"/>
                        </a:rPr>
                        <m:t>=200 </m:t>
                      </m:r>
                      <m:r>
                        <m:rPr>
                          <m:sty m:val="p"/>
                        </m:rPr>
                        <a:rPr lang="da-DK" b="0" i="0" smtClean="0">
                          <a:latin typeface="Cambria Math" panose="02040503050406030204" pitchFamily="18" charset="0"/>
                        </a:rPr>
                        <m:t>kPa</m:t>
                      </m:r>
                    </m:oMath>
                  </m:oMathPara>
                </a14:m>
                <a:endParaRPr lang="en-DK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0761C3-626D-4EF1-B4E8-466D4B1F98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4207" y="1579649"/>
                <a:ext cx="1655325" cy="276999"/>
              </a:xfrm>
              <a:prstGeom prst="rect">
                <a:avLst/>
              </a:prstGeom>
              <a:blipFill>
                <a:blip r:embed="rId6"/>
                <a:stretch>
                  <a:fillRect l="-738" r="-2583" b="-15217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B64CCFB-D7D4-4B55-AF8B-715031A82EE3}"/>
                  </a:ext>
                </a:extLst>
              </p:cNvPr>
              <p:cNvSpPr txBox="1"/>
              <p:nvPr/>
            </p:nvSpPr>
            <p:spPr>
              <a:xfrm>
                <a:off x="7024990" y="1718148"/>
                <a:ext cx="16553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a-DK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da-DK" b="0" i="1" smtClean="0">
                          <a:latin typeface="Cambria Math" panose="02040503050406030204" pitchFamily="18" charset="0"/>
                        </a:rPr>
                        <m:t>=400 </m:t>
                      </m:r>
                      <m:r>
                        <m:rPr>
                          <m:sty m:val="p"/>
                        </m:rPr>
                        <a:rPr lang="da-DK" b="0" i="0" smtClean="0">
                          <a:latin typeface="Cambria Math" panose="02040503050406030204" pitchFamily="18" charset="0"/>
                        </a:rPr>
                        <m:t>kPa</m:t>
                      </m:r>
                    </m:oMath>
                  </m:oMathPara>
                </a14:m>
                <a:endParaRPr lang="en-DK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B64CCFB-D7D4-4B55-AF8B-715031A82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990" y="1718148"/>
                <a:ext cx="1655325" cy="276999"/>
              </a:xfrm>
              <a:prstGeom prst="rect">
                <a:avLst/>
              </a:prstGeom>
              <a:blipFill>
                <a:blip r:embed="rId7"/>
                <a:stretch>
                  <a:fillRect l="-735" r="-2206" b="-15556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689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Verification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6096000" y="6375384"/>
            <a:ext cx="6029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Loaded Knee Structure with a Maximum Stress Constraint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ADAFAED-38D7-4273-8493-7C1615D4F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Conclusions</a:t>
            </a:r>
          </a:p>
          <a:p>
            <a:r>
              <a:rPr lang="en-US" sz="1800" dirty="0"/>
              <a:t>Aggregated p-norm constraint is satisfied</a:t>
            </a:r>
          </a:p>
          <a:p>
            <a:r>
              <a:rPr lang="en-US" sz="1800" dirty="0"/>
              <a:t>Maximum stress is violated</a:t>
            </a:r>
          </a:p>
          <a:p>
            <a:r>
              <a:rPr lang="en-US" sz="1800" dirty="0"/>
              <a:t>The stress constraint clearly reduces the stress, but it does not provide explicit control of the maximum stress</a:t>
            </a:r>
          </a:p>
          <a:p>
            <a:pPr lvl="1"/>
            <a:endParaRPr lang="en-US" sz="1534" dirty="0"/>
          </a:p>
          <a:p>
            <a:pPr lvl="2"/>
            <a:endParaRPr lang="en-US" sz="1267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15F5B1-782E-483E-B126-019B74681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6310" y="1052938"/>
            <a:ext cx="5606090" cy="500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905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1599B3F4-C756-4B27-BC08-7366E62434A3}" vid="{D044A537-18D9-4D16-90D5-8C33D46A50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2647</TotalTime>
  <Words>168</Words>
  <Application>Microsoft Office PowerPoint</Application>
  <PresentationFormat>Widescreen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Lato</vt:lpstr>
      <vt:lpstr>Lato Light</vt:lpstr>
      <vt:lpstr>Wingdings</vt:lpstr>
      <vt:lpstr>1_Office Theme</vt:lpstr>
      <vt:lpstr>comsol-slide-template-NEW</vt:lpstr>
      <vt:lpstr>Topology Optimization of Loaded Knee Structure with a Maximum Stress Constraint</vt:lpstr>
      <vt:lpstr>Stress Constrained Topology Optimization</vt:lpstr>
      <vt:lpstr>Comparison 200 and 400 kPa for the Stress Constraint</vt:lpstr>
      <vt:lpstr>Verification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93</cp:revision>
  <dcterms:created xsi:type="dcterms:W3CDTF">2018-09-05T09:19:01Z</dcterms:created>
  <dcterms:modified xsi:type="dcterms:W3CDTF">2022-01-28T13:55:56Z</dcterms:modified>
</cp:coreProperties>
</file>