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49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36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41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72120" y="332656"/>
            <a:ext cx="7568232" cy="0"/>
          </a:xfrm>
          <a:prstGeom prst="line">
            <a:avLst/>
          </a:prstGeom>
          <a:ln w="19050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4" t="35429" r="6858" b="38158"/>
          <a:stretch/>
        </p:blipFill>
        <p:spPr>
          <a:xfrm>
            <a:off x="7884368" y="44624"/>
            <a:ext cx="568962" cy="516814"/>
          </a:xfrm>
          <a:prstGeom prst="rect">
            <a:avLst/>
          </a:prstGeom>
        </p:spPr>
      </p:pic>
      <p:pic>
        <p:nvPicPr>
          <p:cNvPr id="10" name="Picture 4" descr="C:\Users\hans\Desktop\영문_가로형03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27"/>
          <a:stretch/>
        </p:blipFill>
        <p:spPr bwMode="auto">
          <a:xfrm>
            <a:off x="8532440" y="44624"/>
            <a:ext cx="499156" cy="5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37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86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51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96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77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6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99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47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39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FA30-4377-4AFF-B104-C53A809A6C54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CF5E0-670B-4F6B-A790-F843213070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18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330" y="310731"/>
            <a:ext cx="386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800" b="1" dirty="0" err="1" smtClean="0">
                <a:latin typeface="+mj-lt"/>
              </a:rPr>
              <a:t>Comsol</a:t>
            </a:r>
            <a:r>
              <a:rPr lang="en-US" altLang="ko-KR" sz="2800" b="1" dirty="0" smtClean="0">
                <a:latin typeface="+mj-lt"/>
              </a:rPr>
              <a:t> simulation</a:t>
            </a:r>
            <a:endParaRPr lang="ko-KR" altLang="en-US" sz="2800" b="1" dirty="0">
              <a:latin typeface="+mj-lt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82588"/>
              </p:ext>
            </p:extLst>
          </p:nvPr>
        </p:nvGraphicFramePr>
        <p:xfrm>
          <a:off x="4942790" y="1636948"/>
          <a:ext cx="2842451" cy="126682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579141">
                  <a:extLst>
                    <a:ext uri="{9D8B030D-6E8A-4147-A177-3AD203B41FA5}">
                      <a16:colId xmlns:a16="http://schemas.microsoft.com/office/drawing/2014/main" val="272336358"/>
                    </a:ext>
                  </a:extLst>
                </a:gridCol>
                <a:gridCol w="607363">
                  <a:extLst>
                    <a:ext uri="{9D8B030D-6E8A-4147-A177-3AD203B41FA5}">
                      <a16:colId xmlns:a16="http://schemas.microsoft.com/office/drawing/2014/main" val="4081706197"/>
                    </a:ext>
                  </a:extLst>
                </a:gridCol>
                <a:gridCol w="655947">
                  <a:extLst>
                    <a:ext uri="{9D8B030D-6E8A-4147-A177-3AD203B41FA5}">
                      <a16:colId xmlns:a16="http://schemas.microsoft.com/office/drawing/2014/main" val="386533382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u="none" strike="noStrike" dirty="0">
                          <a:effectLst/>
                        </a:rPr>
                        <a:t>14.3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216923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beam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200844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beam thickness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u="none" strike="noStrike" dirty="0">
                          <a:effectLst/>
                        </a:rPr>
                        <a:t>0.6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65339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beam 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u="none" strike="noStrike" dirty="0">
                          <a:effectLst/>
                        </a:rPr>
                        <a:t>10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423408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beam interval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u="none" strike="noStrike" dirty="0" smtClean="0">
                          <a:effectLst/>
                        </a:rPr>
                        <a:t>15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524355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70144" y="1276581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Geometric conditions</a:t>
            </a:r>
            <a:endParaRPr lang="ko-KR" altLang="en-US" b="1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t="15737" r="20526" b="12878"/>
          <a:stretch/>
        </p:blipFill>
        <p:spPr>
          <a:xfrm>
            <a:off x="259971" y="1192307"/>
            <a:ext cx="4060256" cy="36756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517" y="3352796"/>
            <a:ext cx="3334871" cy="25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454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t="16382" r="20885" b="13339"/>
          <a:stretch/>
        </p:blipFill>
        <p:spPr>
          <a:xfrm>
            <a:off x="268940" y="1192307"/>
            <a:ext cx="4052047" cy="3675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5388" y="123713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Boundary condition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636" y="456227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Fixed constraint</a:t>
            </a:r>
            <a:endParaRPr lang="ko-KR" altLang="en-US" dirty="0"/>
          </a:p>
        </p:txBody>
      </p:sp>
      <p:cxnSp>
        <p:nvCxnSpPr>
          <p:cNvPr id="5" name="직선 화살표 연결선 4"/>
          <p:cNvCxnSpPr/>
          <p:nvPr/>
        </p:nvCxnSpPr>
        <p:spPr>
          <a:xfrm flipH="1" flipV="1">
            <a:off x="3155576" y="4249272"/>
            <a:ext cx="277906" cy="3765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0330" y="310731"/>
            <a:ext cx="386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800" b="1" dirty="0" err="1" smtClean="0">
                <a:latin typeface="+mj-lt"/>
              </a:rPr>
              <a:t>Comsol</a:t>
            </a:r>
            <a:r>
              <a:rPr lang="en-US" altLang="ko-KR" sz="2800" b="1" dirty="0" smtClean="0">
                <a:latin typeface="+mj-lt"/>
              </a:rPr>
              <a:t> simulation</a:t>
            </a:r>
            <a:endParaRPr lang="ko-KR" altLang="en-US" sz="2800" b="1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34000" y="1900518"/>
                <a:ext cx="358944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ko-KR" dirty="0" smtClean="0"/>
                  <a:t>Acceleration : 1 g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ko-KR" dirty="0" smtClean="0"/>
                  <a:t>Damping (isotropic loss factor)</a:t>
                </a:r>
                <a:br>
                  <a:rPr lang="en-US" altLang="ko-KR" dirty="0" smtClean="0"/>
                </a:br>
                <a:r>
                  <a:rPr lang="en-US" altLang="ko-KR" dirty="0" smtClean="0"/>
                  <a:t> : 0.001</a:t>
                </a: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ko-KR" dirty="0" smtClean="0"/>
                  <a:t>Resistor : 26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altLang="ko-KR" dirty="0" smtClean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ko-KR" dirty="0" smtClean="0"/>
                  <a:t>Include geometric nonlinearity</a:t>
                </a:r>
                <a:endParaRPr lang="en-US" altLang="ko-KR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900518"/>
                <a:ext cx="3589444" cy="1477328"/>
              </a:xfrm>
              <a:prstGeom prst="rect">
                <a:avLst/>
              </a:prstGeom>
              <a:blipFill>
                <a:blip r:embed="rId3"/>
                <a:stretch>
                  <a:fillRect l="-1019" t="-2479" r="-849" b="-57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그룹 10"/>
          <p:cNvGrpSpPr/>
          <p:nvPr/>
        </p:nvGrpSpPr>
        <p:grpSpPr>
          <a:xfrm>
            <a:off x="510989" y="4868093"/>
            <a:ext cx="3917576" cy="1729931"/>
            <a:chOff x="753035" y="5047130"/>
            <a:chExt cx="3675529" cy="155089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8" t="25145" r="7091" b="26988"/>
            <a:stretch/>
          </p:blipFill>
          <p:spPr>
            <a:xfrm>
              <a:off x="753035" y="5047130"/>
              <a:ext cx="3675529" cy="1550894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4" t="32431" r="19775" b="30770"/>
            <a:stretch/>
          </p:blipFill>
          <p:spPr>
            <a:xfrm>
              <a:off x="1272989" y="5199530"/>
              <a:ext cx="2608730" cy="119230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334000" y="4584818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Ground : PZT </a:t>
            </a:r>
            <a:r>
              <a:rPr lang="ko-KR" altLang="en-US" dirty="0" smtClean="0"/>
              <a:t>밑면</a:t>
            </a: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Terminal voltage : </a:t>
            </a:r>
            <a:r>
              <a:rPr lang="ko-KR" altLang="en-US" dirty="0" smtClean="0"/>
              <a:t>윗면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0338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330" y="310731"/>
            <a:ext cx="386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800" b="1" dirty="0" err="1" smtClean="0">
                <a:latin typeface="+mj-lt"/>
              </a:rPr>
              <a:t>Comsol</a:t>
            </a:r>
            <a:r>
              <a:rPr lang="en-US" altLang="ko-KR" sz="2800" b="1" dirty="0" smtClean="0">
                <a:latin typeface="+mj-lt"/>
              </a:rPr>
              <a:t> simulation</a:t>
            </a:r>
            <a:endParaRPr lang="ko-KR" altLang="en-US" sz="2800" b="1" dirty="0">
              <a:latin typeface="+mj-lt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22223" r="27998" b="13309"/>
          <a:stretch/>
        </p:blipFill>
        <p:spPr>
          <a:xfrm>
            <a:off x="681758" y="915040"/>
            <a:ext cx="3189014" cy="28800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1"/>
          <a:stretch/>
        </p:blipFill>
        <p:spPr>
          <a:xfrm>
            <a:off x="-72681" y="554605"/>
            <a:ext cx="913418" cy="32400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7862" y="3979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en-US" altLang="ko-KR" dirty="0" err="1" smtClean="0"/>
              <a:t>μm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3282" y="86562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en-US" altLang="ko-KR" dirty="0" err="1" smtClean="0"/>
              <a:t>μm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90330" y="8656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82 Hz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81720" y="397970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87 Hz</a:t>
            </a:r>
            <a:endParaRPr lang="ko-KR" altLang="en-US" dirty="0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20564" r="27163" b="12778"/>
          <a:stretch/>
        </p:blipFill>
        <p:spPr>
          <a:xfrm>
            <a:off x="700735" y="3751849"/>
            <a:ext cx="3151060" cy="288000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1"/>
          <a:stretch/>
        </p:blipFill>
        <p:spPr>
          <a:xfrm>
            <a:off x="51539" y="3238827"/>
            <a:ext cx="796785" cy="3350234"/>
          </a:xfrm>
          <a:prstGeom prst="rect">
            <a:avLst/>
          </a:prstGeom>
        </p:spPr>
      </p:pic>
      <p:pic>
        <p:nvPicPr>
          <p:cNvPr id="35" name="200129 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7767" t="10180" b="6165"/>
          <a:stretch/>
        </p:blipFill>
        <p:spPr>
          <a:xfrm>
            <a:off x="4500991" y="3751848"/>
            <a:ext cx="3997550" cy="3050051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4199158" y="554605"/>
            <a:ext cx="4507714" cy="3381581"/>
            <a:chOff x="4199158" y="554605"/>
            <a:chExt cx="4507714" cy="3381581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158" y="554605"/>
              <a:ext cx="4507714" cy="338158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767981" y="262733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82 Hz</a:t>
              </a:r>
              <a:endParaRPr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1785" y="959903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87 Hz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3723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30" y="310731"/>
            <a:ext cx="386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800" b="1" dirty="0" err="1" smtClean="0">
                <a:latin typeface="+mj-lt"/>
              </a:rPr>
              <a:t>Comsol</a:t>
            </a:r>
            <a:r>
              <a:rPr lang="en-US" altLang="ko-KR" sz="2800" b="1" dirty="0" smtClean="0">
                <a:latin typeface="+mj-lt"/>
              </a:rPr>
              <a:t> simulation</a:t>
            </a:r>
            <a:endParaRPr lang="ko-KR" altLang="en-US" sz="2800" b="1" dirty="0">
              <a:latin typeface="+mj-lt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" y="640657"/>
            <a:ext cx="4320000" cy="3240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91" y="640657"/>
            <a:ext cx="4320000" cy="3240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" y="3473504"/>
            <a:ext cx="4320000" cy="3240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91" y="3473504"/>
            <a:ext cx="4320000" cy="324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4423" y="83395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253 Hz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92067" y="83395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260 Hz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4422" y="351641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360 Hz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92067" y="350744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447 Hz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3306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81113_ENGE 2018_ver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NCC 수정 최종</Template>
  <TotalTime>205</TotalTime>
  <Words>85</Words>
  <Application>Microsoft Office PowerPoint</Application>
  <PresentationFormat>화면 슬라이드 쇼(4:3)</PresentationFormat>
  <Paragraphs>38</Paragraphs>
  <Slides>4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Cambria Math</vt:lpstr>
      <vt:lpstr>Wingdings</vt:lpstr>
      <vt:lpstr>20181113_ENGE 2018_ver2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lee</cp:lastModifiedBy>
  <cp:revision>16</cp:revision>
  <dcterms:created xsi:type="dcterms:W3CDTF">2020-01-30T00:49:17Z</dcterms:created>
  <dcterms:modified xsi:type="dcterms:W3CDTF">2020-01-30T04:23:51Z</dcterms:modified>
</cp:coreProperties>
</file>